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 id="2147483696" r:id="rId4"/>
  </p:sldMasterIdLst>
  <p:notesMasterIdLst>
    <p:notesMasterId r:id="rId12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Lst>
  <p:sldSz cx="9144000" cy="5143500" type="screen16x9"/>
  <p:notesSz cx="6858000" cy="9144000"/>
  <p:embeddedFontLst>
    <p:embeddedFont>
      <p:font typeface="DM Sans" pitchFamily="2" charset="77"/>
      <p:regular r:id="rId124"/>
      <p:bold r:id="rId125"/>
      <p:italic r:id="rId126"/>
      <p:boldItalic r:id="rId127"/>
    </p:embeddedFont>
    <p:embeddedFont>
      <p:font typeface="DM Sans Medium" pitchFamily="2" charset="77"/>
      <p:regular r:id="rId128"/>
      <p:bold r:id="rId129"/>
      <p:italic r:id="rId130"/>
      <p:boldItalic r:id="rId131"/>
    </p:embeddedFont>
    <p:embeddedFont>
      <p:font typeface="Proxima Nova" panose="02000506030000020004" pitchFamily="2" charset="0"/>
      <p:regular r:id="rId132"/>
      <p:bold r:id="rId133"/>
      <p:italic r:id="rId134"/>
      <p:boldItalic r:id="rId135"/>
    </p:embeddedFont>
    <p:embeddedFont>
      <p:font typeface="Roboto" panose="02000000000000000000" pitchFamily="2"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orient="horz" pos="871">
          <p15:clr>
            <a:srgbClr val="9AA0A6"/>
          </p15:clr>
        </p15:guide>
        <p15:guide id="3" orient="horz" pos="3116">
          <p15:clr>
            <a:srgbClr val="9AA0A6"/>
          </p15:clr>
        </p15:guide>
        <p15:guide id="5" orient="horz" pos="1296">
          <p15:clr>
            <a:srgbClr val="9AA0A6"/>
          </p15:clr>
        </p15:guide>
        <p15:guide id="6" pos="333">
          <p15:clr>
            <a:srgbClr val="9AA0A6"/>
          </p15:clr>
        </p15:guide>
        <p15:guide id="7" pos="5427">
          <p15:clr>
            <a:srgbClr val="9AA0A6"/>
          </p15:clr>
        </p15:guide>
        <p15:guide id="8" orient="horz" pos="1881">
          <p15:clr>
            <a:srgbClr val="9AA0A6"/>
          </p15:clr>
        </p15:guide>
        <p15:guide id="9" orient="horz" pos="238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285A5F-0087-4D3B-B5D4-1DF4A8B80FA8}">
  <a:tblStyle styleId="{F0285A5F-0087-4D3B-B5D4-1DF4A8B80F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1853BD6-47F5-4E36-8539-84691811247E}"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61" d="100"/>
          <a:sy n="161" d="100"/>
        </p:scale>
        <p:origin x="240" y="200"/>
      </p:cViewPr>
      <p:guideLst>
        <p:guide orient="horz" pos="1620"/>
        <p:guide orient="horz" pos="871"/>
        <p:guide orient="horz" pos="3116"/>
        <p:guide orient="horz" pos="1296"/>
        <p:guide pos="333"/>
        <p:guide pos="5427"/>
        <p:guide orient="horz" pos="1881"/>
        <p:guide orient="horz" pos="23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font" Target="fonts/font15.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font" Target="fonts/font5.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font" Target="fonts/font2.fntdata"/><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9.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10.fntdata"/><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5d30ace16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5d30ace16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5d3493b84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5d3493b8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2801f4b032_1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2801f4b032_1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12801f4b032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12801f4b032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12801f4b032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12801f4b032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12801f4b032_1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12801f4b032_1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12801f4b032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12801f4b032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12801f4b032_1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12801f4b032_1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12801f4b032_1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12801f4b032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12801f4b032_1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12801f4b032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12801f4b032_1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12801f4b032_1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12801f4b032_1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12801f4b032_1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5d30ace16_1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5d30ace16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12801f4b032_1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9" name="Google Shape;2399;g12801f4b032_1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12801f4b032_1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3" name="Google Shape;2423;g12801f4b032_1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g12801f4b032_1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7" name="Google Shape;2447;g12801f4b032_1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12801f4b032_1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12801f4b032_1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12801f4b032_1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12801f4b032_1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12801f4b032_1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12801f4b032_1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12801f4b032_1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12801f4b032_1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12801f4b032_1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7" name="Google Shape;2567;g12801f4b032_1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12801f4b032_1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12801f4b032_1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5d30ace16_1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5d30ace16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5d30ace16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f5d30ace16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f228747ed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f228747ed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f228747ed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1f228747ed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1bd056ab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1bd056ab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f5d30ace16_1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f5d30ace16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f5d30ace16_1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f5d30ace16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1f228747ed_0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1f228747ed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206e1f5b5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206e1f5b5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f228747ed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f228747ed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1f228747ed_0_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1f228747ed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f228747ed_0_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f228747ed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f228747ed_0_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1f228747ed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1f228747ed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1f228747ed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f228747ed_0_9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f228747ed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23329f8a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23329f8a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2720d45b37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2720d45b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2801f4b032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2801f4b032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1acd1b883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1acd1b883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f5d30ace1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f5d30ace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acd1b8833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acd1b883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1f228747ed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1f228747ed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2206e1f5b5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2206e1f5b5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206e1f5b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2206e1f5b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t>COPIED: 5, Introduction Forever Day One</a:t>
            </a:r>
            <a:endParaRPr b="1"/>
          </a:p>
          <a:p>
            <a:pPr marL="0" lvl="0" indent="0" algn="l" rtl="0">
              <a:spcBef>
                <a:spcPts val="0"/>
              </a:spcBef>
              <a:spcAft>
                <a:spcPts val="0"/>
              </a:spcAft>
              <a:buNone/>
            </a:pPr>
            <a:r>
              <a:rPr lang="de" b="1"/>
              <a:t>Notizen</a:t>
            </a:r>
            <a:endParaRPr b="1"/>
          </a:p>
          <a:p>
            <a:pPr marL="457200" lvl="0" indent="-298450" algn="l" rtl="0">
              <a:spcBef>
                <a:spcPts val="0"/>
              </a:spcBef>
              <a:spcAft>
                <a:spcPts val="0"/>
              </a:spcAft>
              <a:buSzPts val="1100"/>
              <a:buChar char="●"/>
            </a:pPr>
            <a:r>
              <a:rPr lang="de"/>
              <a:t>Forever Day One: Unser Name ist Programm - wir glauben an die positive Kraft von Veränderung.</a:t>
            </a:r>
            <a:endParaRPr/>
          </a:p>
          <a:p>
            <a:pPr marL="457200" lvl="0" indent="-298450" algn="l" rtl="0">
              <a:spcBef>
                <a:spcPts val="0"/>
              </a:spcBef>
              <a:spcAft>
                <a:spcPts val="0"/>
              </a:spcAft>
              <a:buSzPts val="1100"/>
              <a:buChar char="●"/>
            </a:pPr>
            <a:r>
              <a:rPr lang="de"/>
              <a:t>Helfen Menschen und Organisationen zu lernen Veränderung in Möglichkeiten zu übersetzen</a:t>
            </a:r>
            <a:endParaRPr/>
          </a:p>
          <a:p>
            <a:pPr marL="457200" lvl="0" indent="-298450" algn="l" rtl="0">
              <a:spcBef>
                <a:spcPts val="0"/>
              </a:spcBef>
              <a:spcAft>
                <a:spcPts val="0"/>
              </a:spcAft>
              <a:buSzPts val="1100"/>
              <a:buChar char="●"/>
            </a:pPr>
            <a:r>
              <a:rPr lang="de"/>
              <a:t>Wir sind Experten darin Menschen für Veränderung zu begeistern und zu befähigen…</a:t>
            </a:r>
            <a:endParaRPr/>
          </a:p>
          <a:p>
            <a:pPr marL="457200" lvl="0" indent="-298450" algn="l" rtl="0">
              <a:spcBef>
                <a:spcPts val="0"/>
              </a:spcBef>
              <a:spcAft>
                <a:spcPts val="0"/>
              </a:spcAft>
              <a:buSzPts val="1100"/>
              <a:buChar char="●"/>
            </a:pPr>
            <a:r>
              <a:rPr lang="de"/>
              <a:t>Dabei hören wir nie auf zu explorieren welches Mindset, Fähigkeiten und Umfeld es braucht, um Wandel zu gestalten. </a:t>
            </a:r>
            <a:r>
              <a:rPr lang="de">
                <a:solidFill>
                  <a:schemeClr val="dk1"/>
                </a:solidFill>
              </a:rPr>
              <a:t>Seit Tag 1 ist die Exploration das Herz von Forever Day One. Wir reisen um die ganze Welt, um diese Frage immer wieder neu zu erkunden.</a:t>
            </a:r>
            <a:endParaRPr/>
          </a:p>
          <a:p>
            <a:pPr marL="457200" lvl="0" indent="-298450" algn="l" rtl="0">
              <a:spcBef>
                <a:spcPts val="0"/>
              </a:spcBef>
              <a:spcAft>
                <a:spcPts val="0"/>
              </a:spcAft>
              <a:buSzPts val="1100"/>
              <a:buChar char="●"/>
            </a:pPr>
            <a:r>
              <a:rPr lang="de"/>
              <a:t>Der Schlüssel dabei? LERNEN...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2206e1f5b5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2206e1f5b5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2206e1f5b5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2206e1f5b5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2206e1f5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2206e1f5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2206e1f5b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2206e1f5b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2206e1f5b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2206e1f5b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2206e1f5b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2206e1f5b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5d30ace16_1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5d30ace16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2206e1f5b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2206e1f5b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206e1f5b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206e1f5b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2206e1f5b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2206e1f5b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2206e1f5b5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2206e1f5b5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SLIDES_API41515645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SLIDES_API41515645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26e6de026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126e6de026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2206e1f5b5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2206e1f5b5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2206e1f5b5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2206e1f5b5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1254b8391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1254b8391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25c03abd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25c03abd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f228747ed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1f228747ed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2801f4b032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2801f4b032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27f26c809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27f26c809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2206e1f5b5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2206e1f5b5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26e6de0265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26e6de0265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25c03abd6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25c03abd6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125c03abd6e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125c03abd6e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25c03abd6e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25c03abd6e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000">
              <a:solidFill>
                <a:srgbClr val="424242"/>
              </a:solidFill>
              <a:highlight>
                <a:srgbClr val="FFFFFF"/>
              </a:highlight>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5c03abd6e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5c03abd6e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000">
              <a:solidFill>
                <a:srgbClr val="424242"/>
              </a:solidFill>
              <a:highlight>
                <a:srgbClr val="FFFFFF"/>
              </a:highlight>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25c03abd6e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25c03abd6e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000">
              <a:solidFill>
                <a:srgbClr val="424242"/>
              </a:solidFill>
              <a:highlight>
                <a:srgbClr val="FFFFFF"/>
              </a:highlight>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1261c0279c1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1261c0279c1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f5d3493b84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f5d3493b84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261c0279c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261c0279c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261c0279c1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261c0279c1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22940d164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22940d164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2940d16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2940d16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b8446208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b8446208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11b8446208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11b8446208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127f241ade3_7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127f241ade3_7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1f228747e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1f228747e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26e6de0265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126e6de0265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126e6de0265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126e6de0265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5d3493b84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5d3493b8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26e6de026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26e6de0265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126ae9d1f6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126ae9d1f6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126e6de0265_1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126e6de0265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12720d45b3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12720d45b3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126e6de0265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126e6de0265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126e6de0265_1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126e6de0265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12801f4b032_1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12801f4b032_1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27f26c809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27f26c809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27378b5bb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27378b5bb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126e6de0265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126e6de0265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f228747ed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1f228747ed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2801f4b032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2801f4b032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1271d8c4a69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1271d8c4a69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127f26c80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127f26c80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27f26c80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27f26c80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126e6de0265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126e6de0265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26e6de0265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26e6de0265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26ae9d1f6a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126ae9d1f6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127378b5b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127378b5b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11f228747ed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11f228747ed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11f228747e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11f228747e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f5d3493b8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f5d3493b8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11f228747e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11f228747e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1271d8c4a69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1271d8c4a69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1271d8c4a69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1271d8c4a6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12801f4b032_1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12801f4b032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12801f4b032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12801f4b032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12801f4b032_1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12801f4b032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12801f4b032_1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12801f4b032_1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12801f4b032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12801f4b032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12801f4b032_1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12801f4b032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12801f4b032_1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12801f4b032_1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
        <p:cNvGrpSpPr/>
        <p:nvPr/>
      </p:nvGrpSpPr>
      <p:grpSpPr>
        <a:xfrm>
          <a:off x="0" y="0"/>
          <a:ext cx="0" cy="0"/>
          <a:chOff x="0" y="0"/>
          <a:chExt cx="0" cy="0"/>
        </a:xfrm>
      </p:grpSpPr>
      <p:sp>
        <p:nvSpPr>
          <p:cNvPr id="100" name="Google Shape;10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1" name="Google Shape;10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4" name="Google Shape;1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8" name="Google Shape;128;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9" name="Google Shape;129;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0" name="Google Shape;13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33" name="Google Shape;13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sp>
        <p:nvSpPr>
          <p:cNvPr id="135" name="Google Shape;135;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6" name="Google Shape;136;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
        <p:nvSpPr>
          <p:cNvPr id="139" name="Google Shape;13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4"/>
        <p:cNvGrpSpPr/>
        <p:nvPr/>
      </p:nvGrpSpPr>
      <p:grpSpPr>
        <a:xfrm>
          <a:off x="0" y="0"/>
          <a:ext cx="0" cy="0"/>
          <a:chOff x="0" y="0"/>
          <a:chExt cx="0" cy="0"/>
        </a:xfrm>
      </p:grpSpPr>
      <p:sp>
        <p:nvSpPr>
          <p:cNvPr id="145" name="Google Shape;1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
        <p:nvSpPr>
          <p:cNvPr id="146" name="Google Shape;146;p38"/>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8"/>
          <p:cNvSpPr txBox="1"/>
          <p:nvPr/>
        </p:nvSpPr>
        <p:spPr>
          <a:xfrm>
            <a:off x="8617300" y="4762325"/>
            <a:ext cx="282900" cy="197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de" sz="600">
                <a:latin typeface="DM Sans"/>
                <a:ea typeface="DM Sans"/>
                <a:cs typeface="DM Sans"/>
                <a:sym typeface="DM Sans"/>
              </a:rPr>
              <a:t>25</a:t>
            </a:r>
            <a:endParaRPr sz="600">
              <a:latin typeface="DM Sans"/>
              <a:ea typeface="DM Sans"/>
              <a:cs typeface="DM Sans"/>
              <a:sym typeface="DM Sans"/>
            </a:endParaRPr>
          </a:p>
        </p:txBody>
      </p:sp>
      <p:sp>
        <p:nvSpPr>
          <p:cNvPr id="148" name="Google Shape;148;p38"/>
          <p:cNvSpPr txBox="1"/>
          <p:nvPr/>
        </p:nvSpPr>
        <p:spPr>
          <a:xfrm>
            <a:off x="7092825" y="4762325"/>
            <a:ext cx="1440000" cy="197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de" sz="600">
                <a:latin typeface="DM Sans"/>
                <a:ea typeface="DM Sans"/>
                <a:cs typeface="DM Sans"/>
                <a:sym typeface="DM Sans"/>
              </a:rPr>
              <a:t>© Forever Day One 2019</a:t>
            </a:r>
            <a:endParaRPr sz="600">
              <a:latin typeface="DM Sans"/>
              <a:ea typeface="DM Sans"/>
              <a:cs typeface="DM Sans"/>
              <a:sym typeface="DM Sans"/>
            </a:endParaRPr>
          </a:p>
        </p:txBody>
      </p:sp>
      <p:sp>
        <p:nvSpPr>
          <p:cNvPr id="149" name="Google Shape;149;p38"/>
          <p:cNvSpPr txBox="1"/>
          <p:nvPr/>
        </p:nvSpPr>
        <p:spPr>
          <a:xfrm>
            <a:off x="0" y="-3600"/>
            <a:ext cx="38520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Kleines Logo in der Fußzeile.</a:t>
            </a:r>
            <a:endParaRPr sz="2400">
              <a:latin typeface="DM Sans Medium"/>
              <a:ea typeface="DM Sans Medium"/>
              <a:cs typeface="DM Sans Medium"/>
              <a:sym typeface="DM Sans Medium"/>
            </a:endParaRPr>
          </a:p>
        </p:txBody>
      </p:sp>
      <p:pic>
        <p:nvPicPr>
          <p:cNvPr id="150" name="Google Shape;150;p38"/>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72000" y="-3600"/>
            <a:ext cx="4605829" cy="5143500"/>
          </a:xfrm>
          <a:prstGeom prst="rect">
            <a:avLst/>
          </a:prstGeom>
          <a:noFill/>
          <a:ln>
            <a:noFill/>
          </a:ln>
        </p:spPr>
      </p:pic>
      <p:sp>
        <p:nvSpPr>
          <p:cNvPr id="151" name="Google Shape;151;p38"/>
          <p:cNvSpPr txBox="1"/>
          <p:nvPr/>
        </p:nvSpPr>
        <p:spPr>
          <a:xfrm>
            <a:off x="2879200" y="1382400"/>
            <a:ext cx="2880000" cy="316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1200">
                <a:latin typeface="DM Sans Medium"/>
                <a:ea typeface="DM Sans Medium"/>
                <a:cs typeface="DM Sans Medium"/>
                <a:sym typeface="DM Sans Medium"/>
              </a:rPr>
              <a:t>Because the future of work begins with the future of education, we invest money in the development of new educational models. We want people of all ages and backgrounds to have the chance to become new innovators and positively shape our rapidly changing environment.</a:t>
            </a:r>
            <a:endParaRPr sz="1200">
              <a:latin typeface="DM Sans Medium"/>
              <a:ea typeface="DM Sans Medium"/>
              <a:cs typeface="DM Sans Medium"/>
              <a:sym typeface="DM Sans Medium"/>
            </a:endParaRPr>
          </a:p>
        </p:txBody>
      </p:sp>
      <p:sp>
        <p:nvSpPr>
          <p:cNvPr id="152" name="Google Shape;152;p38"/>
          <p:cNvSpPr txBox="1">
            <a:spLocks noGrp="1"/>
          </p:cNvSpPr>
          <p:nvPr>
            <p:ph type="body" idx="1"/>
          </p:nvPr>
        </p:nvSpPr>
        <p:spPr>
          <a:xfrm>
            <a:off x="262225" y="1382400"/>
            <a:ext cx="3589800" cy="31680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1600"/>
              </a:spcBef>
              <a:spcAft>
                <a:spcPts val="0"/>
              </a:spcAft>
              <a:buSzPts val="900"/>
              <a:buChar char="○"/>
              <a:defRPr sz="900"/>
            </a:lvl2pPr>
            <a:lvl3pPr marL="1371600" lvl="2" indent="-285750">
              <a:spcBef>
                <a:spcPts val="1600"/>
              </a:spcBef>
              <a:spcAft>
                <a:spcPts val="0"/>
              </a:spcAft>
              <a:buSzPts val="900"/>
              <a:buChar char="■"/>
              <a:defRPr sz="900"/>
            </a:lvl3pPr>
            <a:lvl4pPr marL="1828800" lvl="3" indent="-285750">
              <a:spcBef>
                <a:spcPts val="1600"/>
              </a:spcBef>
              <a:spcAft>
                <a:spcPts val="0"/>
              </a:spcAft>
              <a:buSzPts val="900"/>
              <a:buChar char="●"/>
              <a:defRPr sz="900"/>
            </a:lvl4pPr>
            <a:lvl5pPr marL="2286000" lvl="4" indent="-285750">
              <a:spcBef>
                <a:spcPts val="1600"/>
              </a:spcBef>
              <a:spcAft>
                <a:spcPts val="0"/>
              </a:spcAft>
              <a:buSzPts val="900"/>
              <a:buChar char="○"/>
              <a:defRPr sz="900"/>
            </a:lvl5pPr>
            <a:lvl6pPr marL="2743200" lvl="5" indent="-285750">
              <a:spcBef>
                <a:spcPts val="1600"/>
              </a:spcBef>
              <a:spcAft>
                <a:spcPts val="0"/>
              </a:spcAft>
              <a:buSzPts val="900"/>
              <a:buChar char="■"/>
              <a:defRPr sz="900"/>
            </a:lvl6pPr>
            <a:lvl7pPr marL="3200400" lvl="6" indent="-285750">
              <a:spcBef>
                <a:spcPts val="1600"/>
              </a:spcBef>
              <a:spcAft>
                <a:spcPts val="0"/>
              </a:spcAft>
              <a:buSzPts val="900"/>
              <a:buChar char="●"/>
              <a:defRPr sz="900"/>
            </a:lvl7pPr>
            <a:lvl8pPr marL="3657600" lvl="7" indent="-285750">
              <a:spcBef>
                <a:spcPts val="1600"/>
              </a:spcBef>
              <a:spcAft>
                <a:spcPts val="0"/>
              </a:spcAft>
              <a:buSzPts val="900"/>
              <a:buChar char="○"/>
              <a:defRPr sz="900"/>
            </a:lvl8pPr>
            <a:lvl9pPr marL="4114800" lvl="8" indent="-285750">
              <a:spcBef>
                <a:spcPts val="1600"/>
              </a:spcBef>
              <a:spcAft>
                <a:spcPts val="1600"/>
              </a:spcAft>
              <a:buSzPts val="900"/>
              <a:buChar char="■"/>
              <a:defRPr sz="900"/>
            </a:lvl9pPr>
          </a:lstStyle>
          <a:p>
            <a:endParaRPr/>
          </a:p>
        </p:txBody>
      </p:sp>
      <p:sp>
        <p:nvSpPr>
          <p:cNvPr id="153" name="Google Shape;153;p38"/>
          <p:cNvSpPr txBox="1"/>
          <p:nvPr/>
        </p:nvSpPr>
        <p:spPr>
          <a:xfrm>
            <a:off x="2959725" y="1095625"/>
            <a:ext cx="2991000" cy="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4"/>
        <p:cNvGrpSpPr/>
        <p:nvPr/>
      </p:nvGrpSpPr>
      <p:grpSpPr>
        <a:xfrm>
          <a:off x="0" y="0"/>
          <a:ext cx="0" cy="0"/>
          <a:chOff x="0" y="0"/>
          <a:chExt cx="0" cy="0"/>
        </a:xfrm>
      </p:grpSpPr>
      <p:sp>
        <p:nvSpPr>
          <p:cNvPr id="155" name="Google Shape;155;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6" name="Google Shape;15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pic>
        <p:nvPicPr>
          <p:cNvPr id="157" name="Google Shape;157;p39" title="Points scored"/>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2681125" y="106125"/>
            <a:ext cx="2985525" cy="18460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8"/>
        <p:cNvGrpSpPr/>
        <p:nvPr/>
      </p:nvGrpSpPr>
      <p:grpSpPr>
        <a:xfrm>
          <a:off x="0" y="0"/>
          <a:ext cx="0" cy="0"/>
          <a:chOff x="0" y="0"/>
          <a:chExt cx="0" cy="0"/>
        </a:xfrm>
      </p:grpSpPr>
      <p:sp>
        <p:nvSpPr>
          <p:cNvPr id="159" name="Google Shape;15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40"/>
          <p:cNvSpPr txBox="1">
            <a:spLocks noGrp="1"/>
          </p:cNvSpPr>
          <p:nvPr>
            <p:ph type="body" idx="1"/>
          </p:nvPr>
        </p:nvSpPr>
        <p:spPr>
          <a:xfrm>
            <a:off x="311700" y="83572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61" name="Google Shape;16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2"/>
        <p:cNvGrpSpPr/>
        <p:nvPr/>
      </p:nvGrpSpPr>
      <p:grpSpPr>
        <a:xfrm>
          <a:off x="0" y="0"/>
          <a:ext cx="0" cy="0"/>
          <a:chOff x="0" y="0"/>
          <a:chExt cx="0" cy="0"/>
        </a:xfrm>
      </p:grpSpPr>
      <p:sp>
        <p:nvSpPr>
          <p:cNvPr id="163" name="Google Shape;16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4" name="Google Shape;164;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65" name="Google Shape;165;p4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66" name="Google Shape;16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7"/>
        <p:cNvGrpSpPr/>
        <p:nvPr/>
      </p:nvGrpSpPr>
      <p:grpSpPr>
        <a:xfrm>
          <a:off x="0" y="0"/>
          <a:ext cx="0" cy="0"/>
          <a:chOff x="0" y="0"/>
          <a:chExt cx="0" cy="0"/>
        </a:xfrm>
      </p:grpSpPr>
      <p:sp>
        <p:nvSpPr>
          <p:cNvPr id="168" name="Google Shape;16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9" name="Google Shape;16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0"/>
        <p:cNvGrpSpPr/>
        <p:nvPr/>
      </p:nvGrpSpPr>
      <p:grpSpPr>
        <a:xfrm>
          <a:off x="0" y="0"/>
          <a:ext cx="0" cy="0"/>
          <a:chOff x="0" y="0"/>
          <a:chExt cx="0" cy="0"/>
        </a:xfrm>
      </p:grpSpPr>
      <p:sp>
        <p:nvSpPr>
          <p:cNvPr id="171" name="Google Shape;171;p4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2" name="Google Shape;172;p4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73" name="Google Shape;173;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4"/>
        <p:cNvGrpSpPr/>
        <p:nvPr/>
      </p:nvGrpSpPr>
      <p:grpSpPr>
        <a:xfrm>
          <a:off x="0" y="0"/>
          <a:ext cx="0" cy="0"/>
          <a:chOff x="0" y="0"/>
          <a:chExt cx="0" cy="0"/>
        </a:xfrm>
      </p:grpSpPr>
      <p:sp>
        <p:nvSpPr>
          <p:cNvPr id="175" name="Google Shape;175;p4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76" name="Google Shape;17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7"/>
        <p:cNvGrpSpPr/>
        <p:nvPr/>
      </p:nvGrpSpPr>
      <p:grpSpPr>
        <a:xfrm>
          <a:off x="0" y="0"/>
          <a:ext cx="0" cy="0"/>
          <a:chOff x="0" y="0"/>
          <a:chExt cx="0" cy="0"/>
        </a:xfrm>
      </p:grpSpPr>
      <p:sp>
        <p:nvSpPr>
          <p:cNvPr id="178" name="Google Shape;178;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80" name="Google Shape;180;p4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1" name="Google Shape;181;p4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2" name="Google Shape;18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3"/>
        <p:cNvGrpSpPr/>
        <p:nvPr/>
      </p:nvGrpSpPr>
      <p:grpSpPr>
        <a:xfrm>
          <a:off x="0" y="0"/>
          <a:ext cx="0" cy="0"/>
          <a:chOff x="0" y="0"/>
          <a:chExt cx="0" cy="0"/>
        </a:xfrm>
      </p:grpSpPr>
      <p:sp>
        <p:nvSpPr>
          <p:cNvPr id="184" name="Google Shape;184;p4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85" name="Google Shape;185;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6"/>
        <p:cNvGrpSpPr/>
        <p:nvPr/>
      </p:nvGrpSpPr>
      <p:grpSpPr>
        <a:xfrm>
          <a:off x="0" y="0"/>
          <a:ext cx="0" cy="0"/>
          <a:chOff x="0" y="0"/>
          <a:chExt cx="0" cy="0"/>
        </a:xfrm>
      </p:grpSpPr>
      <p:sp>
        <p:nvSpPr>
          <p:cNvPr id="187" name="Google Shape;187;p4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8" name="Google Shape;188;p4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89" name="Google Shape;18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0"/>
        <p:cNvGrpSpPr/>
        <p:nvPr/>
      </p:nvGrpSpPr>
      <p:grpSpPr>
        <a:xfrm>
          <a:off x="0" y="0"/>
          <a:ext cx="0" cy="0"/>
          <a:chOff x="0" y="0"/>
          <a:chExt cx="0" cy="0"/>
        </a:xfrm>
      </p:grpSpPr>
      <p:sp>
        <p:nvSpPr>
          <p:cNvPr id="191" name="Google Shape;191;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folie 1">
  <p:cSld name="TITLE_1">
    <p:spTree>
      <p:nvGrpSpPr>
        <p:cNvPr id="1" name="Shape 192"/>
        <p:cNvGrpSpPr/>
        <p:nvPr/>
      </p:nvGrpSpPr>
      <p:grpSpPr>
        <a:xfrm>
          <a:off x="0" y="0"/>
          <a:ext cx="0" cy="0"/>
          <a:chOff x="0" y="0"/>
          <a:chExt cx="0" cy="0"/>
        </a:xfrm>
      </p:grpSpPr>
      <p:sp>
        <p:nvSpPr>
          <p:cNvPr id="193" name="Google Shape;193;p4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4" name="Google Shape;194;p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5" name="Google Shape;195;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rtl="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rtl="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rtl="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rtl="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rtl="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rtl="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rtl="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rtl="0">
              <a:lnSpc>
                <a:spcPct val="115000"/>
              </a:lnSpc>
              <a:spcBef>
                <a:spcPts val="1600"/>
              </a:spcBef>
              <a:spcAft>
                <a:spcPts val="160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59">
          <p15:clr>
            <a:srgbClr val="FF00FF"/>
          </p15:clr>
        </p15:guide>
        <p15:guide id="2" pos="2880">
          <p15:clr>
            <a:srgbClr val="EA4335"/>
          </p15:clr>
        </p15:guide>
        <p15:guide id="3" pos="612">
          <p15:clr>
            <a:srgbClr val="EA4335"/>
          </p15:clr>
        </p15:guide>
        <p15:guide id="4" orient="horz" pos="122">
          <p15:clr>
            <a:srgbClr val="FF00FF"/>
          </p15:clr>
        </p15:guide>
        <p15:guide id="5" pos="5601">
          <p15:clr>
            <a:srgbClr val="FF00FF"/>
          </p15:clr>
        </p15:guide>
        <p15:guide id="6" pos="1066">
          <p15:clr>
            <a:srgbClr val="EA4335"/>
          </p15:clr>
        </p15:guide>
        <p15:guide id="7" pos="1519">
          <p15:clr>
            <a:srgbClr val="EA4335"/>
          </p15:clr>
        </p15:guide>
        <p15:guide id="8" pos="1973">
          <p15:clr>
            <a:srgbClr val="EA4335"/>
          </p15:clr>
        </p15:guide>
        <p15:guide id="9" pos="2426">
          <p15:clr>
            <a:srgbClr val="EA4335"/>
          </p15:clr>
        </p15:guide>
        <p15:guide id="10" pos="3334">
          <p15:clr>
            <a:srgbClr val="EA4335"/>
          </p15:clr>
        </p15:guide>
        <p15:guide id="11" pos="3787">
          <p15:clr>
            <a:srgbClr val="EA4335"/>
          </p15:clr>
        </p15:guide>
        <p15:guide id="12" pos="4241">
          <p15:clr>
            <a:srgbClr val="EA4335"/>
          </p15:clr>
        </p15:guide>
        <p15:guide id="13" pos="4694">
          <p15:clr>
            <a:srgbClr val="EA4335"/>
          </p15:clr>
        </p15:guide>
        <p15:guide id="14" pos="5148">
          <p15:clr>
            <a:srgbClr val="EA4335"/>
          </p15:clr>
        </p15:guide>
        <p15:guide id="15" orient="horz" pos="372">
          <p15:clr>
            <a:srgbClr val="EA4335"/>
          </p15:clr>
        </p15:guide>
        <p15:guide id="16" orient="horz" pos="621">
          <p15:clr>
            <a:srgbClr val="EA4335"/>
          </p15:clr>
        </p15:guide>
        <p15:guide id="17" orient="horz" pos="871">
          <p15:clr>
            <a:srgbClr val="EA4335"/>
          </p15:clr>
        </p15:guide>
        <p15:guide id="18" orient="horz" pos="1120">
          <p15:clr>
            <a:srgbClr val="EA4335"/>
          </p15:clr>
        </p15:guide>
        <p15:guide id="19" orient="horz" pos="1370">
          <p15:clr>
            <a:srgbClr val="EA4335"/>
          </p15:clr>
        </p15:guide>
        <p15:guide id="20" orient="horz" pos="1620">
          <p15:clr>
            <a:srgbClr val="EA4335"/>
          </p15:clr>
        </p15:guide>
        <p15:guide id="21" orient="horz" pos="1869">
          <p15:clr>
            <a:srgbClr val="EA4335"/>
          </p15:clr>
        </p15:guide>
        <p15:guide id="22" orient="horz" pos="2118">
          <p15:clr>
            <a:srgbClr val="EA4335"/>
          </p15:clr>
        </p15:guide>
        <p15:guide id="23" orient="horz" pos="2367">
          <p15:clr>
            <a:srgbClr val="EA4335"/>
          </p15:clr>
        </p15:guide>
        <p15:guide id="24" orient="horz" pos="2617">
          <p15:clr>
            <a:srgbClr val="EA4335"/>
          </p15:clr>
        </p15:guide>
        <p15:guide id="25" orient="horz" pos="2866">
          <p15:clr>
            <a:srgbClr val="EA4335"/>
          </p15:clr>
        </p15:guide>
        <p15:guide id="26" orient="horz" pos="3116">
          <p15:clr>
            <a:srgbClr val="FF00F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7" name="Google Shape;9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98" name="Google Shape;9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0"/>
        <p:cNvGrpSpPr/>
        <p:nvPr/>
      </p:nvGrpSpPr>
      <p:grpSpPr>
        <a:xfrm>
          <a:off x="0" y="0"/>
          <a:ext cx="0" cy="0"/>
          <a:chOff x="0" y="0"/>
          <a:chExt cx="0" cy="0"/>
        </a:xfrm>
      </p:grpSpPr>
      <p:sp>
        <p:nvSpPr>
          <p:cNvPr id="141" name="Google Shape;141;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42" name="Google Shape;142;p37"/>
          <p:cNvSpPr txBox="1">
            <a:spLocks noGrp="1"/>
          </p:cNvSpPr>
          <p:nvPr>
            <p:ph type="body" idx="1"/>
          </p:nvPr>
        </p:nvSpPr>
        <p:spPr>
          <a:xfrm>
            <a:off x="311700" y="83572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160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1600"/>
              </a:spcBef>
              <a:spcAft>
                <a:spcPts val="160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
        <p:nvSpPr>
          <p:cNvPr id="143" name="Google Shape;14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59">
          <p15:clr>
            <a:srgbClr val="FF00FF"/>
          </p15:clr>
        </p15:guide>
        <p15:guide id="2" pos="2880">
          <p15:clr>
            <a:srgbClr val="EA4335"/>
          </p15:clr>
        </p15:guide>
        <p15:guide id="3" pos="612">
          <p15:clr>
            <a:srgbClr val="EA4335"/>
          </p15:clr>
        </p15:guide>
        <p15:guide id="4" orient="horz" pos="122">
          <p15:clr>
            <a:srgbClr val="FF00FF"/>
          </p15:clr>
        </p15:guide>
        <p15:guide id="5" pos="5601">
          <p15:clr>
            <a:srgbClr val="FF00FF"/>
          </p15:clr>
        </p15:guide>
        <p15:guide id="6" pos="1066">
          <p15:clr>
            <a:srgbClr val="EA4335"/>
          </p15:clr>
        </p15:guide>
        <p15:guide id="7" pos="1519">
          <p15:clr>
            <a:srgbClr val="EA4335"/>
          </p15:clr>
        </p15:guide>
        <p15:guide id="8" pos="1973">
          <p15:clr>
            <a:srgbClr val="EA4335"/>
          </p15:clr>
        </p15:guide>
        <p15:guide id="9" pos="2426">
          <p15:clr>
            <a:srgbClr val="EA4335"/>
          </p15:clr>
        </p15:guide>
        <p15:guide id="10" pos="3334">
          <p15:clr>
            <a:srgbClr val="EA4335"/>
          </p15:clr>
        </p15:guide>
        <p15:guide id="11" pos="3787">
          <p15:clr>
            <a:srgbClr val="EA4335"/>
          </p15:clr>
        </p15:guide>
        <p15:guide id="12" pos="4241">
          <p15:clr>
            <a:srgbClr val="EA4335"/>
          </p15:clr>
        </p15:guide>
        <p15:guide id="13" pos="4694">
          <p15:clr>
            <a:srgbClr val="EA4335"/>
          </p15:clr>
        </p15:guide>
        <p15:guide id="14" pos="5148">
          <p15:clr>
            <a:srgbClr val="EA4335"/>
          </p15:clr>
        </p15:guide>
        <p15:guide id="15" orient="horz" pos="372">
          <p15:clr>
            <a:srgbClr val="EA4335"/>
          </p15:clr>
        </p15:guide>
        <p15:guide id="16" orient="horz" pos="621">
          <p15:clr>
            <a:srgbClr val="EA4335"/>
          </p15:clr>
        </p15:guide>
        <p15:guide id="17" orient="horz" pos="871">
          <p15:clr>
            <a:srgbClr val="EA4335"/>
          </p15:clr>
        </p15:guide>
        <p15:guide id="18" orient="horz" pos="1120">
          <p15:clr>
            <a:srgbClr val="EA4335"/>
          </p15:clr>
        </p15:guide>
        <p15:guide id="19" orient="horz" pos="1370">
          <p15:clr>
            <a:srgbClr val="EA4335"/>
          </p15:clr>
        </p15:guide>
        <p15:guide id="20" orient="horz" pos="1620">
          <p15:clr>
            <a:srgbClr val="EA4335"/>
          </p15:clr>
        </p15:guide>
        <p15:guide id="21" orient="horz" pos="1869">
          <p15:clr>
            <a:srgbClr val="EA4335"/>
          </p15:clr>
        </p15:guide>
        <p15:guide id="22" orient="horz" pos="2118">
          <p15:clr>
            <a:srgbClr val="EA4335"/>
          </p15:clr>
        </p15:guide>
        <p15:guide id="23" orient="horz" pos="2367">
          <p15:clr>
            <a:srgbClr val="EA4335"/>
          </p15:clr>
        </p15:guide>
        <p15:guide id="24" orient="horz" pos="2617">
          <p15:clr>
            <a:srgbClr val="EA4335"/>
          </p15:clr>
        </p15:guide>
        <p15:guide id="25" orient="horz" pos="2866">
          <p15:clr>
            <a:srgbClr val="EA4335"/>
          </p15:clr>
        </p15:guide>
        <p15:guide id="26" orient="horz" pos="3116">
          <p15:clr>
            <a:srgbClr val="FF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11.jpe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0.xml"/><Relationship Id="rId1" Type="http://schemas.openxmlformats.org/officeDocument/2006/relationships/slideLayout" Target="../slideLayouts/slideLayout44.xml"/></Relationships>
</file>

<file path=ppt/slides/_rels/slide10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1.xml"/><Relationship Id="rId1" Type="http://schemas.openxmlformats.org/officeDocument/2006/relationships/slideLayout" Target="../slideLayouts/slideLayout44.xml"/></Relationships>
</file>

<file path=ppt/slides/_rels/slide10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2.xml"/><Relationship Id="rId1" Type="http://schemas.openxmlformats.org/officeDocument/2006/relationships/slideLayout" Target="../slideLayouts/slideLayout44.xml"/></Relationships>
</file>

<file path=ppt/slides/_rels/slide10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3.xml"/><Relationship Id="rId1" Type="http://schemas.openxmlformats.org/officeDocument/2006/relationships/slideLayout" Target="../slideLayouts/slideLayout44.xml"/></Relationships>
</file>

<file path=ppt/slides/_rels/slide10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4.xml"/><Relationship Id="rId1" Type="http://schemas.openxmlformats.org/officeDocument/2006/relationships/slideLayout" Target="../slideLayouts/slideLayout44.xml"/></Relationships>
</file>

<file path=ppt/slides/_rels/slide10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5.xml"/><Relationship Id="rId1" Type="http://schemas.openxmlformats.org/officeDocument/2006/relationships/slideLayout" Target="../slideLayouts/slideLayout44.xml"/></Relationships>
</file>

<file path=ppt/slides/_rels/slide10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06.xml"/><Relationship Id="rId1" Type="http://schemas.openxmlformats.org/officeDocument/2006/relationships/slideLayout" Target="../slideLayouts/slideLayout44.xml"/></Relationships>
</file>

<file path=ppt/slides/_rels/slide10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07.xml"/><Relationship Id="rId1" Type="http://schemas.openxmlformats.org/officeDocument/2006/relationships/slideLayout" Target="../slideLayouts/slideLayout44.xml"/></Relationships>
</file>

<file path=ppt/slides/_rels/slide10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8.xml"/><Relationship Id="rId1" Type="http://schemas.openxmlformats.org/officeDocument/2006/relationships/slideLayout" Target="../slideLayouts/slideLayout44.xml"/></Relationships>
</file>

<file path=ppt/slides/_rels/slide10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9.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0.xml"/><Relationship Id="rId1" Type="http://schemas.openxmlformats.org/officeDocument/2006/relationships/slideLayout" Target="../slideLayouts/slideLayout44.xml"/></Relationships>
</file>

<file path=ppt/slides/_rels/slide11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1.xml"/><Relationship Id="rId1" Type="http://schemas.openxmlformats.org/officeDocument/2006/relationships/slideLayout" Target="../slideLayouts/slideLayout44.xml"/></Relationships>
</file>

<file path=ppt/slides/_rels/slide11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2.xml"/><Relationship Id="rId1" Type="http://schemas.openxmlformats.org/officeDocument/2006/relationships/slideLayout" Target="../slideLayouts/slideLayout44.xml"/></Relationships>
</file>

<file path=ppt/slides/_rels/slide11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13.xml"/><Relationship Id="rId1" Type="http://schemas.openxmlformats.org/officeDocument/2006/relationships/slideLayout" Target="../slideLayouts/slideLayout44.xml"/></Relationships>
</file>

<file path=ppt/slides/_rels/slide11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14.xml"/><Relationship Id="rId1" Type="http://schemas.openxmlformats.org/officeDocument/2006/relationships/slideLayout" Target="../slideLayouts/slideLayout44.xml"/></Relationships>
</file>

<file path=ppt/slides/_rels/slide11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15.xml"/><Relationship Id="rId1" Type="http://schemas.openxmlformats.org/officeDocument/2006/relationships/slideLayout" Target="../slideLayouts/slideLayout44.xml"/></Relationships>
</file>

<file path=ppt/slides/_rels/slide11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6.xml"/><Relationship Id="rId1" Type="http://schemas.openxmlformats.org/officeDocument/2006/relationships/slideLayout" Target="../slideLayouts/slideLayout44.xml"/></Relationships>
</file>

<file path=ppt/slides/_rels/slide11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7.xml"/><Relationship Id="rId1" Type="http://schemas.openxmlformats.org/officeDocument/2006/relationships/slideLayout" Target="../slideLayouts/slideLayout44.xml"/></Relationships>
</file>

<file path=ppt/slides/_rels/slide11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8.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hyperlink" Target="https://doi.org/10.1177/0146167212445599" TargetMode="External"/><Relationship Id="rId3" Type="http://schemas.openxmlformats.org/officeDocument/2006/relationships/hyperlink" Target="https://doi.org/10.18632/aging.101514" TargetMode="External"/><Relationship Id="rId7" Type="http://schemas.openxmlformats.org/officeDocument/2006/relationships/hyperlink" Target="https://doi.org/10.1038/s41467-019-12552-4" TargetMode="External"/><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hyperlink" Target="https://pubmed.ncbi.nlm.nih.gov/8023118/" TargetMode="External"/><Relationship Id="rId5" Type="http://schemas.openxmlformats.org/officeDocument/2006/relationships/hyperlink" Target="https://doi.org/10.1126/science.1152408" TargetMode="External"/><Relationship Id="rId10" Type="http://schemas.openxmlformats.org/officeDocument/2006/relationships/hyperlink" Target="https://doi.org/10.2139/ssrn.2414478" TargetMode="External"/><Relationship Id="rId4" Type="http://schemas.openxmlformats.org/officeDocument/2006/relationships/hyperlink" Target="https://doi.org/10.1016/j.neuroimage.2005.02.04" TargetMode="External"/><Relationship Id="rId9" Type="http://schemas.openxmlformats.org/officeDocument/2006/relationships/hyperlink" Target="https://doi.org/10.1146/annurev-psych-122414-033417"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6.xml"/><Relationship Id="rId5" Type="http://schemas.openxmlformats.org/officeDocument/2006/relationships/image" Target="../media/image22.jpe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3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44.xml"/><Relationship Id="rId6" Type="http://schemas.openxmlformats.org/officeDocument/2006/relationships/image" Target="../media/image32.png"/><Relationship Id="rId11" Type="http://schemas.openxmlformats.org/officeDocument/2006/relationships/image" Target="../media/image6.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44.xml"/><Relationship Id="rId6" Type="http://schemas.openxmlformats.org/officeDocument/2006/relationships/image" Target="../media/image32.png"/><Relationship Id="rId11" Type="http://schemas.openxmlformats.org/officeDocument/2006/relationships/image" Target="../media/image6.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44.xml"/><Relationship Id="rId5" Type="http://schemas.openxmlformats.org/officeDocument/2006/relationships/image" Target="../media/image37.png"/><Relationship Id="rId4" Type="http://schemas.openxmlformats.org/officeDocument/2006/relationships/image" Target="../media/image38.jpe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36.xml"/><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44.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44.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4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image" Target="../media/image7.jpg"/><Relationship Id="rId4" Type="http://schemas.openxmlformats.org/officeDocument/2006/relationships/hyperlink" Target="http://drive.google.com/file/d/1Ouy8275fgOxcZpSxgiYmp9LF7NyqgIzl/view"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44.xml"/><Relationship Id="rId6" Type="http://schemas.openxmlformats.org/officeDocument/2006/relationships/image" Target="../media/image46.png"/><Relationship Id="rId11" Type="http://schemas.openxmlformats.org/officeDocument/2006/relationships/image" Target="../media/image19.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19.png"/><Relationship Id="rId2" Type="http://schemas.openxmlformats.org/officeDocument/2006/relationships/notesSlide" Target="../notesSlides/notesSlide77.xml"/><Relationship Id="rId16" Type="http://schemas.openxmlformats.org/officeDocument/2006/relationships/image" Target="../media/image63.png"/><Relationship Id="rId1" Type="http://schemas.openxmlformats.org/officeDocument/2006/relationships/slideLayout" Target="../slideLayouts/slideLayout44.xml"/><Relationship Id="rId6" Type="http://schemas.openxmlformats.org/officeDocument/2006/relationships/hyperlink" Target="https://vimeo.com/473800377" TargetMode="External"/><Relationship Id="rId11" Type="http://schemas.openxmlformats.org/officeDocument/2006/relationships/image" Target="../media/image58.png"/><Relationship Id="rId5" Type="http://schemas.openxmlformats.org/officeDocument/2006/relationships/image" Target="../media/image53.jpe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0.xml"/><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4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4.xml"/></Relationships>
</file>

<file path=ppt/slides/_rels/slide84.xml.rels><?xml version="1.0" encoding="UTF-8" standalone="yes"?>
<Relationships xmlns="http://schemas.openxmlformats.org/package/2006/relationships"><Relationship Id="rId3" Type="http://schemas.openxmlformats.org/officeDocument/2006/relationships/hyperlink" Target="https://toolbox.hyperisland.com/idoarrt-meeting-design" TargetMode="External"/><Relationship Id="rId2" Type="http://schemas.openxmlformats.org/officeDocument/2006/relationships/notesSlide" Target="../notesSlides/notesSlide84.xml"/><Relationship Id="rId1" Type="http://schemas.openxmlformats.org/officeDocument/2006/relationships/slideLayout" Target="../slideLayouts/slideLayout4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4.xml"/></Relationships>
</file>

<file path=ppt/slides/_rels/slide8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44.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yOKc5Lo4Vf-eoOrcuFypOMaUj8sjqKRo/view" TargetMode="External"/><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9.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4.xml"/></Relationships>
</file>

<file path=ppt/slides/_rels/slide9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3.xml"/><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4.xml"/><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5.xml"/><Relationship Id="rId1" Type="http://schemas.openxmlformats.org/officeDocument/2006/relationships/slideLayout" Target="../slideLayouts/slideLayout44.xml"/></Relationships>
</file>

<file path=ppt/slides/_rels/slide9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6.xml"/><Relationship Id="rId1" Type="http://schemas.openxmlformats.org/officeDocument/2006/relationships/slideLayout" Target="../slideLayouts/slideLayout44.xml"/></Relationships>
</file>

<file path=ppt/slides/_rels/slide9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7.xml"/><Relationship Id="rId1" Type="http://schemas.openxmlformats.org/officeDocument/2006/relationships/slideLayout" Target="../slideLayouts/slideLayout44.xml"/></Relationships>
</file>

<file path=ppt/slides/_rels/slide9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8.xml"/><Relationship Id="rId1" Type="http://schemas.openxmlformats.org/officeDocument/2006/relationships/slideLayout" Target="../slideLayouts/slideLayout44.xml"/></Relationships>
</file>

<file path=ppt/slides/_rels/slide9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99"/>
        <p:cNvGrpSpPr/>
        <p:nvPr/>
      </p:nvGrpSpPr>
      <p:grpSpPr>
        <a:xfrm>
          <a:off x="0" y="0"/>
          <a:ext cx="0" cy="0"/>
          <a:chOff x="0" y="0"/>
          <a:chExt cx="0" cy="0"/>
        </a:xfrm>
      </p:grpSpPr>
      <p:sp>
        <p:nvSpPr>
          <p:cNvPr id="200" name="Google Shape;200;p50"/>
          <p:cNvSpPr txBox="1"/>
          <p:nvPr/>
        </p:nvSpPr>
        <p:spPr>
          <a:xfrm>
            <a:off x="253650" y="194400"/>
            <a:ext cx="3381000" cy="49488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3000">
              <a:latin typeface="DM Sans Medium"/>
              <a:ea typeface="DM Sans Medium"/>
              <a:cs typeface="DM Sans Medium"/>
              <a:sym typeface="DM Sans Medium"/>
            </a:endParaRPr>
          </a:p>
          <a:p>
            <a:pPr marL="0" lvl="0" indent="0" algn="l" rtl="0">
              <a:spcBef>
                <a:spcPts val="0"/>
              </a:spcBef>
              <a:spcAft>
                <a:spcPts val="0"/>
              </a:spcAft>
              <a:buClr>
                <a:schemeClr val="dk1"/>
              </a:buClr>
              <a:buSzPts val="1100"/>
              <a:buFont typeface="Arial"/>
              <a:buNone/>
            </a:pPr>
            <a:r>
              <a:rPr lang="de" sz="2400">
                <a:solidFill>
                  <a:schemeClr val="dk1"/>
                </a:solidFill>
                <a:latin typeface="DM Sans Medium"/>
                <a:ea typeface="DM Sans Medium"/>
                <a:cs typeface="DM Sans Medium"/>
                <a:sym typeface="DM Sans Medium"/>
              </a:rPr>
              <a:t>Third Place</a:t>
            </a:r>
            <a:endParaRPr sz="2400">
              <a:solidFill>
                <a:schemeClr val="dk1"/>
              </a:solidFill>
              <a:latin typeface="DM Sans Medium"/>
              <a:ea typeface="DM Sans Medium"/>
              <a:cs typeface="DM Sans Medium"/>
              <a:sym typeface="DM Sans Medium"/>
            </a:endParaRPr>
          </a:p>
          <a:p>
            <a:pPr marL="0" lvl="0" indent="0" algn="l" rtl="0">
              <a:spcBef>
                <a:spcPts val="0"/>
              </a:spcBef>
              <a:spcAft>
                <a:spcPts val="0"/>
              </a:spcAft>
              <a:buClr>
                <a:schemeClr val="dk1"/>
              </a:buClr>
              <a:buSzPts val="1100"/>
              <a:buFont typeface="Arial"/>
              <a:buNone/>
            </a:pPr>
            <a:r>
              <a:rPr lang="de" sz="2400">
                <a:solidFill>
                  <a:schemeClr val="dk1"/>
                </a:solidFill>
                <a:latin typeface="DM Sans Medium"/>
                <a:ea typeface="DM Sans Medium"/>
                <a:cs typeface="DM Sans Medium"/>
                <a:sym typeface="DM Sans Medium"/>
              </a:rPr>
              <a:t>Learning Methode </a:t>
            </a:r>
            <a:endParaRPr sz="2400">
              <a:solidFill>
                <a:schemeClr val="dk1"/>
              </a:solidFill>
              <a:latin typeface="DM Sans Medium"/>
              <a:ea typeface="DM Sans Medium"/>
              <a:cs typeface="DM Sans Medium"/>
              <a:sym typeface="DM Sans Medium"/>
            </a:endParaRPr>
          </a:p>
          <a:p>
            <a:pPr marL="0" lvl="0" indent="0" algn="l" rtl="0">
              <a:spcBef>
                <a:spcPts val="0"/>
              </a:spcBef>
              <a:spcAft>
                <a:spcPts val="0"/>
              </a:spcAft>
              <a:buClr>
                <a:schemeClr val="dk1"/>
              </a:buClr>
              <a:buSzPts val="1100"/>
              <a:buFont typeface="Arial"/>
              <a:buNone/>
            </a:pPr>
            <a:endParaRPr sz="2400">
              <a:solidFill>
                <a:schemeClr val="dk1"/>
              </a:solidFill>
              <a:latin typeface="DM Sans Medium"/>
              <a:ea typeface="DM Sans Medium"/>
              <a:cs typeface="DM Sans Medium"/>
              <a:sym typeface="DM Sans Medium"/>
            </a:endParaRPr>
          </a:p>
          <a:p>
            <a:pPr marL="0" lvl="0" indent="0" algn="l" rtl="0">
              <a:spcBef>
                <a:spcPts val="0"/>
              </a:spcBef>
              <a:spcAft>
                <a:spcPts val="0"/>
              </a:spcAft>
              <a:buClr>
                <a:schemeClr val="dk1"/>
              </a:buClr>
              <a:buSzPts val="1100"/>
              <a:buFont typeface="Arial"/>
              <a:buNone/>
            </a:pPr>
            <a:r>
              <a:rPr lang="de" sz="1200">
                <a:solidFill>
                  <a:schemeClr val="dk1"/>
                </a:solidFill>
                <a:latin typeface="DM Sans"/>
                <a:ea typeface="DM Sans"/>
                <a:cs typeface="DM Sans"/>
                <a:sym typeface="DM Sans"/>
              </a:rPr>
              <a:t>Unterlage mit Templates, Beispielen und Input für wirksame Lerngestaltung des 21. Jahrhunderts.</a:t>
            </a:r>
            <a:endParaRPr sz="12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2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2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2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1100">
                <a:solidFill>
                  <a:schemeClr val="dk1"/>
                </a:solidFill>
                <a:latin typeface="DM Sans"/>
                <a:ea typeface="DM Sans"/>
                <a:cs typeface="DM Sans"/>
                <a:sym typeface="DM Sans"/>
              </a:rPr>
              <a:t>Berlin, Mai 2022</a:t>
            </a:r>
            <a:endParaRPr sz="3000">
              <a:latin typeface="DM Sans Medium"/>
              <a:ea typeface="DM Sans Medium"/>
              <a:cs typeface="DM Sans Medium"/>
              <a:sym typeface="DM Sans Medium"/>
            </a:endParaRPr>
          </a:p>
          <a:p>
            <a:pPr marL="0" lvl="0" indent="0" algn="l" rtl="0">
              <a:spcBef>
                <a:spcPts val="0"/>
              </a:spcBef>
              <a:spcAft>
                <a:spcPts val="0"/>
              </a:spcAft>
              <a:buNone/>
            </a:pPr>
            <a:endParaRPr sz="2400">
              <a:latin typeface="DM Sans Medium"/>
              <a:ea typeface="DM Sans Medium"/>
              <a:cs typeface="DM Sans Medium"/>
              <a:sym typeface="DM Sans Medium"/>
            </a:endParaRPr>
          </a:p>
        </p:txBody>
      </p:sp>
      <p:pic>
        <p:nvPicPr>
          <p:cNvPr id="201" name="Google Shape;201;p5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47500" y="3707750"/>
            <a:ext cx="1425225" cy="1185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4"/>
        <p:cNvGrpSpPr/>
        <p:nvPr/>
      </p:nvGrpSpPr>
      <p:grpSpPr>
        <a:xfrm>
          <a:off x="0" y="0"/>
          <a:ext cx="0" cy="0"/>
          <a:chOff x="0" y="0"/>
          <a:chExt cx="0" cy="0"/>
        </a:xfrm>
      </p:grpSpPr>
      <p:pic>
        <p:nvPicPr>
          <p:cNvPr id="315" name="Google Shape;315;p5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52742" y="1637400"/>
            <a:ext cx="6840000" cy="3420001"/>
          </a:xfrm>
          <a:prstGeom prst="rect">
            <a:avLst/>
          </a:prstGeom>
          <a:noFill/>
          <a:ln>
            <a:noFill/>
          </a:ln>
        </p:spPr>
      </p:pic>
      <p:sp>
        <p:nvSpPr>
          <p:cNvPr id="316" name="Google Shape;316;p59"/>
          <p:cNvSpPr txBox="1"/>
          <p:nvPr/>
        </p:nvSpPr>
        <p:spPr>
          <a:xfrm>
            <a:off x="1137038" y="3016394"/>
            <a:ext cx="1088700" cy="27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San Francisco, </a:t>
            </a:r>
            <a:br>
              <a:rPr lang="de" sz="600">
                <a:latin typeface="DM Sans Medium"/>
                <a:ea typeface="DM Sans Medium"/>
                <a:cs typeface="DM Sans Medium"/>
                <a:sym typeface="DM Sans Medium"/>
              </a:rPr>
            </a:br>
            <a:r>
              <a:rPr lang="de" sz="600">
                <a:latin typeface="DM Sans Medium"/>
                <a:ea typeface="DM Sans Medium"/>
                <a:cs typeface="DM Sans Medium"/>
                <a:sym typeface="DM Sans Medium"/>
              </a:rPr>
              <a:t>Brightworks School</a:t>
            </a: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p:txBody>
      </p:sp>
      <p:sp>
        <p:nvSpPr>
          <p:cNvPr id="317" name="Google Shape;317;p59"/>
          <p:cNvSpPr txBox="1"/>
          <p:nvPr/>
        </p:nvSpPr>
        <p:spPr>
          <a:xfrm>
            <a:off x="3056225" y="2663799"/>
            <a:ext cx="575700" cy="136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318" name="Google Shape;318;p59"/>
          <p:cNvSpPr txBox="1"/>
          <p:nvPr/>
        </p:nvSpPr>
        <p:spPr>
          <a:xfrm>
            <a:off x="2706311" y="2663803"/>
            <a:ext cx="324900" cy="136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319" name="Google Shape;319;p59"/>
          <p:cNvSpPr txBox="1"/>
          <p:nvPr/>
        </p:nvSpPr>
        <p:spPr>
          <a:xfrm>
            <a:off x="3516442" y="2158073"/>
            <a:ext cx="273600" cy="9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320" name="Google Shape;320;p59"/>
          <p:cNvSpPr txBox="1"/>
          <p:nvPr/>
        </p:nvSpPr>
        <p:spPr>
          <a:xfrm>
            <a:off x="3943337" y="2158073"/>
            <a:ext cx="256500" cy="9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321" name="Google Shape;321;p59"/>
          <p:cNvSpPr txBox="1"/>
          <p:nvPr/>
        </p:nvSpPr>
        <p:spPr>
          <a:xfrm>
            <a:off x="4451493" y="1985083"/>
            <a:ext cx="256500" cy="9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322" name="Google Shape;322;p59"/>
          <p:cNvSpPr txBox="1"/>
          <p:nvPr/>
        </p:nvSpPr>
        <p:spPr>
          <a:xfrm>
            <a:off x="4289077" y="2078219"/>
            <a:ext cx="148200" cy="39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323" name="Google Shape;323;p59"/>
          <p:cNvSpPr txBox="1"/>
          <p:nvPr/>
        </p:nvSpPr>
        <p:spPr>
          <a:xfrm>
            <a:off x="4767999" y="2078230"/>
            <a:ext cx="199500" cy="39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324" name="Google Shape;324;p59"/>
          <p:cNvSpPr txBox="1"/>
          <p:nvPr/>
        </p:nvSpPr>
        <p:spPr>
          <a:xfrm>
            <a:off x="4872592" y="1888831"/>
            <a:ext cx="456000" cy="18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cxnSp>
        <p:nvCxnSpPr>
          <p:cNvPr id="325" name="Google Shape;325;p59"/>
          <p:cNvCxnSpPr/>
          <p:nvPr/>
        </p:nvCxnSpPr>
        <p:spPr>
          <a:xfrm rot="10800000">
            <a:off x="1136813" y="2950681"/>
            <a:ext cx="1048800" cy="0"/>
          </a:xfrm>
          <a:prstGeom prst="straightConnector1">
            <a:avLst/>
          </a:prstGeom>
          <a:noFill/>
          <a:ln w="9525" cap="flat" cmpd="sng">
            <a:solidFill>
              <a:srgbClr val="000000"/>
            </a:solidFill>
            <a:prstDash val="solid"/>
            <a:round/>
            <a:headEnd type="none" w="med" len="med"/>
            <a:tailEnd type="oval" w="med" len="med"/>
          </a:ln>
        </p:spPr>
      </p:cxnSp>
      <p:sp>
        <p:nvSpPr>
          <p:cNvPr id="326" name="Google Shape;326;p5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5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225750" y="2979061"/>
            <a:ext cx="3066250" cy="1717099"/>
          </a:xfrm>
          <a:prstGeom prst="rect">
            <a:avLst/>
          </a:prstGeom>
          <a:noFill/>
          <a:ln>
            <a:noFill/>
          </a:ln>
        </p:spPr>
      </p:pic>
      <p:sp>
        <p:nvSpPr>
          <p:cNvPr id="328" name="Google Shape;328;p59"/>
          <p:cNvSpPr/>
          <p:nvPr/>
        </p:nvSpPr>
        <p:spPr>
          <a:xfrm>
            <a:off x="2009254" y="2788339"/>
            <a:ext cx="324900" cy="3243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9"/>
          <p:cNvSpPr txBox="1"/>
          <p:nvPr/>
        </p:nvSpPr>
        <p:spPr>
          <a:xfrm>
            <a:off x="3456657" y="2106156"/>
            <a:ext cx="461700" cy="136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p:txBody>
      </p:sp>
      <p:sp>
        <p:nvSpPr>
          <p:cNvPr id="330" name="Google Shape;330;p59"/>
          <p:cNvSpPr/>
          <p:nvPr/>
        </p:nvSpPr>
        <p:spPr>
          <a:xfrm>
            <a:off x="1212950" y="1174000"/>
            <a:ext cx="5004000" cy="1028100"/>
          </a:xfrm>
          <a:prstGeom prst="rect">
            <a:avLst/>
          </a:prstGeom>
          <a:solidFill>
            <a:srgbClr val="22FFAA">
              <a:alpha val="67630"/>
            </a:srgbClr>
          </a:solidFill>
          <a:ln>
            <a:noFill/>
          </a:ln>
        </p:spPr>
        <p:txBody>
          <a:bodyPr spcFirstLastPara="1" wrap="square" lIns="91425" tIns="91425" rIns="91425" bIns="91425" anchor="t" anchorCtr="0">
            <a:noAutofit/>
          </a:bodyPr>
          <a:lstStyle/>
          <a:p>
            <a:pPr marL="914400" lvl="0" indent="0" algn="l" rtl="0">
              <a:spcBef>
                <a:spcPts val="0"/>
              </a:spcBef>
              <a:spcAft>
                <a:spcPts val="0"/>
              </a:spcAft>
              <a:buClr>
                <a:schemeClr val="dk1"/>
              </a:buClr>
              <a:buSzPts val="1100"/>
              <a:buFont typeface="Arial"/>
              <a:buNone/>
            </a:pPr>
            <a:r>
              <a:rPr lang="de" sz="1200">
                <a:solidFill>
                  <a:schemeClr val="dk1"/>
                </a:solidFill>
                <a:latin typeface="DM Sans"/>
                <a:ea typeface="DM Sans"/>
                <a:cs typeface="DM Sans"/>
                <a:sym typeface="DM Sans"/>
              </a:rPr>
              <a:t>"Self-directed learners will be the most valuable people in working environments. Would you want the person who knows topic A or would you want the person who knows how to learn anything on the fly?"				</a:t>
            </a:r>
            <a:r>
              <a:rPr lang="de" sz="1000">
                <a:solidFill>
                  <a:schemeClr val="dk1"/>
                </a:solidFill>
                <a:latin typeface="DM Sans"/>
                <a:ea typeface="DM Sans"/>
                <a:cs typeface="DM Sans"/>
                <a:sym typeface="DM Sans"/>
              </a:rPr>
              <a:t>— Gever Tulley</a:t>
            </a:r>
            <a:endParaRPr sz="1200">
              <a:solidFill>
                <a:schemeClr val="dk1"/>
              </a:solidFill>
              <a:latin typeface="DM Sans"/>
              <a:ea typeface="DM Sans"/>
              <a:cs typeface="DM Sans"/>
              <a:sym typeface="DM Sans"/>
            </a:endParaRPr>
          </a:p>
          <a:p>
            <a:pPr marL="0" lvl="0" indent="0" algn="r" rtl="0">
              <a:spcBef>
                <a:spcPts val="0"/>
              </a:spcBef>
              <a:spcAft>
                <a:spcPts val="0"/>
              </a:spcAft>
              <a:buClr>
                <a:schemeClr val="dk1"/>
              </a:buClr>
              <a:buSzPts val="1100"/>
              <a:buFont typeface="Arial"/>
              <a:buNone/>
            </a:pPr>
            <a:endParaRPr sz="1000">
              <a:solidFill>
                <a:schemeClr val="dk1"/>
              </a:solidFill>
              <a:latin typeface="DM Sans Medium"/>
              <a:ea typeface="DM Sans Medium"/>
              <a:cs typeface="DM Sans Medium"/>
              <a:sym typeface="DM Sans Medium"/>
            </a:endParaRPr>
          </a:p>
          <a:p>
            <a:pPr marL="0" lvl="0" indent="0" algn="r" rtl="0">
              <a:spcBef>
                <a:spcPts val="0"/>
              </a:spcBef>
              <a:spcAft>
                <a:spcPts val="0"/>
              </a:spcAft>
              <a:buClr>
                <a:schemeClr val="dk1"/>
              </a:buClr>
              <a:buSzPts val="1100"/>
              <a:buFont typeface="Arial"/>
              <a:buNone/>
            </a:pPr>
            <a:endParaRPr>
              <a:solidFill>
                <a:schemeClr val="dk1"/>
              </a:solidFill>
            </a:endParaRPr>
          </a:p>
        </p:txBody>
      </p:sp>
      <p:sp>
        <p:nvSpPr>
          <p:cNvPr id="331" name="Google Shape;331;p59"/>
          <p:cNvSpPr txBox="1"/>
          <p:nvPr/>
        </p:nvSpPr>
        <p:spPr>
          <a:xfrm>
            <a:off x="255150" y="194400"/>
            <a:ext cx="8370300" cy="792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The self-directed learner trumps everything</a:t>
            </a:r>
            <a:endParaRPr sz="2400">
              <a:latin typeface="DM Sans Medium"/>
              <a:ea typeface="DM Sans Medium"/>
              <a:cs typeface="DM Sans Medium"/>
              <a:sym typeface="DM Sans Medium"/>
            </a:endParaRPr>
          </a:p>
        </p:txBody>
      </p:sp>
      <p:pic>
        <p:nvPicPr>
          <p:cNvPr id="332" name="Google Shape;332;p5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85300" y="1119175"/>
            <a:ext cx="1188000" cy="1188000"/>
          </a:xfrm>
          <a:prstGeom prst="ellipse">
            <a:avLst/>
          </a:prstGeom>
          <a:noFill/>
          <a:ln>
            <a:noFill/>
          </a:ln>
        </p:spPr>
      </p:pic>
      <p:sp>
        <p:nvSpPr>
          <p:cNvPr id="333" name="Google Shape;333;p59"/>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10</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149"/>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162" name="Google Shape;2162;p149"/>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163" name="Google Shape;2163;p14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164" name="Google Shape;2164;p149"/>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World Café</a:t>
            </a:r>
            <a:endParaRPr sz="2400" b="1">
              <a:latin typeface="DM Sans"/>
              <a:ea typeface="DM Sans"/>
              <a:cs typeface="DM Sans"/>
              <a:sym typeface="DM Sans"/>
            </a:endParaRPr>
          </a:p>
        </p:txBody>
      </p:sp>
      <p:sp>
        <p:nvSpPr>
          <p:cNvPr id="2165" name="Google Shape;2165;p149"/>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100</a:t>
            </a:fld>
            <a:endParaRPr sz="600">
              <a:latin typeface="DM Sans Medium"/>
              <a:ea typeface="DM Sans Medium"/>
              <a:cs typeface="DM Sans Medium"/>
              <a:sym typeface="DM Sans Medium"/>
            </a:endParaRPr>
          </a:p>
        </p:txBody>
      </p:sp>
      <p:sp>
        <p:nvSpPr>
          <p:cNvPr id="2166" name="Google Shape;2166;p14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9"/>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168" name="Google Shape;2168;p149"/>
          <p:cNvSpPr/>
          <p:nvPr/>
        </p:nvSpPr>
        <p:spPr>
          <a:xfrm>
            <a:off x="445475" y="1014925"/>
            <a:ext cx="2978400" cy="3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werden Lernenden </a:t>
            </a:r>
            <a:r>
              <a:rPr lang="de" sz="900">
                <a:solidFill>
                  <a:schemeClr val="dk1"/>
                </a:solidFill>
                <a:highlight>
                  <a:srgbClr val="BCF3DD"/>
                </a:highlight>
                <a:latin typeface="DM Sans"/>
                <a:ea typeface="DM Sans"/>
                <a:cs typeface="DM Sans"/>
                <a:sym typeface="DM Sans"/>
              </a:rPr>
              <a:t>in Kleingruppen</a:t>
            </a:r>
            <a:r>
              <a:rPr lang="de" sz="900">
                <a:solidFill>
                  <a:schemeClr val="dk1"/>
                </a:solidFill>
                <a:latin typeface="DM Sans"/>
                <a:ea typeface="DM Sans"/>
                <a:cs typeface="DM Sans"/>
                <a:sym typeface="DM Sans"/>
              </a:rPr>
              <a:t> in ein </a:t>
            </a:r>
            <a:r>
              <a:rPr lang="de" sz="900">
                <a:solidFill>
                  <a:schemeClr val="dk1"/>
                </a:solidFill>
                <a:highlight>
                  <a:srgbClr val="BCF3DD"/>
                </a:highlight>
                <a:latin typeface="DM Sans"/>
                <a:ea typeface="DM Sans"/>
                <a:cs typeface="DM Sans"/>
                <a:sym typeface="DM Sans"/>
              </a:rPr>
              <a:t>konstruktives Gespräch</a:t>
            </a:r>
            <a:r>
              <a:rPr lang="de" sz="900">
                <a:solidFill>
                  <a:schemeClr val="dk1"/>
                </a:solidFill>
                <a:latin typeface="DM Sans"/>
                <a:ea typeface="DM Sans"/>
                <a:cs typeface="DM Sans"/>
                <a:sym typeface="DM Sans"/>
              </a:rPr>
              <a:t> miteinander gebracht, um unterschiedliche Meinungen und Sichtweisen kennenzulernen. </a:t>
            </a:r>
            <a:r>
              <a:rPr lang="de" sz="900">
                <a:solidFill>
                  <a:schemeClr val="dk1"/>
                </a:solidFill>
                <a:highlight>
                  <a:srgbClr val="BCF3DD"/>
                </a:highlight>
                <a:latin typeface="DM Sans"/>
                <a:ea typeface="DM Sans"/>
                <a:cs typeface="DM Sans"/>
                <a:sym typeface="DM Sans"/>
              </a:rPr>
              <a:t>Nach jeder Gesprächsrunde (ca. 15-30 Min) mischen sich die Gruppen neu</a:t>
            </a:r>
            <a:r>
              <a:rPr lang="de" sz="900">
                <a:solidFill>
                  <a:schemeClr val="dk1"/>
                </a:solidFill>
                <a:latin typeface="DM Sans"/>
                <a:ea typeface="DM Sans"/>
                <a:cs typeface="DM Sans"/>
                <a:sym typeface="DM Sans"/>
              </a:rPr>
              <a:t>. Je ein Gastgeber bleibt an jedem Tisch zurück. Er begrüßt die neuen „Gäste“, resümiert kurz den vorhergehenden Diskurs und bringt den neuen in Gang. Der Gastgeber führt bei der Abschlusspräsentation die inhaltliche Verknüpfung der Erkenntnisse der unterschiedlichen Diskussionsrunden zusammen. Dieses Lernformat eignet sich für eine Gruppengröße zwischen 12-200 Personen.</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169" name="Google Shape;2169;p149"/>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170" name="Google Shape;2170;p149"/>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171" name="Google Shape;2171;p149"/>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72" name="Google Shape;2172;p149"/>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173" name="Google Shape;2173;p149"/>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174" name="Google Shape;2174;p149"/>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75" name="Google Shape;2175;p149"/>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176" name="Google Shape;2176;p149"/>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77" name="Google Shape;2177;p149"/>
          <p:cNvSpPr/>
          <p:nvPr/>
        </p:nvSpPr>
        <p:spPr>
          <a:xfrm>
            <a:off x="2017800"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49"/>
          <p:cNvSpPr/>
          <p:nvPr/>
        </p:nvSpPr>
        <p:spPr>
          <a:xfrm>
            <a:off x="2017800"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49"/>
          <p:cNvSpPr/>
          <p:nvPr/>
        </p:nvSpPr>
        <p:spPr>
          <a:xfrm>
            <a:off x="152465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49"/>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150"/>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pic>
        <p:nvPicPr>
          <p:cNvPr id="2186" name="Google Shape;2186;p15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6"/>
          </a:xfrm>
          <a:prstGeom prst="rect">
            <a:avLst/>
          </a:prstGeom>
          <a:noFill/>
          <a:ln>
            <a:noFill/>
          </a:ln>
        </p:spPr>
      </p:pic>
      <p:sp>
        <p:nvSpPr>
          <p:cNvPr id="2187" name="Google Shape;2187;p150"/>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Themenwoche</a:t>
            </a:r>
            <a:endParaRPr sz="2400" b="1">
              <a:latin typeface="DM Sans"/>
              <a:ea typeface="DM Sans"/>
              <a:cs typeface="DM Sans"/>
              <a:sym typeface="DM Sans"/>
            </a:endParaRPr>
          </a:p>
        </p:txBody>
      </p:sp>
      <p:sp>
        <p:nvSpPr>
          <p:cNvPr id="2188" name="Google Shape;2188;p150"/>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101</a:t>
            </a:fld>
            <a:endParaRPr sz="600">
              <a:latin typeface="DM Sans Medium"/>
              <a:ea typeface="DM Sans Medium"/>
              <a:cs typeface="DM Sans Medium"/>
              <a:sym typeface="DM Sans Medium"/>
            </a:endParaRPr>
          </a:p>
        </p:txBody>
      </p:sp>
      <p:sp>
        <p:nvSpPr>
          <p:cNvPr id="2189" name="Google Shape;2189;p150"/>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50"/>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191" name="Google Shape;2191;p150"/>
          <p:cNvSpPr/>
          <p:nvPr/>
        </p:nvSpPr>
        <p:spPr>
          <a:xfrm>
            <a:off x="445475" y="1014925"/>
            <a:ext cx="2978400" cy="3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bereiten </a:t>
            </a:r>
            <a:r>
              <a:rPr lang="de" sz="900">
                <a:solidFill>
                  <a:schemeClr val="dk1"/>
                </a:solidFill>
                <a:highlight>
                  <a:srgbClr val="BCF3DD"/>
                </a:highlight>
                <a:latin typeface="DM Sans"/>
                <a:ea typeface="DM Sans"/>
                <a:cs typeface="DM Sans"/>
                <a:sym typeface="DM Sans"/>
              </a:rPr>
              <a:t>Lehrpersonen verschiedener Disziplinen fächerübergreifend ein gemeinsames Thema</a:t>
            </a:r>
            <a:r>
              <a:rPr lang="de" sz="900">
                <a:solidFill>
                  <a:schemeClr val="dk1"/>
                </a:solidFill>
                <a:latin typeface="DM Sans"/>
                <a:ea typeface="DM Sans"/>
                <a:cs typeface="DM Sans"/>
                <a:sym typeface="DM Sans"/>
              </a:rPr>
              <a:t> vor. Zu Beginn der Themenwoche sensibilisieren die Lerpersonen durch </a:t>
            </a:r>
            <a:r>
              <a:rPr lang="de" sz="900">
                <a:solidFill>
                  <a:schemeClr val="dk1"/>
                </a:solidFill>
                <a:highlight>
                  <a:srgbClr val="BCF3DD"/>
                </a:highlight>
                <a:latin typeface="DM Sans"/>
                <a:ea typeface="DM Sans"/>
                <a:cs typeface="DM Sans"/>
                <a:sym typeface="DM Sans"/>
              </a:rPr>
              <a:t>Impulsvorträge</a:t>
            </a:r>
            <a:r>
              <a:rPr lang="de" sz="900">
                <a:solidFill>
                  <a:schemeClr val="dk1"/>
                </a:solidFill>
                <a:latin typeface="DM Sans"/>
                <a:ea typeface="DM Sans"/>
                <a:cs typeface="DM Sans"/>
                <a:sym typeface="DM Sans"/>
              </a:rPr>
              <a:t>, in denen die Blickwinkel ihrer unterschiedlichen Fachrichtungen zusammenkommen, die Lernenden. Auch externe Referent:innen können eingeladen werden. Anschließend vertiefen die Lernenden einzelne Aspekte in Einzel- oder Gruppenarbeit.</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192" name="Google Shape;2192;p150"/>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193" name="Google Shape;2193;p150"/>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194" name="Google Shape;2194;p150"/>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95" name="Google Shape;2195;p150"/>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196" name="Google Shape;2196;p150"/>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197" name="Google Shape;2197;p150"/>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98" name="Google Shape;2198;p150"/>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199" name="Google Shape;2199;p150"/>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00" name="Google Shape;2200;p150"/>
          <p:cNvSpPr/>
          <p:nvPr/>
        </p:nvSpPr>
        <p:spPr>
          <a:xfrm>
            <a:off x="1540575"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50"/>
          <p:cNvSpPr/>
          <p:nvPr/>
        </p:nvSpPr>
        <p:spPr>
          <a:xfrm>
            <a:off x="1540575"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50"/>
          <p:cNvSpPr/>
          <p:nvPr/>
        </p:nvSpPr>
        <p:spPr>
          <a:xfrm>
            <a:off x="102720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50"/>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204" name="Google Shape;2204;p150"/>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51"/>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pic>
        <p:nvPicPr>
          <p:cNvPr id="2210" name="Google Shape;2210;p15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211" name="Google Shape;2211;p151"/>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Lernbüro</a:t>
            </a:r>
            <a:endParaRPr sz="2400" b="1">
              <a:latin typeface="DM Sans"/>
              <a:ea typeface="DM Sans"/>
              <a:cs typeface="DM Sans"/>
              <a:sym typeface="DM Sans"/>
            </a:endParaRPr>
          </a:p>
        </p:txBody>
      </p:sp>
      <p:sp>
        <p:nvSpPr>
          <p:cNvPr id="2212" name="Google Shape;2212;p151"/>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102</a:t>
            </a:fld>
            <a:endParaRPr sz="600">
              <a:latin typeface="DM Sans Medium"/>
              <a:ea typeface="DM Sans Medium"/>
              <a:cs typeface="DM Sans Medium"/>
              <a:sym typeface="DM Sans Medium"/>
            </a:endParaRPr>
          </a:p>
        </p:txBody>
      </p:sp>
      <p:sp>
        <p:nvSpPr>
          <p:cNvPr id="2213" name="Google Shape;2213;p15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51"/>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215" name="Google Shape;2215;p151"/>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216" name="Google Shape;2216;p151"/>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217" name="Google Shape;2217;p151"/>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18" name="Google Shape;2218;p151"/>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219" name="Google Shape;2219;p151"/>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220" name="Google Shape;2220;p151"/>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21" name="Google Shape;2221;p151"/>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222" name="Google Shape;2222;p151"/>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23" name="Google Shape;2223;p151"/>
          <p:cNvSpPr/>
          <p:nvPr/>
        </p:nvSpPr>
        <p:spPr>
          <a:xfrm>
            <a:off x="2063450"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51"/>
          <p:cNvSpPr/>
          <p:nvPr/>
        </p:nvSpPr>
        <p:spPr>
          <a:xfrm>
            <a:off x="1540575"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51"/>
          <p:cNvSpPr/>
          <p:nvPr/>
        </p:nvSpPr>
        <p:spPr>
          <a:xfrm>
            <a:off x="206345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51"/>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übernehmen die Lernenden die Planung und Durchführung ihres Lernvorhabens. Sie </a:t>
            </a:r>
            <a:r>
              <a:rPr lang="de" sz="900">
                <a:solidFill>
                  <a:schemeClr val="dk1"/>
                </a:solidFill>
                <a:highlight>
                  <a:srgbClr val="BCF3DD"/>
                </a:highlight>
                <a:latin typeface="DM Sans"/>
                <a:ea typeface="DM Sans"/>
                <a:cs typeface="DM Sans"/>
                <a:sym typeface="DM Sans"/>
              </a:rPr>
              <a:t>entscheiden eigenständig was sie wann lernen möchten</a:t>
            </a:r>
            <a:r>
              <a:rPr lang="de" sz="900">
                <a:solidFill>
                  <a:schemeClr val="dk1"/>
                </a:solidFill>
                <a:latin typeface="DM Sans"/>
                <a:ea typeface="DM Sans"/>
                <a:cs typeface="DM Sans"/>
                <a:sym typeface="DM Sans"/>
              </a:rPr>
              <a:t> und können so im individuellen Tempo und Niveau Wissen erwerben. Die Lerninhalte liegen dafür in Form von </a:t>
            </a:r>
            <a:r>
              <a:rPr lang="de" sz="900">
                <a:solidFill>
                  <a:schemeClr val="dk1"/>
                </a:solidFill>
                <a:highlight>
                  <a:srgbClr val="BCF3DD"/>
                </a:highlight>
                <a:latin typeface="DM Sans"/>
                <a:ea typeface="DM Sans"/>
                <a:cs typeface="DM Sans"/>
                <a:sym typeface="DM Sans"/>
              </a:rPr>
              <a:t>selbsterklärenden Materialien</a:t>
            </a:r>
            <a:r>
              <a:rPr lang="de" sz="900">
                <a:solidFill>
                  <a:schemeClr val="dk1"/>
                </a:solidFill>
                <a:latin typeface="DM Sans"/>
                <a:ea typeface="DM Sans"/>
                <a:cs typeface="DM Sans"/>
                <a:sym typeface="DM Sans"/>
              </a:rPr>
              <a:t> vor. Die Lehrpersonen unterstützen bei Bedarf thematisch sowie bei der Selbstorganisation. Lernbüros, oft auch Lernateliers genannt, finden häufig in Räumen statt, die eine angenehme und flexible Lernatmosphäre ausstrahlen (Stehtische, Sofas etc.)</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227" name="Google Shape;2227;p151"/>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228" name="Google Shape;2228;p151"/>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152"/>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234" name="Google Shape;2234;p152"/>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sp>
        <p:nvSpPr>
          <p:cNvPr id="2235" name="Google Shape;2235;p152"/>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
        <p:nvSpPr>
          <p:cNvPr id="2236" name="Google Shape;2236;p152"/>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wird das klassische Lernsetting vertauscht. Lerninhalte werden von den Lernenden </a:t>
            </a:r>
            <a:r>
              <a:rPr lang="de" sz="900">
                <a:solidFill>
                  <a:schemeClr val="dk1"/>
                </a:solidFill>
                <a:highlight>
                  <a:srgbClr val="BCF3DD"/>
                </a:highlight>
                <a:latin typeface="DM Sans"/>
                <a:ea typeface="DM Sans"/>
                <a:cs typeface="DM Sans"/>
                <a:sym typeface="DM Sans"/>
              </a:rPr>
              <a:t>zu Hause eigenständig erarbeitet</a:t>
            </a:r>
            <a:r>
              <a:rPr lang="de" sz="900">
                <a:solidFill>
                  <a:schemeClr val="dk1"/>
                </a:solidFill>
                <a:latin typeface="DM Sans"/>
                <a:ea typeface="DM Sans"/>
                <a:cs typeface="DM Sans"/>
                <a:sym typeface="DM Sans"/>
              </a:rPr>
              <a:t>. Der Fokus im </a:t>
            </a:r>
            <a:r>
              <a:rPr lang="de" sz="900">
                <a:solidFill>
                  <a:schemeClr val="dk1"/>
                </a:solidFill>
                <a:highlight>
                  <a:srgbClr val="BCF3DD"/>
                </a:highlight>
                <a:latin typeface="DM Sans"/>
                <a:ea typeface="DM Sans"/>
                <a:cs typeface="DM Sans"/>
                <a:sym typeface="DM Sans"/>
              </a:rPr>
              <a:t>Präsenzunterricht</a:t>
            </a:r>
            <a:r>
              <a:rPr lang="de" sz="900">
                <a:solidFill>
                  <a:schemeClr val="dk1"/>
                </a:solidFill>
                <a:latin typeface="DM Sans"/>
                <a:ea typeface="DM Sans"/>
                <a:cs typeface="DM Sans"/>
                <a:sym typeface="DM Sans"/>
              </a:rPr>
              <a:t> liegt dann auf der </a:t>
            </a:r>
            <a:r>
              <a:rPr lang="de" sz="900">
                <a:solidFill>
                  <a:schemeClr val="dk1"/>
                </a:solidFill>
                <a:highlight>
                  <a:srgbClr val="BCF3DD"/>
                </a:highlight>
                <a:latin typeface="DM Sans"/>
                <a:ea typeface="DM Sans"/>
                <a:cs typeface="DM Sans"/>
                <a:sym typeface="DM Sans"/>
              </a:rPr>
              <a:t>persönlichen Begegnung</a:t>
            </a:r>
            <a:r>
              <a:rPr lang="de" sz="900">
                <a:solidFill>
                  <a:schemeClr val="dk1"/>
                </a:solidFill>
                <a:latin typeface="DM Sans"/>
                <a:ea typeface="DM Sans"/>
                <a:cs typeface="DM Sans"/>
                <a:sym typeface="DM Sans"/>
              </a:rPr>
              <a:t>, dem </a:t>
            </a:r>
            <a:r>
              <a:rPr lang="de" sz="900">
                <a:solidFill>
                  <a:schemeClr val="dk1"/>
                </a:solidFill>
                <a:highlight>
                  <a:srgbClr val="BCF3DD"/>
                </a:highlight>
                <a:latin typeface="DM Sans"/>
                <a:ea typeface="DM Sans"/>
                <a:cs typeface="DM Sans"/>
                <a:sym typeface="DM Sans"/>
              </a:rPr>
              <a:t>Erfahrungsaustausch</a:t>
            </a:r>
            <a:r>
              <a:rPr lang="de" sz="900">
                <a:solidFill>
                  <a:schemeClr val="dk1"/>
                </a:solidFill>
                <a:latin typeface="DM Sans"/>
                <a:ea typeface="DM Sans"/>
                <a:cs typeface="DM Sans"/>
                <a:sym typeface="DM Sans"/>
              </a:rPr>
              <a:t> und der </a:t>
            </a:r>
            <a:r>
              <a:rPr lang="de" sz="900">
                <a:solidFill>
                  <a:schemeClr val="dk1"/>
                </a:solidFill>
                <a:highlight>
                  <a:srgbClr val="BCF3DD"/>
                </a:highlight>
                <a:latin typeface="DM Sans"/>
                <a:ea typeface="DM Sans"/>
                <a:cs typeface="DM Sans"/>
                <a:sym typeface="DM Sans"/>
              </a:rPr>
              <a:t>Anwendung</a:t>
            </a:r>
            <a:r>
              <a:rPr lang="de" sz="900">
                <a:solidFill>
                  <a:schemeClr val="dk1"/>
                </a:solidFill>
                <a:latin typeface="DM Sans"/>
                <a:ea typeface="DM Sans"/>
                <a:cs typeface="DM Sans"/>
                <a:sym typeface="DM Sans"/>
              </a:rPr>
              <a:t>.</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Findet der Wissenserwerb im Flipped Classroom Format online zB. mit Hilfe von Videos oder interaktiven Inhalten statt, spricht man vom </a:t>
            </a:r>
            <a:r>
              <a:rPr lang="de" sz="900" i="1">
                <a:solidFill>
                  <a:schemeClr val="dk1"/>
                </a:solidFill>
                <a:latin typeface="DM Sans"/>
                <a:ea typeface="DM Sans"/>
                <a:cs typeface="DM Sans"/>
                <a:sym typeface="DM Sans"/>
              </a:rPr>
              <a:t>Blended Learning</a:t>
            </a:r>
            <a:r>
              <a:rPr lang="de" sz="900">
                <a:solidFill>
                  <a:schemeClr val="dk1"/>
                </a:solidFill>
                <a:latin typeface="DM Sans"/>
                <a:ea typeface="DM Sans"/>
                <a:cs typeface="DM Sans"/>
                <a:sym typeface="DM Sans"/>
              </a:rPr>
              <a:t>. </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Findet das Lernen ausschließlich im virtuellen Raum statt, so spricht man vom </a:t>
            </a:r>
            <a:r>
              <a:rPr lang="de" sz="900" i="1">
                <a:solidFill>
                  <a:schemeClr val="dk1"/>
                </a:solidFill>
                <a:latin typeface="DM Sans"/>
                <a:ea typeface="DM Sans"/>
                <a:cs typeface="DM Sans"/>
                <a:sym typeface="DM Sans"/>
              </a:rPr>
              <a:t>Webinar</a:t>
            </a:r>
            <a:r>
              <a:rPr lang="de" sz="900">
                <a:solidFill>
                  <a:schemeClr val="dk1"/>
                </a:solidFill>
                <a:latin typeface="DM Sans"/>
                <a:ea typeface="DM Sans"/>
                <a:cs typeface="DM Sans"/>
                <a:sym typeface="DM Sans"/>
              </a:rPr>
              <a:t> bzw. </a:t>
            </a:r>
            <a:r>
              <a:rPr lang="de" sz="900" i="1">
                <a:solidFill>
                  <a:schemeClr val="dk1"/>
                </a:solidFill>
                <a:latin typeface="DM Sans"/>
                <a:ea typeface="DM Sans"/>
                <a:cs typeface="DM Sans"/>
                <a:sym typeface="DM Sans"/>
              </a:rPr>
              <a:t>Web-Seminar</a:t>
            </a:r>
            <a:r>
              <a:rPr lang="de" sz="900">
                <a:solidFill>
                  <a:schemeClr val="dk1"/>
                </a:solidFill>
                <a:latin typeface="DM Sans"/>
                <a:ea typeface="DM Sans"/>
                <a:cs typeface="DM Sans"/>
                <a:sym typeface="DM Sans"/>
              </a:rPr>
              <a:t>.</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pic>
        <p:nvPicPr>
          <p:cNvPr id="2237" name="Google Shape;2237;p15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238" name="Google Shape;2238;p152"/>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Flipped Classroom</a:t>
            </a:r>
            <a:endParaRPr sz="2400" b="1">
              <a:latin typeface="DM Sans"/>
              <a:ea typeface="DM Sans"/>
              <a:cs typeface="DM Sans"/>
              <a:sym typeface="DM Sans"/>
            </a:endParaRPr>
          </a:p>
        </p:txBody>
      </p:sp>
      <p:sp>
        <p:nvSpPr>
          <p:cNvPr id="2239" name="Google Shape;2239;p152"/>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103</a:t>
            </a:fld>
            <a:endParaRPr sz="600">
              <a:latin typeface="DM Sans Medium"/>
              <a:ea typeface="DM Sans Medium"/>
              <a:cs typeface="DM Sans Medium"/>
              <a:sym typeface="DM Sans Medium"/>
            </a:endParaRPr>
          </a:p>
        </p:txBody>
      </p:sp>
      <p:sp>
        <p:nvSpPr>
          <p:cNvPr id="2240" name="Google Shape;2240;p15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52"/>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242" name="Google Shape;2242;p152"/>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243" name="Google Shape;2243;p152"/>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244" name="Google Shape;2244;p152"/>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45" name="Google Shape;2245;p152"/>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246" name="Google Shape;2246;p152"/>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247" name="Google Shape;2247;p152"/>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cxnSp>
        <p:nvCxnSpPr>
          <p:cNvPr id="2248" name="Google Shape;2248;p152"/>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49" name="Google Shape;2249;p152"/>
          <p:cNvSpPr/>
          <p:nvPr/>
        </p:nvSpPr>
        <p:spPr>
          <a:xfrm>
            <a:off x="1540575"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52"/>
          <p:cNvSpPr/>
          <p:nvPr/>
        </p:nvSpPr>
        <p:spPr>
          <a:xfrm>
            <a:off x="1540575"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52"/>
          <p:cNvSpPr/>
          <p:nvPr/>
        </p:nvSpPr>
        <p:spPr>
          <a:xfrm>
            <a:off x="152465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52"/>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53"/>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highlight>
                  <a:srgbClr val="BCF3DD"/>
                </a:highlight>
                <a:latin typeface="DM Sans"/>
                <a:ea typeface="DM Sans"/>
                <a:cs typeface="DM Sans"/>
                <a:sym typeface="DM Sans"/>
              </a:rPr>
              <a:t>Lerninhalte</a:t>
            </a:r>
            <a:r>
              <a:rPr lang="de" sz="900">
                <a:solidFill>
                  <a:schemeClr val="dk1"/>
                </a:solidFill>
                <a:latin typeface="DM Sans"/>
                <a:ea typeface="DM Sans"/>
                <a:cs typeface="DM Sans"/>
                <a:sym typeface="DM Sans"/>
              </a:rPr>
              <a:t> werden hier in </a:t>
            </a:r>
            <a:r>
              <a:rPr lang="de" sz="900">
                <a:solidFill>
                  <a:schemeClr val="dk1"/>
                </a:solidFill>
                <a:highlight>
                  <a:srgbClr val="BCF3DD"/>
                </a:highlight>
                <a:latin typeface="DM Sans"/>
                <a:ea typeface="DM Sans"/>
                <a:cs typeface="DM Sans"/>
                <a:sym typeface="DM Sans"/>
              </a:rPr>
              <a:t>kleine „leicht ver-</a:t>
            </a:r>
            <a:br>
              <a:rPr lang="de" sz="900">
                <a:solidFill>
                  <a:schemeClr val="dk1"/>
                </a:solidFill>
                <a:highlight>
                  <a:srgbClr val="BCF3DD"/>
                </a:highlight>
                <a:latin typeface="DM Sans"/>
                <a:ea typeface="DM Sans"/>
                <a:cs typeface="DM Sans"/>
                <a:sym typeface="DM Sans"/>
              </a:rPr>
            </a:br>
            <a:r>
              <a:rPr lang="de" sz="900">
                <a:solidFill>
                  <a:schemeClr val="dk1"/>
                </a:solidFill>
                <a:highlight>
                  <a:srgbClr val="BCF3DD"/>
                </a:highlight>
                <a:latin typeface="DM Sans"/>
                <a:ea typeface="DM Sans"/>
                <a:cs typeface="DM Sans"/>
                <a:sym typeface="DM Sans"/>
              </a:rPr>
              <a:t>daulichen“ Stücken</a:t>
            </a:r>
            <a:r>
              <a:rPr lang="de" sz="900">
                <a:solidFill>
                  <a:schemeClr val="dk1"/>
                </a:solidFill>
                <a:latin typeface="DM Sans"/>
                <a:ea typeface="DM Sans"/>
                <a:cs typeface="DM Sans"/>
                <a:sym typeface="DM Sans"/>
              </a:rPr>
              <a:t> aufbereiten, sogenannten </a:t>
            </a:r>
            <a:r>
              <a:rPr lang="de" sz="900" i="1">
                <a:solidFill>
                  <a:schemeClr val="dk1"/>
                </a:solidFill>
                <a:latin typeface="DM Sans"/>
                <a:ea typeface="DM Sans"/>
                <a:cs typeface="DM Sans"/>
                <a:sym typeface="DM Sans"/>
              </a:rPr>
              <a:t>Learning Nuggets</a:t>
            </a:r>
            <a:r>
              <a:rPr lang="de" sz="900">
                <a:solidFill>
                  <a:schemeClr val="dk1"/>
                </a:solidFill>
                <a:latin typeface="DM Sans"/>
                <a:ea typeface="DM Sans"/>
                <a:cs typeface="DM Sans"/>
                <a:sym typeface="DM Sans"/>
              </a:rPr>
              <a:t>, und </a:t>
            </a:r>
            <a:r>
              <a:rPr lang="de" sz="900">
                <a:solidFill>
                  <a:schemeClr val="dk1"/>
                </a:solidFill>
                <a:highlight>
                  <a:srgbClr val="BCF3DD"/>
                </a:highlight>
                <a:latin typeface="DM Sans"/>
                <a:ea typeface="DM Sans"/>
                <a:cs typeface="DM Sans"/>
                <a:sym typeface="DM Sans"/>
              </a:rPr>
              <a:t>meist digital bereit gestellt</a:t>
            </a:r>
            <a:r>
              <a:rPr lang="de" sz="900">
                <a:solidFill>
                  <a:schemeClr val="dk1"/>
                </a:solidFill>
                <a:latin typeface="DM Sans"/>
                <a:ea typeface="DM Sans"/>
                <a:cs typeface="DM Sans"/>
                <a:sym typeface="DM Sans"/>
              </a:rPr>
              <a:t>. Da bei Lernenden digitale Geräte zum Alltag gehören, werden diese als „verlängerter Arm“ des Klassenzimmers genutzt, indem Wissen zB. auf dem Smartphone, Tablet überall abgerufen und eigenverantwortlich genutzt werden kann. Die Lerninhalte sollten als </a:t>
            </a:r>
            <a:r>
              <a:rPr lang="de" sz="900">
                <a:solidFill>
                  <a:schemeClr val="dk1"/>
                </a:solidFill>
                <a:highlight>
                  <a:srgbClr val="BCF3DD"/>
                </a:highlight>
                <a:latin typeface="DM Sans"/>
                <a:ea typeface="DM Sans"/>
                <a:cs typeface="DM Sans"/>
                <a:sym typeface="DM Sans"/>
              </a:rPr>
              <a:t>kurze, inhaltliche präzise zugeschnittene Einheiten</a:t>
            </a:r>
            <a:r>
              <a:rPr lang="de" sz="900">
                <a:solidFill>
                  <a:schemeClr val="dk1"/>
                </a:solidFill>
                <a:latin typeface="DM Sans"/>
                <a:ea typeface="DM Sans"/>
                <a:cs typeface="DM Sans"/>
                <a:sym typeface="DM Sans"/>
              </a:rPr>
              <a:t> aufbereitet werden, die in wenigen Minuten konsumierbar sind. Die Erstellung der Learning Nuggets kann auch von den Lernenden übernommen werden und bereits Teil des Lernprozesses sein. Learning Nuggets können auch in analoger Form Anwendung finden. </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258" name="Google Shape;2258;p153"/>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pic>
        <p:nvPicPr>
          <p:cNvPr id="2259" name="Google Shape;2259;p1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260" name="Google Shape;2260;p153"/>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Konsumierbare Inhalte</a:t>
            </a:r>
            <a:endParaRPr sz="2400" b="1">
              <a:latin typeface="DM Sans"/>
              <a:ea typeface="DM Sans"/>
              <a:cs typeface="DM Sans"/>
              <a:sym typeface="DM Sans"/>
            </a:endParaRPr>
          </a:p>
        </p:txBody>
      </p:sp>
      <p:sp>
        <p:nvSpPr>
          <p:cNvPr id="2261" name="Google Shape;2261;p153"/>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104</a:t>
            </a:fld>
            <a:endParaRPr sz="600">
              <a:latin typeface="DM Sans Medium"/>
              <a:ea typeface="DM Sans Medium"/>
              <a:cs typeface="DM Sans Medium"/>
              <a:sym typeface="DM Sans Medium"/>
            </a:endParaRPr>
          </a:p>
        </p:txBody>
      </p:sp>
      <p:sp>
        <p:nvSpPr>
          <p:cNvPr id="2262" name="Google Shape;2262;p15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53"/>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264" name="Google Shape;2264;p153"/>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Video * Wikieintrag * Podcast * Videospiele * Infografiken * Karteikarten</a:t>
            </a:r>
            <a:endParaRPr sz="900">
              <a:latin typeface="DM Sans"/>
              <a:ea typeface="DM Sans"/>
              <a:cs typeface="DM Sans"/>
              <a:sym typeface="DM Sans"/>
            </a:endParaRPr>
          </a:p>
        </p:txBody>
      </p:sp>
      <p:sp>
        <p:nvSpPr>
          <p:cNvPr id="2265" name="Google Shape;2265;p153"/>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266" name="Google Shape;2266;p153"/>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67" name="Google Shape;2267;p153"/>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268" name="Google Shape;2268;p153"/>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269" name="Google Shape;2269;p153"/>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70" name="Google Shape;2270;p153"/>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271" name="Google Shape;2271;p153"/>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72" name="Google Shape;2272;p153"/>
          <p:cNvSpPr/>
          <p:nvPr/>
        </p:nvSpPr>
        <p:spPr>
          <a:xfrm>
            <a:off x="1031000"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53"/>
          <p:cNvSpPr/>
          <p:nvPr/>
        </p:nvSpPr>
        <p:spPr>
          <a:xfrm>
            <a:off x="1031000"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53"/>
          <p:cNvSpPr/>
          <p:nvPr/>
        </p:nvSpPr>
        <p:spPr>
          <a:xfrm>
            <a:off x="206345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53"/>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276" name="Google Shape;2276;p153"/>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54"/>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Ein Hackathon (Kombination aus Hacken und Marathon) ist ursprünglich eine Veranstaltung (häufig 48 Stunden) zur (Weiter-)entwicklung von Software in multidisziplinären Teams. Heute wird das Lernformat für </a:t>
            </a:r>
            <a:r>
              <a:rPr lang="de" sz="900">
                <a:solidFill>
                  <a:schemeClr val="dk1"/>
                </a:solidFill>
                <a:highlight>
                  <a:srgbClr val="ECD7F2"/>
                </a:highlight>
                <a:latin typeface="DM Sans"/>
                <a:ea typeface="DM Sans"/>
                <a:cs typeface="DM Sans"/>
                <a:sym typeface="DM Sans"/>
              </a:rPr>
              <a:t>sprintähnliche Events</a:t>
            </a:r>
            <a:r>
              <a:rPr lang="de" sz="900">
                <a:solidFill>
                  <a:schemeClr val="dk1"/>
                </a:solidFill>
                <a:latin typeface="DM Sans"/>
                <a:ea typeface="DM Sans"/>
                <a:cs typeface="DM Sans"/>
                <a:sym typeface="DM Sans"/>
              </a:rPr>
              <a:t> zu unterschiedlichsten Themen genutzt. Wichtig ist hier: die </a:t>
            </a:r>
            <a:r>
              <a:rPr lang="de" sz="900">
                <a:solidFill>
                  <a:schemeClr val="dk1"/>
                </a:solidFill>
                <a:highlight>
                  <a:srgbClr val="ECD7F2"/>
                </a:highlight>
                <a:latin typeface="DM Sans"/>
                <a:ea typeface="DM Sans"/>
                <a:cs typeface="DM Sans"/>
                <a:sym typeface="DM Sans"/>
              </a:rPr>
              <a:t>Arbeit in Teams</a:t>
            </a:r>
            <a:r>
              <a:rPr lang="de" sz="900">
                <a:solidFill>
                  <a:schemeClr val="dk1"/>
                </a:solidFill>
                <a:latin typeface="DM Sans"/>
                <a:ea typeface="DM Sans"/>
                <a:cs typeface="DM Sans"/>
                <a:sym typeface="DM Sans"/>
              </a:rPr>
              <a:t>, an einem </a:t>
            </a:r>
            <a:r>
              <a:rPr lang="de" sz="900">
                <a:solidFill>
                  <a:schemeClr val="dk1"/>
                </a:solidFill>
                <a:highlight>
                  <a:srgbClr val="ECD7F2"/>
                </a:highlight>
                <a:latin typeface="DM Sans"/>
                <a:ea typeface="DM Sans"/>
                <a:cs typeface="DM Sans"/>
                <a:sym typeface="DM Sans"/>
              </a:rPr>
              <a:t>gemeinsamen Thema</a:t>
            </a:r>
            <a:r>
              <a:rPr lang="de" sz="900">
                <a:solidFill>
                  <a:schemeClr val="dk1"/>
                </a:solidFill>
                <a:latin typeface="DM Sans"/>
                <a:ea typeface="DM Sans"/>
                <a:cs typeface="DM Sans"/>
                <a:sym typeface="DM Sans"/>
              </a:rPr>
              <a:t>, fokussiert über einen </a:t>
            </a:r>
            <a:r>
              <a:rPr lang="de" sz="900">
                <a:solidFill>
                  <a:schemeClr val="dk1"/>
                </a:solidFill>
                <a:highlight>
                  <a:srgbClr val="ECD7F2"/>
                </a:highlight>
                <a:latin typeface="DM Sans"/>
                <a:ea typeface="DM Sans"/>
                <a:cs typeface="DM Sans"/>
                <a:sym typeface="DM Sans"/>
              </a:rPr>
              <a:t>festgelegten Zeitraum</a:t>
            </a:r>
            <a:r>
              <a:rPr lang="de" sz="900">
                <a:solidFill>
                  <a:schemeClr val="dk1"/>
                </a:solidFill>
                <a:latin typeface="DM Sans"/>
                <a:ea typeface="DM Sans"/>
                <a:cs typeface="DM Sans"/>
                <a:sym typeface="DM Sans"/>
              </a:rPr>
              <a:t>.</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Ähnliche Formate sind </a:t>
            </a:r>
            <a:r>
              <a:rPr lang="de" sz="900" i="1">
                <a:solidFill>
                  <a:schemeClr val="dk1"/>
                </a:solidFill>
                <a:latin typeface="DM Sans"/>
                <a:ea typeface="DM Sans"/>
                <a:cs typeface="DM Sans"/>
                <a:sym typeface="DM Sans"/>
              </a:rPr>
              <a:t>Design Sprints</a:t>
            </a:r>
            <a:r>
              <a:rPr lang="de" sz="900">
                <a:solidFill>
                  <a:schemeClr val="dk1"/>
                </a:solidFill>
                <a:latin typeface="DM Sans"/>
                <a:ea typeface="DM Sans"/>
                <a:cs typeface="DM Sans"/>
                <a:sym typeface="DM Sans"/>
              </a:rPr>
              <a:t> oder </a:t>
            </a:r>
            <a:r>
              <a:rPr lang="de" sz="900" i="1">
                <a:solidFill>
                  <a:schemeClr val="dk1"/>
                </a:solidFill>
                <a:latin typeface="DM Sans"/>
                <a:ea typeface="DM Sans"/>
                <a:cs typeface="DM Sans"/>
                <a:sym typeface="DM Sans"/>
              </a:rPr>
              <a:t>Booksprints</a:t>
            </a:r>
            <a:r>
              <a:rPr lang="de" sz="900">
                <a:solidFill>
                  <a:schemeClr val="dk1"/>
                </a:solidFill>
                <a:latin typeface="DM Sans"/>
                <a:ea typeface="DM Sans"/>
                <a:cs typeface="DM Sans"/>
                <a:sym typeface="DM Sans"/>
              </a:rPr>
              <a:t>.</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282" name="Google Shape;2282;p154"/>
          <p:cNvSpPr/>
          <p:nvPr/>
        </p:nvSpPr>
        <p:spPr>
          <a:xfrm>
            <a:off x="0" y="3807150"/>
            <a:ext cx="3324000" cy="885000"/>
          </a:xfrm>
          <a:prstGeom prst="rect">
            <a:avLst/>
          </a:prstGeom>
          <a:solidFill>
            <a:srgbClr val="F3D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283" name="Google Shape;2283;p154"/>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284" name="Google Shape;2284;p15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3"/>
          </a:xfrm>
          <a:prstGeom prst="rect">
            <a:avLst/>
          </a:prstGeom>
          <a:noFill/>
          <a:ln>
            <a:noFill/>
          </a:ln>
        </p:spPr>
      </p:pic>
      <p:sp>
        <p:nvSpPr>
          <p:cNvPr id="2285" name="Google Shape;2285;p154"/>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Hackathon</a:t>
            </a:r>
            <a:endParaRPr sz="2400" b="1">
              <a:latin typeface="DM Sans"/>
              <a:ea typeface="DM Sans"/>
              <a:cs typeface="DM Sans"/>
              <a:sym typeface="DM Sans"/>
            </a:endParaRPr>
          </a:p>
        </p:txBody>
      </p:sp>
      <p:sp>
        <p:nvSpPr>
          <p:cNvPr id="2286" name="Google Shape;2286;p154"/>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105</a:t>
            </a:fld>
            <a:endParaRPr sz="600">
              <a:latin typeface="DM Sans Medium"/>
              <a:ea typeface="DM Sans Medium"/>
              <a:cs typeface="DM Sans Medium"/>
              <a:sym typeface="DM Sans Medium"/>
            </a:endParaRPr>
          </a:p>
        </p:txBody>
      </p:sp>
      <p:sp>
        <p:nvSpPr>
          <p:cNvPr id="2287" name="Google Shape;2287;p15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54"/>
          <p:cNvSpPr/>
          <p:nvPr/>
        </p:nvSpPr>
        <p:spPr>
          <a:xfrm rot="5400000">
            <a:off x="7451150" y="708125"/>
            <a:ext cx="2398500" cy="483000"/>
          </a:xfrm>
          <a:prstGeom prst="chevron">
            <a:avLst>
              <a:gd name="adj" fmla="val 50000"/>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Erfahrungen machen</a:t>
            </a:r>
            <a:endParaRPr sz="1300" b="1">
              <a:solidFill>
                <a:srgbClr val="000000"/>
              </a:solidFill>
              <a:latin typeface="DM Sans"/>
              <a:ea typeface="DM Sans"/>
              <a:cs typeface="DM Sans"/>
              <a:sym typeface="DM Sans"/>
            </a:endParaRPr>
          </a:p>
        </p:txBody>
      </p:sp>
      <p:sp>
        <p:nvSpPr>
          <p:cNvPr id="2289" name="Google Shape;2289;p154"/>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290" name="Google Shape;2290;p154"/>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291" name="Google Shape;2291;p154"/>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92" name="Google Shape;2292;p154"/>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293" name="Google Shape;2293;p154"/>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294" name="Google Shape;2294;p154"/>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95" name="Google Shape;2295;p154"/>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296" name="Google Shape;2296;p154"/>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297" name="Google Shape;2297;p154"/>
          <p:cNvSpPr/>
          <p:nvPr/>
        </p:nvSpPr>
        <p:spPr>
          <a:xfrm>
            <a:off x="2063450" y="39224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54"/>
          <p:cNvSpPr/>
          <p:nvPr/>
        </p:nvSpPr>
        <p:spPr>
          <a:xfrm>
            <a:off x="2063450" y="4128925"/>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54"/>
          <p:cNvSpPr/>
          <p:nvPr/>
        </p:nvSpPr>
        <p:spPr>
          <a:xfrm>
            <a:off x="2063450" y="43551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54"/>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155"/>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Die Gründung einer Juniorfirma/Junior Start-ups ist ein Lernformat, durch das die Lernenden </a:t>
            </a:r>
            <a:r>
              <a:rPr lang="de" sz="900">
                <a:solidFill>
                  <a:schemeClr val="dk1"/>
                </a:solidFill>
                <a:highlight>
                  <a:srgbClr val="ECD7F2"/>
                </a:highlight>
                <a:latin typeface="DM Sans"/>
                <a:ea typeface="DM Sans"/>
                <a:cs typeface="DM Sans"/>
                <a:sym typeface="DM Sans"/>
              </a:rPr>
              <a:t>wirtschaftliche Zusammenhänge kennenlernen</a:t>
            </a:r>
            <a:r>
              <a:rPr lang="de" sz="900">
                <a:solidFill>
                  <a:schemeClr val="dk1"/>
                </a:solidFill>
                <a:latin typeface="DM Sans"/>
                <a:ea typeface="DM Sans"/>
                <a:cs typeface="DM Sans"/>
                <a:sym typeface="DM Sans"/>
              </a:rPr>
              <a:t> und </a:t>
            </a:r>
            <a:r>
              <a:rPr lang="de" sz="900">
                <a:solidFill>
                  <a:schemeClr val="dk1"/>
                </a:solidFill>
                <a:highlight>
                  <a:srgbClr val="ECD7F2"/>
                </a:highlight>
                <a:latin typeface="DM Sans"/>
                <a:ea typeface="DM Sans"/>
                <a:cs typeface="DM Sans"/>
                <a:sym typeface="DM Sans"/>
              </a:rPr>
              <a:t>unternehmerische Ideen ausprobieren</a:t>
            </a:r>
            <a:r>
              <a:rPr lang="de" sz="900">
                <a:solidFill>
                  <a:schemeClr val="dk1"/>
                </a:solidFill>
                <a:latin typeface="DM Sans"/>
                <a:ea typeface="DM Sans"/>
                <a:cs typeface="DM Sans"/>
                <a:sym typeface="DM Sans"/>
              </a:rPr>
              <a:t>. Die Lernenden entwickeln zB. in einer Projektwoche eine Idee für ein Unternehmen und setzen dieses in Begleitung einer Lehrperson um.</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306" name="Google Shape;2306;p155"/>
          <p:cNvSpPr/>
          <p:nvPr/>
        </p:nvSpPr>
        <p:spPr>
          <a:xfrm>
            <a:off x="0" y="3807150"/>
            <a:ext cx="3324000" cy="885000"/>
          </a:xfrm>
          <a:prstGeom prst="rect">
            <a:avLst/>
          </a:prstGeom>
          <a:solidFill>
            <a:srgbClr val="F3D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307" name="Google Shape;2307;p155"/>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308" name="Google Shape;2308;p15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309" name="Google Shape;2309;p155"/>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Junior Firma</a:t>
            </a:r>
            <a:endParaRPr sz="2400" b="1">
              <a:latin typeface="DM Sans"/>
              <a:ea typeface="DM Sans"/>
              <a:cs typeface="DM Sans"/>
              <a:sym typeface="DM Sans"/>
            </a:endParaRPr>
          </a:p>
        </p:txBody>
      </p:sp>
      <p:sp>
        <p:nvSpPr>
          <p:cNvPr id="2310" name="Google Shape;2310;p155"/>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106</a:t>
            </a:fld>
            <a:endParaRPr sz="600">
              <a:latin typeface="DM Sans Medium"/>
              <a:ea typeface="DM Sans Medium"/>
              <a:cs typeface="DM Sans Medium"/>
              <a:sym typeface="DM Sans Medium"/>
            </a:endParaRPr>
          </a:p>
        </p:txBody>
      </p:sp>
      <p:sp>
        <p:nvSpPr>
          <p:cNvPr id="2311" name="Google Shape;2311;p15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55"/>
          <p:cNvSpPr/>
          <p:nvPr/>
        </p:nvSpPr>
        <p:spPr>
          <a:xfrm rot="5400000">
            <a:off x="7451150" y="708125"/>
            <a:ext cx="2398500" cy="483000"/>
          </a:xfrm>
          <a:prstGeom prst="chevron">
            <a:avLst>
              <a:gd name="adj" fmla="val 50000"/>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Erfahrungen machen</a:t>
            </a:r>
            <a:endParaRPr sz="1300" b="1">
              <a:solidFill>
                <a:srgbClr val="000000"/>
              </a:solidFill>
              <a:latin typeface="DM Sans"/>
              <a:ea typeface="DM Sans"/>
              <a:cs typeface="DM Sans"/>
              <a:sym typeface="DM Sans"/>
            </a:endParaRPr>
          </a:p>
        </p:txBody>
      </p:sp>
      <p:sp>
        <p:nvSpPr>
          <p:cNvPr id="2313" name="Google Shape;2313;p155"/>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314" name="Google Shape;2314;p155"/>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315" name="Google Shape;2315;p155"/>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16" name="Google Shape;2316;p155"/>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317" name="Google Shape;2317;p155"/>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318" name="Google Shape;2318;p155"/>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19" name="Google Shape;2319;p155"/>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320" name="Google Shape;2320;p155"/>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21" name="Google Shape;2321;p155"/>
          <p:cNvSpPr/>
          <p:nvPr/>
        </p:nvSpPr>
        <p:spPr>
          <a:xfrm>
            <a:off x="2063450" y="39224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55"/>
          <p:cNvSpPr/>
          <p:nvPr/>
        </p:nvSpPr>
        <p:spPr>
          <a:xfrm>
            <a:off x="2063450" y="4128925"/>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55"/>
          <p:cNvSpPr/>
          <p:nvPr/>
        </p:nvSpPr>
        <p:spPr>
          <a:xfrm>
            <a:off x="2063450" y="43551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55"/>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156"/>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Dieses Lernformat nutzt die Methodiken der Zukunftsforschung. Es dient dazu </a:t>
            </a:r>
            <a:r>
              <a:rPr lang="de" sz="900">
                <a:solidFill>
                  <a:schemeClr val="dk1"/>
                </a:solidFill>
                <a:highlight>
                  <a:srgbClr val="ECD7F2"/>
                </a:highlight>
                <a:latin typeface="DM Sans"/>
                <a:ea typeface="DM Sans"/>
                <a:cs typeface="DM Sans"/>
                <a:sym typeface="DM Sans"/>
              </a:rPr>
              <a:t>kreativ und ergebnisorientiert an Lösungen von gesellschaftlichen Problemen</a:t>
            </a:r>
            <a:r>
              <a:rPr lang="de" sz="900">
                <a:solidFill>
                  <a:schemeClr val="dk1"/>
                </a:solidFill>
                <a:latin typeface="DM Sans"/>
                <a:ea typeface="DM Sans"/>
                <a:cs typeface="DM Sans"/>
                <a:sym typeface="DM Sans"/>
              </a:rPr>
              <a:t> zu arbeiten. Lernende suchen sich ein Thema, von dem sie selbst betroffen sind. In Phase 1 – </a:t>
            </a:r>
            <a:r>
              <a:rPr lang="de" sz="900">
                <a:solidFill>
                  <a:schemeClr val="dk1"/>
                </a:solidFill>
                <a:highlight>
                  <a:srgbClr val="ECD7F2"/>
                </a:highlight>
                <a:latin typeface="DM Sans"/>
                <a:ea typeface="DM Sans"/>
                <a:cs typeface="DM Sans"/>
                <a:sym typeface="DM Sans"/>
              </a:rPr>
              <a:t>Kritikphase</a:t>
            </a:r>
            <a:r>
              <a:rPr lang="de" sz="900">
                <a:solidFill>
                  <a:schemeClr val="dk1"/>
                </a:solidFill>
                <a:latin typeface="DM Sans"/>
                <a:ea typeface="DM Sans"/>
                <a:cs typeface="DM Sans"/>
                <a:sym typeface="DM Sans"/>
              </a:rPr>
              <a:t> – sammeln sie ihre negativen Erfahrungen zum Thema. In Phase 2 – </a:t>
            </a:r>
            <a:r>
              <a:rPr lang="de" sz="900">
                <a:solidFill>
                  <a:schemeClr val="dk1"/>
                </a:solidFill>
                <a:highlight>
                  <a:srgbClr val="ECD7F2"/>
                </a:highlight>
                <a:latin typeface="DM Sans"/>
                <a:ea typeface="DM Sans"/>
                <a:cs typeface="DM Sans"/>
                <a:sym typeface="DM Sans"/>
              </a:rPr>
              <a:t>Fantasiephase</a:t>
            </a:r>
            <a:r>
              <a:rPr lang="de" sz="900">
                <a:solidFill>
                  <a:schemeClr val="dk1"/>
                </a:solidFill>
                <a:latin typeface="DM Sans"/>
                <a:ea typeface="DM Sans"/>
                <a:cs typeface="DM Sans"/>
                <a:sym typeface="DM Sans"/>
              </a:rPr>
              <a:t> – brainstormen sie bewertungsfrei Ideen, Wünsche, Träume, Utopien. In Phase 3 – </a:t>
            </a:r>
            <a:r>
              <a:rPr lang="de" sz="900">
                <a:solidFill>
                  <a:schemeClr val="dk1"/>
                </a:solidFill>
                <a:highlight>
                  <a:srgbClr val="ECD7F2"/>
                </a:highlight>
                <a:latin typeface="DM Sans"/>
                <a:ea typeface="DM Sans"/>
                <a:cs typeface="DM Sans"/>
                <a:sym typeface="DM Sans"/>
              </a:rPr>
              <a:t>Verwirklichungsphase</a:t>
            </a:r>
            <a:r>
              <a:rPr lang="de" sz="900">
                <a:solidFill>
                  <a:schemeClr val="dk1"/>
                </a:solidFill>
                <a:latin typeface="DM Sans"/>
                <a:ea typeface="DM Sans"/>
                <a:cs typeface="DM Sans"/>
                <a:sym typeface="DM Sans"/>
              </a:rPr>
              <a:t> – werden die Ideen auf Realisierbarkeit geprüft und Pläne für ihre Umsetzung geschmiedet. Die Ergebnisse und nächsten Schritte werden präsentiert.</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330" name="Google Shape;2330;p156"/>
          <p:cNvSpPr/>
          <p:nvPr/>
        </p:nvSpPr>
        <p:spPr>
          <a:xfrm>
            <a:off x="0" y="3807150"/>
            <a:ext cx="3324000" cy="885000"/>
          </a:xfrm>
          <a:prstGeom prst="rect">
            <a:avLst/>
          </a:prstGeom>
          <a:solidFill>
            <a:srgbClr val="F3D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331" name="Google Shape;2331;p156"/>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332" name="Google Shape;2332;p156"/>
          <p:cNvPicPr preferRelativeResize="0"/>
          <p:nvPr/>
        </p:nvPicPr>
        <p:blipFill rotWithShape="1">
          <a:blip r:embed="rId3" cstate="print">
            <a:alphaModFix/>
            <a:extLst>
              <a:ext uri="{28A0092B-C50C-407E-A947-70E740481C1C}">
                <a14:useLocalDpi xmlns:a14="http://schemas.microsoft.com/office/drawing/2010/main"/>
              </a:ext>
            </a:extLst>
          </a:blip>
          <a:srcRect r="-1481"/>
          <a:stretch/>
        </p:blipFill>
        <p:spPr>
          <a:xfrm>
            <a:off x="3951125" y="0"/>
            <a:ext cx="4685874" cy="4662753"/>
          </a:xfrm>
          <a:prstGeom prst="rect">
            <a:avLst/>
          </a:prstGeom>
          <a:noFill/>
          <a:ln>
            <a:noFill/>
          </a:ln>
        </p:spPr>
      </p:pic>
      <p:sp>
        <p:nvSpPr>
          <p:cNvPr id="2333" name="Google Shape;2333;p156"/>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Zukunftswerkstatt</a:t>
            </a:r>
            <a:endParaRPr sz="2400" b="1">
              <a:latin typeface="DM Sans"/>
              <a:ea typeface="DM Sans"/>
              <a:cs typeface="DM Sans"/>
              <a:sym typeface="DM Sans"/>
            </a:endParaRPr>
          </a:p>
        </p:txBody>
      </p:sp>
      <p:sp>
        <p:nvSpPr>
          <p:cNvPr id="2334" name="Google Shape;2334;p156"/>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107</a:t>
            </a:fld>
            <a:endParaRPr sz="600">
              <a:latin typeface="DM Sans Medium"/>
              <a:ea typeface="DM Sans Medium"/>
              <a:cs typeface="DM Sans Medium"/>
              <a:sym typeface="DM Sans Medium"/>
            </a:endParaRPr>
          </a:p>
        </p:txBody>
      </p:sp>
      <p:sp>
        <p:nvSpPr>
          <p:cNvPr id="2335" name="Google Shape;2335;p15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56"/>
          <p:cNvSpPr/>
          <p:nvPr/>
        </p:nvSpPr>
        <p:spPr>
          <a:xfrm rot="5400000">
            <a:off x="7451150" y="708125"/>
            <a:ext cx="2398500" cy="483000"/>
          </a:xfrm>
          <a:prstGeom prst="chevron">
            <a:avLst>
              <a:gd name="adj" fmla="val 50000"/>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Erfahrungen machen</a:t>
            </a:r>
            <a:endParaRPr sz="1300" b="1">
              <a:solidFill>
                <a:srgbClr val="000000"/>
              </a:solidFill>
              <a:latin typeface="DM Sans"/>
              <a:ea typeface="DM Sans"/>
              <a:cs typeface="DM Sans"/>
              <a:sym typeface="DM Sans"/>
            </a:endParaRPr>
          </a:p>
        </p:txBody>
      </p:sp>
      <p:sp>
        <p:nvSpPr>
          <p:cNvPr id="2337" name="Google Shape;2337;p156"/>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Fantasiereise * Brainstorming * Rapid Prototyping * Futures Thinking</a:t>
            </a:r>
            <a:endParaRPr sz="900">
              <a:latin typeface="DM Sans"/>
              <a:ea typeface="DM Sans"/>
              <a:cs typeface="DM Sans"/>
              <a:sym typeface="DM Sans"/>
            </a:endParaRPr>
          </a:p>
        </p:txBody>
      </p:sp>
      <p:sp>
        <p:nvSpPr>
          <p:cNvPr id="2338" name="Google Shape;2338;p156"/>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339" name="Google Shape;2339;p156"/>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40" name="Google Shape;2340;p156"/>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341" name="Google Shape;2341;p156"/>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342" name="Google Shape;2342;p156"/>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43" name="Google Shape;2343;p156"/>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344" name="Google Shape;2344;p156"/>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45" name="Google Shape;2345;p156"/>
          <p:cNvSpPr/>
          <p:nvPr/>
        </p:nvSpPr>
        <p:spPr>
          <a:xfrm>
            <a:off x="2063450" y="39224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56"/>
          <p:cNvSpPr/>
          <p:nvPr/>
        </p:nvSpPr>
        <p:spPr>
          <a:xfrm>
            <a:off x="2063450" y="4128925"/>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56"/>
          <p:cNvSpPr/>
          <p:nvPr/>
        </p:nvSpPr>
        <p:spPr>
          <a:xfrm>
            <a:off x="2063450" y="43551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56"/>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157"/>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bearbeiten Lernende über den </a:t>
            </a:r>
            <a:r>
              <a:rPr lang="de" sz="900">
                <a:solidFill>
                  <a:schemeClr val="dk1"/>
                </a:solidFill>
                <a:highlight>
                  <a:srgbClr val="ECD7F2"/>
                </a:highlight>
                <a:latin typeface="DM Sans"/>
                <a:ea typeface="DM Sans"/>
                <a:cs typeface="DM Sans"/>
                <a:sym typeface="DM Sans"/>
              </a:rPr>
              <a:t>Zeitraum einer Woche selbstständig ein selbstgewähltes Thema</a:t>
            </a:r>
            <a:r>
              <a:rPr lang="de" sz="900">
                <a:solidFill>
                  <a:schemeClr val="dk1"/>
                </a:solidFill>
                <a:latin typeface="DM Sans"/>
                <a:ea typeface="DM Sans"/>
                <a:cs typeface="DM Sans"/>
                <a:sym typeface="DM Sans"/>
              </a:rPr>
              <a:t> auf. Hierbei legen sie ihre individuellen </a:t>
            </a:r>
            <a:r>
              <a:rPr lang="de" sz="900">
                <a:solidFill>
                  <a:schemeClr val="dk1"/>
                </a:solidFill>
                <a:highlight>
                  <a:srgbClr val="ECD7F2"/>
                </a:highlight>
                <a:latin typeface="DM Sans"/>
                <a:ea typeface="DM Sans"/>
                <a:cs typeface="DM Sans"/>
                <a:sym typeface="DM Sans"/>
              </a:rPr>
              <a:t>Lernziele, Lernwege</a:t>
            </a:r>
            <a:r>
              <a:rPr lang="de" sz="900">
                <a:solidFill>
                  <a:schemeClr val="dk1"/>
                </a:solidFill>
                <a:latin typeface="DM Sans"/>
                <a:ea typeface="DM Sans"/>
                <a:cs typeface="DM Sans"/>
                <a:sym typeface="DM Sans"/>
              </a:rPr>
              <a:t> sowie </a:t>
            </a:r>
            <a:r>
              <a:rPr lang="de" sz="900">
                <a:solidFill>
                  <a:schemeClr val="dk1"/>
                </a:solidFill>
                <a:highlight>
                  <a:srgbClr val="ECD7F2"/>
                </a:highlight>
                <a:latin typeface="DM Sans"/>
                <a:ea typeface="DM Sans"/>
                <a:cs typeface="DM Sans"/>
                <a:sym typeface="DM Sans"/>
              </a:rPr>
              <a:t>Art der Ergebnisdokumentation</a:t>
            </a:r>
            <a:r>
              <a:rPr lang="de" sz="900">
                <a:solidFill>
                  <a:schemeClr val="dk1"/>
                </a:solidFill>
                <a:latin typeface="DM Sans"/>
                <a:ea typeface="DM Sans"/>
                <a:cs typeface="DM Sans"/>
                <a:sym typeface="DM Sans"/>
              </a:rPr>
              <a:t> eigenständig fest. Zudem </a:t>
            </a:r>
            <a:r>
              <a:rPr lang="de" sz="900">
                <a:solidFill>
                  <a:schemeClr val="dk1"/>
                </a:solidFill>
                <a:highlight>
                  <a:srgbClr val="ECD7F2"/>
                </a:highlight>
                <a:latin typeface="DM Sans"/>
                <a:ea typeface="DM Sans"/>
                <a:cs typeface="DM Sans"/>
                <a:sym typeface="DM Sans"/>
              </a:rPr>
              <a:t>organisieren</a:t>
            </a:r>
            <a:r>
              <a:rPr lang="de" sz="900">
                <a:solidFill>
                  <a:schemeClr val="dk1"/>
                </a:solidFill>
                <a:latin typeface="DM Sans"/>
                <a:ea typeface="DM Sans"/>
                <a:cs typeface="DM Sans"/>
                <a:sym typeface="DM Sans"/>
              </a:rPr>
              <a:t> sie alle </a:t>
            </a:r>
            <a:r>
              <a:rPr lang="de" sz="900">
                <a:solidFill>
                  <a:schemeClr val="dk1"/>
                </a:solidFill>
                <a:highlight>
                  <a:srgbClr val="ECD7F2"/>
                </a:highlight>
                <a:latin typeface="DM Sans"/>
                <a:ea typeface="DM Sans"/>
                <a:cs typeface="DM Sans"/>
                <a:sym typeface="DM Sans"/>
              </a:rPr>
              <a:t>Rahmenbedingungen</a:t>
            </a:r>
            <a:r>
              <a:rPr lang="de" sz="900">
                <a:solidFill>
                  <a:schemeClr val="dk1"/>
                </a:solidFill>
                <a:latin typeface="DM Sans"/>
                <a:ea typeface="DM Sans"/>
                <a:cs typeface="DM Sans"/>
                <a:sym typeface="DM Sans"/>
              </a:rPr>
              <a:t> wie Kontakte zu Unternehmen, Reisen etc. Im Vorfeld sollte ein Vorbereitungstraining stattfinden sowie eine Beratung der Lehrperson.</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Ein ähnliches Format ist die Lernreise. Hier ist der Ortswechsel entscheidend. Dies kann zB. ein Besuch eines anderen Betriebes sein oder auch ein umfangreiches Austauschprogramm, sog. </a:t>
            </a:r>
            <a:r>
              <a:rPr lang="de" sz="900" i="1">
                <a:solidFill>
                  <a:schemeClr val="dk1"/>
                </a:solidFill>
                <a:latin typeface="DM Sans"/>
                <a:ea typeface="DM Sans"/>
                <a:cs typeface="DM Sans"/>
                <a:sym typeface="DM Sans"/>
              </a:rPr>
              <a:t>Externship</a:t>
            </a:r>
            <a:r>
              <a:rPr lang="de" sz="900">
                <a:solidFill>
                  <a:schemeClr val="dk1"/>
                </a:solidFill>
                <a:latin typeface="DM Sans"/>
                <a:ea typeface="DM Sans"/>
                <a:cs typeface="DM Sans"/>
                <a:sym typeface="DM Sans"/>
              </a:rPr>
              <a:t>.</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354" name="Google Shape;2354;p157"/>
          <p:cNvSpPr/>
          <p:nvPr/>
        </p:nvSpPr>
        <p:spPr>
          <a:xfrm>
            <a:off x="0" y="3807150"/>
            <a:ext cx="3324000" cy="885000"/>
          </a:xfrm>
          <a:prstGeom prst="rect">
            <a:avLst/>
          </a:prstGeom>
          <a:solidFill>
            <a:srgbClr val="F3D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355" name="Google Shape;2355;p157"/>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356" name="Google Shape;2356;p15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2"/>
          </a:xfrm>
          <a:prstGeom prst="rect">
            <a:avLst/>
          </a:prstGeom>
          <a:noFill/>
          <a:ln>
            <a:noFill/>
          </a:ln>
        </p:spPr>
      </p:pic>
      <p:sp>
        <p:nvSpPr>
          <p:cNvPr id="2357" name="Google Shape;2357;p157"/>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Lernexpedition</a:t>
            </a:r>
            <a:endParaRPr sz="2400" b="1">
              <a:latin typeface="DM Sans"/>
              <a:ea typeface="DM Sans"/>
              <a:cs typeface="DM Sans"/>
              <a:sym typeface="DM Sans"/>
            </a:endParaRPr>
          </a:p>
        </p:txBody>
      </p:sp>
      <p:sp>
        <p:nvSpPr>
          <p:cNvPr id="2358" name="Google Shape;2358;p157"/>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108</a:t>
            </a:fld>
            <a:endParaRPr sz="600">
              <a:latin typeface="DM Sans Medium"/>
              <a:ea typeface="DM Sans Medium"/>
              <a:cs typeface="DM Sans Medium"/>
              <a:sym typeface="DM Sans Medium"/>
            </a:endParaRPr>
          </a:p>
        </p:txBody>
      </p:sp>
      <p:sp>
        <p:nvSpPr>
          <p:cNvPr id="2359" name="Google Shape;2359;p15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57"/>
          <p:cNvSpPr/>
          <p:nvPr/>
        </p:nvSpPr>
        <p:spPr>
          <a:xfrm rot="5400000">
            <a:off x="7451150" y="708125"/>
            <a:ext cx="2398500" cy="483000"/>
          </a:xfrm>
          <a:prstGeom prst="chevron">
            <a:avLst>
              <a:gd name="adj" fmla="val 50000"/>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Erfahrungen machen</a:t>
            </a:r>
            <a:endParaRPr sz="1300" b="1">
              <a:solidFill>
                <a:srgbClr val="000000"/>
              </a:solidFill>
              <a:latin typeface="DM Sans"/>
              <a:ea typeface="DM Sans"/>
              <a:cs typeface="DM Sans"/>
              <a:sym typeface="DM Sans"/>
            </a:endParaRPr>
          </a:p>
        </p:txBody>
      </p:sp>
      <p:sp>
        <p:nvSpPr>
          <p:cNvPr id="2361" name="Google Shape;2361;p157"/>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endParaRPr sz="900">
              <a:latin typeface="DM Sans"/>
              <a:ea typeface="DM Sans"/>
              <a:cs typeface="DM Sans"/>
              <a:sym typeface="DM Sans"/>
            </a:endParaRPr>
          </a:p>
        </p:txBody>
      </p:sp>
      <p:sp>
        <p:nvSpPr>
          <p:cNvPr id="2362" name="Google Shape;2362;p157"/>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363" name="Google Shape;2363;p157"/>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64" name="Google Shape;2364;p157"/>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365" name="Google Shape;2365;p157"/>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366" name="Google Shape;2366;p157"/>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67" name="Google Shape;2367;p157"/>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368" name="Google Shape;2368;p157"/>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69" name="Google Shape;2369;p157"/>
          <p:cNvSpPr/>
          <p:nvPr/>
        </p:nvSpPr>
        <p:spPr>
          <a:xfrm>
            <a:off x="2063450" y="39224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57"/>
          <p:cNvSpPr/>
          <p:nvPr/>
        </p:nvSpPr>
        <p:spPr>
          <a:xfrm>
            <a:off x="1039500" y="4128925"/>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57"/>
          <p:cNvSpPr/>
          <p:nvPr/>
        </p:nvSpPr>
        <p:spPr>
          <a:xfrm>
            <a:off x="2063450" y="43551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57"/>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158"/>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a:t>
            </a:r>
            <a:r>
              <a:rPr lang="de" sz="900">
                <a:solidFill>
                  <a:schemeClr val="dk1"/>
                </a:solidFill>
                <a:highlight>
                  <a:srgbClr val="ECD7F2"/>
                </a:highlight>
                <a:latin typeface="DM Sans"/>
                <a:ea typeface="DM Sans"/>
                <a:cs typeface="DM Sans"/>
                <a:sym typeface="DM Sans"/>
              </a:rPr>
              <a:t>begleiten</a:t>
            </a:r>
            <a:r>
              <a:rPr lang="de" sz="900">
                <a:solidFill>
                  <a:schemeClr val="dk1"/>
                </a:solidFill>
                <a:latin typeface="DM Sans"/>
                <a:ea typeface="DM Sans"/>
                <a:cs typeface="DM Sans"/>
                <a:sym typeface="DM Sans"/>
              </a:rPr>
              <a:t> Lernende eine </a:t>
            </a:r>
            <a:r>
              <a:rPr lang="de" sz="900">
                <a:solidFill>
                  <a:schemeClr val="dk1"/>
                </a:solidFill>
                <a:highlight>
                  <a:srgbClr val="ECD7F2"/>
                </a:highlight>
                <a:latin typeface="DM Sans"/>
                <a:ea typeface="DM Sans"/>
                <a:cs typeface="DM Sans"/>
                <a:sym typeface="DM Sans"/>
              </a:rPr>
              <a:t>Person aus einem anderen Aufgabenbereich während der Arbeit</a:t>
            </a:r>
            <a:r>
              <a:rPr lang="de" sz="900">
                <a:solidFill>
                  <a:schemeClr val="dk1"/>
                </a:solidFill>
                <a:latin typeface="DM Sans"/>
                <a:ea typeface="DM Sans"/>
                <a:cs typeface="DM Sans"/>
                <a:sym typeface="DM Sans"/>
              </a:rPr>
              <a:t>. Im Gegensatz zum Praktikum arbeitet der Lernende hier nicht direkt mit, sondern erhält nur über das Zuschauen einen Einblick in das Aufgabengebiet.</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Ein abgewandeltes Format ist das Format: </a:t>
            </a:r>
            <a:r>
              <a:rPr lang="de" sz="900" i="1">
                <a:solidFill>
                  <a:schemeClr val="dk1"/>
                </a:solidFill>
                <a:latin typeface="DM Sans"/>
                <a:ea typeface="DM Sans"/>
                <a:cs typeface="DM Sans"/>
                <a:sym typeface="DM Sans"/>
              </a:rPr>
              <a:t>Job Rotation</a:t>
            </a:r>
            <a:r>
              <a:rPr lang="de" sz="900">
                <a:solidFill>
                  <a:schemeClr val="dk1"/>
                </a:solidFill>
                <a:latin typeface="DM Sans"/>
                <a:ea typeface="DM Sans"/>
                <a:cs typeface="DM Sans"/>
                <a:sym typeface="DM Sans"/>
              </a:rPr>
              <a:t>. Hier wechseln Lernende unterschiedlichster Bereiche für einen Tag den Arbeitsplatz, um die Tätigkeit anderer Bereiche kennenzulernen.</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378" name="Google Shape;2378;p158"/>
          <p:cNvSpPr/>
          <p:nvPr/>
        </p:nvSpPr>
        <p:spPr>
          <a:xfrm>
            <a:off x="0" y="3807150"/>
            <a:ext cx="3324000" cy="885000"/>
          </a:xfrm>
          <a:prstGeom prst="rect">
            <a:avLst/>
          </a:prstGeom>
          <a:solidFill>
            <a:srgbClr val="F3D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379" name="Google Shape;2379;p158"/>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380" name="Google Shape;2380;p15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1"/>
          </a:xfrm>
          <a:prstGeom prst="rect">
            <a:avLst/>
          </a:prstGeom>
          <a:noFill/>
          <a:ln>
            <a:noFill/>
          </a:ln>
        </p:spPr>
      </p:pic>
      <p:sp>
        <p:nvSpPr>
          <p:cNvPr id="2381" name="Google Shape;2381;p158"/>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Job Shadowing</a:t>
            </a:r>
            <a:endParaRPr sz="2400" b="1">
              <a:latin typeface="DM Sans"/>
              <a:ea typeface="DM Sans"/>
              <a:cs typeface="DM Sans"/>
              <a:sym typeface="DM Sans"/>
            </a:endParaRPr>
          </a:p>
        </p:txBody>
      </p:sp>
      <p:sp>
        <p:nvSpPr>
          <p:cNvPr id="2382" name="Google Shape;2382;p158"/>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109</a:t>
            </a:fld>
            <a:endParaRPr sz="600">
              <a:latin typeface="DM Sans Medium"/>
              <a:ea typeface="DM Sans Medium"/>
              <a:cs typeface="DM Sans Medium"/>
              <a:sym typeface="DM Sans Medium"/>
            </a:endParaRPr>
          </a:p>
        </p:txBody>
      </p:sp>
      <p:sp>
        <p:nvSpPr>
          <p:cNvPr id="2383" name="Google Shape;2383;p158"/>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58"/>
          <p:cNvSpPr/>
          <p:nvPr/>
        </p:nvSpPr>
        <p:spPr>
          <a:xfrm rot="5400000">
            <a:off x="7451150" y="708125"/>
            <a:ext cx="2398500" cy="483000"/>
          </a:xfrm>
          <a:prstGeom prst="chevron">
            <a:avLst>
              <a:gd name="adj" fmla="val 50000"/>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Erfahrungen machen</a:t>
            </a:r>
            <a:endParaRPr sz="1300" b="1">
              <a:solidFill>
                <a:srgbClr val="000000"/>
              </a:solidFill>
              <a:latin typeface="DM Sans"/>
              <a:ea typeface="DM Sans"/>
              <a:cs typeface="DM Sans"/>
              <a:sym typeface="DM Sans"/>
            </a:endParaRPr>
          </a:p>
        </p:txBody>
      </p:sp>
      <p:sp>
        <p:nvSpPr>
          <p:cNvPr id="2385" name="Google Shape;2385;p158"/>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endParaRPr sz="900">
              <a:latin typeface="DM Sans"/>
              <a:ea typeface="DM Sans"/>
              <a:cs typeface="DM Sans"/>
              <a:sym typeface="DM Sans"/>
            </a:endParaRPr>
          </a:p>
        </p:txBody>
      </p:sp>
      <p:sp>
        <p:nvSpPr>
          <p:cNvPr id="2386" name="Google Shape;2386;p158"/>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387" name="Google Shape;2387;p158"/>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88" name="Google Shape;2388;p158"/>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389" name="Google Shape;2389;p158"/>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390" name="Google Shape;2390;p158"/>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91" name="Google Shape;2391;p158"/>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392" name="Google Shape;2392;p158"/>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393" name="Google Shape;2393;p158"/>
          <p:cNvSpPr/>
          <p:nvPr/>
        </p:nvSpPr>
        <p:spPr>
          <a:xfrm>
            <a:off x="1039500" y="39224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58"/>
          <p:cNvSpPr/>
          <p:nvPr/>
        </p:nvSpPr>
        <p:spPr>
          <a:xfrm>
            <a:off x="1039500" y="4128925"/>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58"/>
          <p:cNvSpPr/>
          <p:nvPr/>
        </p:nvSpPr>
        <p:spPr>
          <a:xfrm>
            <a:off x="1039500" y="43551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58"/>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60"/>
          <p:cNvPicPr preferRelativeResize="0"/>
          <p:nvPr/>
        </p:nvPicPr>
        <p:blipFill>
          <a:blip r:embed="rId3">
            <a:alphaModFix/>
          </a:blip>
          <a:stretch>
            <a:fillRect/>
          </a:stretch>
        </p:blipFill>
        <p:spPr>
          <a:xfrm>
            <a:off x="-244175" y="-51275"/>
            <a:ext cx="9481024" cy="5246150"/>
          </a:xfrm>
          <a:prstGeom prst="rect">
            <a:avLst/>
          </a:prstGeom>
          <a:noFill/>
          <a:ln>
            <a:noFill/>
          </a:ln>
        </p:spPr>
      </p:pic>
      <p:sp>
        <p:nvSpPr>
          <p:cNvPr id="339" name="Google Shape;339;p60"/>
          <p:cNvSpPr txBox="1"/>
          <p:nvPr/>
        </p:nvSpPr>
        <p:spPr>
          <a:xfrm>
            <a:off x="255150" y="3659150"/>
            <a:ext cx="4100400" cy="1484100"/>
          </a:xfrm>
          <a:prstGeom prst="rect">
            <a:avLst/>
          </a:prstGeom>
          <a:solidFill>
            <a:srgbClr val="27F1A3"/>
          </a:solidFill>
          <a:ln>
            <a:noFill/>
          </a:ln>
        </p:spPr>
        <p:txBody>
          <a:bodyPr spcFirstLastPara="1" wrap="square" lIns="252000" tIns="252000" rIns="252000" bIns="252000" anchor="t" anchorCtr="0">
            <a:noAutofit/>
          </a:bodyPr>
          <a:lstStyle/>
          <a:p>
            <a:pPr marL="0" lvl="0" indent="0" algn="l" rtl="0">
              <a:spcBef>
                <a:spcPts val="0"/>
              </a:spcBef>
              <a:spcAft>
                <a:spcPts val="0"/>
              </a:spcAft>
              <a:buClr>
                <a:schemeClr val="dk1"/>
              </a:buClr>
              <a:buSzPts val="1100"/>
              <a:buFont typeface="Arial"/>
              <a:buNone/>
            </a:pPr>
            <a:r>
              <a:rPr lang="de" sz="1900" b="1">
                <a:solidFill>
                  <a:schemeClr val="dk1"/>
                </a:solidFill>
                <a:latin typeface="DM Sans"/>
                <a:ea typeface="DM Sans"/>
                <a:cs typeface="DM Sans"/>
                <a:sym typeface="DM Sans"/>
              </a:rPr>
              <a:t>The arc</a:t>
            </a:r>
            <a:endParaRPr sz="1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1900">
                <a:solidFill>
                  <a:schemeClr val="dk1"/>
                </a:solidFill>
                <a:latin typeface="DM Sans Medium"/>
                <a:ea typeface="DM Sans Medium"/>
                <a:cs typeface="DM Sans Medium"/>
                <a:sym typeface="DM Sans Medium"/>
              </a:rPr>
              <a:t>Lernende sind Protagonist ihrer eigenen Lernreisen.</a:t>
            </a:r>
            <a:endParaRPr sz="1900">
              <a:solidFill>
                <a:schemeClr val="dk1"/>
              </a:solidFill>
              <a:latin typeface="DM Sans Medium"/>
              <a:ea typeface="DM Sans Medium"/>
              <a:cs typeface="DM Sans Medium"/>
              <a:sym typeface="DM Sans Medium"/>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159"/>
          <p:cNvSpPr/>
          <p:nvPr/>
        </p:nvSpPr>
        <p:spPr>
          <a:xfrm>
            <a:off x="0" y="3807150"/>
            <a:ext cx="3324000" cy="885000"/>
          </a:xfrm>
          <a:prstGeom prst="rect">
            <a:avLst/>
          </a:prstGeom>
          <a:solidFill>
            <a:srgbClr val="F3D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402" name="Google Shape;2402;p159"/>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403" name="Google Shape;2403;p159"/>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wagen Lernende die </a:t>
            </a:r>
            <a:r>
              <a:rPr lang="de" sz="900">
                <a:solidFill>
                  <a:schemeClr val="dk1"/>
                </a:solidFill>
                <a:highlight>
                  <a:srgbClr val="ECD7F2"/>
                </a:highlight>
                <a:latin typeface="DM Sans"/>
                <a:ea typeface="DM Sans"/>
                <a:cs typeface="DM Sans"/>
                <a:sym typeface="DM Sans"/>
              </a:rPr>
              <a:t>Umsetzung einer Idee</a:t>
            </a:r>
            <a:r>
              <a:rPr lang="de" sz="900">
                <a:solidFill>
                  <a:schemeClr val="dk1"/>
                </a:solidFill>
                <a:latin typeface="DM Sans"/>
                <a:ea typeface="DM Sans"/>
                <a:cs typeface="DM Sans"/>
                <a:sym typeface="DM Sans"/>
              </a:rPr>
              <a:t> oder die </a:t>
            </a:r>
            <a:r>
              <a:rPr lang="de" sz="900">
                <a:solidFill>
                  <a:schemeClr val="dk1"/>
                </a:solidFill>
                <a:highlight>
                  <a:srgbClr val="ECD7F2"/>
                </a:highlight>
                <a:latin typeface="DM Sans"/>
                <a:ea typeface="DM Sans"/>
                <a:cs typeface="DM Sans"/>
                <a:sym typeface="DM Sans"/>
              </a:rPr>
              <a:t>Erprobung eines Tools oder einer Verhaltensweise, ohne vorab vollständige Informationen zu haben</a:t>
            </a:r>
            <a:r>
              <a:rPr lang="de" sz="900">
                <a:solidFill>
                  <a:schemeClr val="dk1"/>
                </a:solidFill>
                <a:latin typeface="DM Sans"/>
                <a:ea typeface="DM Sans"/>
                <a:cs typeface="DM Sans"/>
                <a:sym typeface="DM Sans"/>
              </a:rPr>
              <a:t>. Ziel ist es, schnell Erfahrungen zu machen, diese zu Reflektieren, um sich so suggestiv den richtigen Ansätzen zu nähern. Das Lernformat kann von zB. kleinen technischen Experimenten bis zur Pilotierung eines neuen Lernsettings selbst reichen.</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404" name="Google Shape;2404;p159"/>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405" name="Google Shape;2405;p15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3"/>
          </a:xfrm>
          <a:prstGeom prst="rect">
            <a:avLst/>
          </a:prstGeom>
          <a:noFill/>
          <a:ln>
            <a:noFill/>
          </a:ln>
        </p:spPr>
      </p:pic>
      <p:sp>
        <p:nvSpPr>
          <p:cNvPr id="2406" name="Google Shape;2406;p159"/>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Experimente</a:t>
            </a:r>
            <a:endParaRPr sz="2400" b="1">
              <a:latin typeface="DM Sans"/>
              <a:ea typeface="DM Sans"/>
              <a:cs typeface="DM Sans"/>
              <a:sym typeface="DM Sans"/>
            </a:endParaRPr>
          </a:p>
        </p:txBody>
      </p:sp>
      <p:sp>
        <p:nvSpPr>
          <p:cNvPr id="2407" name="Google Shape;2407;p159"/>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110</a:t>
            </a:fld>
            <a:endParaRPr sz="600">
              <a:latin typeface="DM Sans Medium"/>
              <a:ea typeface="DM Sans Medium"/>
              <a:cs typeface="DM Sans Medium"/>
              <a:sym typeface="DM Sans Medium"/>
            </a:endParaRPr>
          </a:p>
        </p:txBody>
      </p:sp>
      <p:sp>
        <p:nvSpPr>
          <p:cNvPr id="2408" name="Google Shape;2408;p15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59"/>
          <p:cNvSpPr/>
          <p:nvPr/>
        </p:nvSpPr>
        <p:spPr>
          <a:xfrm rot="5400000">
            <a:off x="7451150" y="708125"/>
            <a:ext cx="2398500" cy="483000"/>
          </a:xfrm>
          <a:prstGeom prst="chevron">
            <a:avLst>
              <a:gd name="adj" fmla="val 50000"/>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Erfahrungen machen</a:t>
            </a:r>
            <a:endParaRPr sz="1300" b="1">
              <a:solidFill>
                <a:srgbClr val="000000"/>
              </a:solidFill>
              <a:latin typeface="DM Sans"/>
              <a:ea typeface="DM Sans"/>
              <a:cs typeface="DM Sans"/>
              <a:sym typeface="DM Sans"/>
            </a:endParaRPr>
          </a:p>
        </p:txBody>
      </p:sp>
      <p:sp>
        <p:nvSpPr>
          <p:cNvPr id="2410" name="Google Shape;2410;p159"/>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endParaRPr sz="900">
              <a:latin typeface="DM Sans"/>
              <a:ea typeface="DM Sans"/>
              <a:cs typeface="DM Sans"/>
              <a:sym typeface="DM Sans"/>
            </a:endParaRPr>
          </a:p>
        </p:txBody>
      </p:sp>
      <p:sp>
        <p:nvSpPr>
          <p:cNvPr id="2411" name="Google Shape;2411;p159"/>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412" name="Google Shape;2412;p159"/>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13" name="Google Shape;2413;p159"/>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414" name="Google Shape;2414;p159"/>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415" name="Google Shape;2415;p159"/>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16" name="Google Shape;2416;p159"/>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417" name="Google Shape;2417;p159"/>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18" name="Google Shape;2418;p159"/>
          <p:cNvSpPr/>
          <p:nvPr/>
        </p:nvSpPr>
        <p:spPr>
          <a:xfrm>
            <a:off x="2063450" y="39224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59"/>
          <p:cNvSpPr/>
          <p:nvPr/>
        </p:nvSpPr>
        <p:spPr>
          <a:xfrm>
            <a:off x="1582425" y="4128925"/>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59"/>
          <p:cNvSpPr/>
          <p:nvPr/>
        </p:nvSpPr>
        <p:spPr>
          <a:xfrm>
            <a:off x="1582425" y="43551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160"/>
          <p:cNvSpPr/>
          <p:nvPr/>
        </p:nvSpPr>
        <p:spPr>
          <a:xfrm>
            <a:off x="0" y="3807150"/>
            <a:ext cx="3324000" cy="885000"/>
          </a:xfrm>
          <a:prstGeom prst="rect">
            <a:avLst/>
          </a:prstGeom>
          <a:solidFill>
            <a:srgbClr val="F3D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426" name="Google Shape;2426;p160"/>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427" name="Google Shape;2427;p160"/>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treten </a:t>
            </a:r>
            <a:r>
              <a:rPr lang="de" sz="900">
                <a:solidFill>
                  <a:schemeClr val="dk1"/>
                </a:solidFill>
                <a:highlight>
                  <a:srgbClr val="ECD7F2"/>
                </a:highlight>
                <a:latin typeface="DM Sans"/>
                <a:ea typeface="DM Sans"/>
                <a:cs typeface="DM Sans"/>
                <a:sym typeface="DM Sans"/>
              </a:rPr>
              <a:t>Teams oder Einzelpersonen</a:t>
            </a:r>
            <a:r>
              <a:rPr lang="de" sz="900">
                <a:solidFill>
                  <a:schemeClr val="dk1"/>
                </a:solidFill>
                <a:latin typeface="DM Sans"/>
                <a:ea typeface="DM Sans"/>
                <a:cs typeface="DM Sans"/>
                <a:sym typeface="DM Sans"/>
              </a:rPr>
              <a:t> gegenseitig in den </a:t>
            </a:r>
            <a:r>
              <a:rPr lang="de" sz="900">
                <a:solidFill>
                  <a:schemeClr val="dk1"/>
                </a:solidFill>
                <a:highlight>
                  <a:srgbClr val="ECD7F2"/>
                </a:highlight>
                <a:latin typeface="DM Sans"/>
                <a:ea typeface="DM Sans"/>
                <a:cs typeface="DM Sans"/>
                <a:sym typeface="DM Sans"/>
              </a:rPr>
              <a:t>Wettstreit</a:t>
            </a:r>
            <a:r>
              <a:rPr lang="de" sz="900">
                <a:solidFill>
                  <a:schemeClr val="dk1"/>
                </a:solidFill>
                <a:latin typeface="DM Sans"/>
                <a:ea typeface="DM Sans"/>
                <a:cs typeface="DM Sans"/>
                <a:sym typeface="DM Sans"/>
              </a:rPr>
              <a:t>. Die </a:t>
            </a:r>
            <a:r>
              <a:rPr lang="de" sz="900">
                <a:solidFill>
                  <a:schemeClr val="dk1"/>
                </a:solidFill>
                <a:highlight>
                  <a:srgbClr val="ECD7F2"/>
                </a:highlight>
                <a:latin typeface="DM Sans"/>
                <a:ea typeface="DM Sans"/>
                <a:cs typeface="DM Sans"/>
                <a:sym typeface="DM Sans"/>
              </a:rPr>
              <a:t>Lust am Gewinnen</a:t>
            </a:r>
            <a:r>
              <a:rPr lang="de" sz="900">
                <a:solidFill>
                  <a:schemeClr val="dk1"/>
                </a:solidFill>
                <a:latin typeface="DM Sans"/>
                <a:ea typeface="DM Sans"/>
                <a:cs typeface="DM Sans"/>
                <a:sym typeface="DM Sans"/>
              </a:rPr>
              <a:t> und der </a:t>
            </a:r>
            <a:r>
              <a:rPr lang="de" sz="900">
                <a:solidFill>
                  <a:schemeClr val="dk1"/>
                </a:solidFill>
                <a:highlight>
                  <a:srgbClr val="ECD7F2"/>
                </a:highlight>
                <a:latin typeface="DM Sans"/>
                <a:ea typeface="DM Sans"/>
                <a:cs typeface="DM Sans"/>
                <a:sym typeface="DM Sans"/>
              </a:rPr>
              <a:t>Konkurrenzkampf</a:t>
            </a:r>
            <a:r>
              <a:rPr lang="de" sz="900">
                <a:solidFill>
                  <a:schemeClr val="dk1"/>
                </a:solidFill>
                <a:latin typeface="DM Sans"/>
                <a:ea typeface="DM Sans"/>
                <a:cs typeface="DM Sans"/>
                <a:sym typeface="DM Sans"/>
              </a:rPr>
              <a:t> kann bei einigen Lernenden zu Höchstleistungen anspornen und Fortschritte im Fachgebiet voran treiben. Andere wiederum kann das Gefühl belasten zum Verlierer oder Zweitplatzierten zu werden. Wichtig ist, dass das Ziel des Wettbewerbs klar formuliert ist, sodass eine Vorbereitung möglich ist. Bei Teamwettbewerben kann ein vorbereitendes oder begleitendes Team Building den Teamgeist stärken.</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428" name="Google Shape;2428;p160"/>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429" name="Google Shape;2429;p1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430" name="Google Shape;2430;p160"/>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Wettbewerb</a:t>
            </a:r>
            <a:endParaRPr sz="2400" b="1">
              <a:latin typeface="DM Sans"/>
              <a:ea typeface="DM Sans"/>
              <a:cs typeface="DM Sans"/>
              <a:sym typeface="DM Sans"/>
            </a:endParaRPr>
          </a:p>
        </p:txBody>
      </p:sp>
      <p:sp>
        <p:nvSpPr>
          <p:cNvPr id="2431" name="Google Shape;2431;p160"/>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111</a:t>
            </a:fld>
            <a:endParaRPr sz="600">
              <a:latin typeface="DM Sans Medium"/>
              <a:ea typeface="DM Sans Medium"/>
              <a:cs typeface="DM Sans Medium"/>
              <a:sym typeface="DM Sans Medium"/>
            </a:endParaRPr>
          </a:p>
        </p:txBody>
      </p:sp>
      <p:sp>
        <p:nvSpPr>
          <p:cNvPr id="2432" name="Google Shape;2432;p160"/>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60"/>
          <p:cNvSpPr/>
          <p:nvPr/>
        </p:nvSpPr>
        <p:spPr>
          <a:xfrm rot="5400000">
            <a:off x="7451150" y="708125"/>
            <a:ext cx="2398500" cy="483000"/>
          </a:xfrm>
          <a:prstGeom prst="chevron">
            <a:avLst>
              <a:gd name="adj" fmla="val 50000"/>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Erfahrungen machen</a:t>
            </a:r>
            <a:endParaRPr sz="1300" b="1">
              <a:solidFill>
                <a:srgbClr val="000000"/>
              </a:solidFill>
              <a:latin typeface="DM Sans"/>
              <a:ea typeface="DM Sans"/>
              <a:cs typeface="DM Sans"/>
              <a:sym typeface="DM Sans"/>
            </a:endParaRPr>
          </a:p>
        </p:txBody>
      </p:sp>
      <p:sp>
        <p:nvSpPr>
          <p:cNvPr id="2434" name="Google Shape;2434;p160"/>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latin typeface="DM Sans"/>
                <a:ea typeface="DM Sans"/>
                <a:cs typeface="DM Sans"/>
                <a:sym typeface="DM Sans"/>
              </a:rPr>
              <a:t>Computerbasierte Lernspiele * Teilnahme an Bundeswettbewerben * Fach-Olympiaden </a:t>
            </a:r>
            <a:endParaRPr sz="900">
              <a:latin typeface="DM Sans"/>
              <a:ea typeface="DM Sans"/>
              <a:cs typeface="DM Sans"/>
              <a:sym typeface="DM Sans"/>
            </a:endParaRPr>
          </a:p>
        </p:txBody>
      </p:sp>
      <p:sp>
        <p:nvSpPr>
          <p:cNvPr id="2435" name="Google Shape;2435;p160"/>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436" name="Google Shape;2436;p160"/>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37" name="Google Shape;2437;p160"/>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438" name="Google Shape;2438;p160"/>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439" name="Google Shape;2439;p160"/>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40" name="Google Shape;2440;p160"/>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441" name="Google Shape;2441;p160"/>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42" name="Google Shape;2442;p160"/>
          <p:cNvSpPr/>
          <p:nvPr/>
        </p:nvSpPr>
        <p:spPr>
          <a:xfrm>
            <a:off x="2063450" y="39224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60"/>
          <p:cNvSpPr/>
          <p:nvPr/>
        </p:nvSpPr>
        <p:spPr>
          <a:xfrm>
            <a:off x="1596250" y="4128925"/>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60"/>
          <p:cNvSpPr/>
          <p:nvPr/>
        </p:nvSpPr>
        <p:spPr>
          <a:xfrm>
            <a:off x="1029975" y="43551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p161"/>
          <p:cNvSpPr/>
          <p:nvPr/>
        </p:nvSpPr>
        <p:spPr>
          <a:xfrm>
            <a:off x="0" y="3807150"/>
            <a:ext cx="3324000" cy="885000"/>
          </a:xfrm>
          <a:prstGeom prst="rect">
            <a:avLst/>
          </a:prstGeom>
          <a:solidFill>
            <a:srgbClr val="F3D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450" name="Google Shape;2450;p161"/>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451" name="Google Shape;2451;p161"/>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werden </a:t>
            </a:r>
            <a:r>
              <a:rPr lang="de" sz="900">
                <a:solidFill>
                  <a:schemeClr val="dk1"/>
                </a:solidFill>
                <a:highlight>
                  <a:srgbClr val="ECD7F2"/>
                </a:highlight>
                <a:latin typeface="DM Sans"/>
                <a:ea typeface="DM Sans"/>
                <a:cs typeface="DM Sans"/>
                <a:sym typeface="DM Sans"/>
              </a:rPr>
              <a:t>komplexe, reale Szenarien durchgespielt</a:t>
            </a:r>
            <a:r>
              <a:rPr lang="de" sz="900">
                <a:solidFill>
                  <a:schemeClr val="dk1"/>
                </a:solidFill>
                <a:latin typeface="DM Sans"/>
                <a:ea typeface="DM Sans"/>
                <a:cs typeface="DM Sans"/>
                <a:sym typeface="DM Sans"/>
              </a:rPr>
              <a:t>. Die Lernenden bekommen Rollen zugewiesen, treffen während des Planspiels aus dieser Rolle heraus Entscheidungen und erleben deren Auswirkungen unmittelbar. Im Gegensatz zum Rollenspiel agieren die Lernenden meistens in Kleingruppen. Durch Planspiele erhalten Lernende ein tieferes Verständnis für Prozesse und unterschiedliche Perspektiven.</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452" name="Google Shape;2452;p161"/>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453" name="Google Shape;2453;p1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454" name="Google Shape;2454;p161"/>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Planspiel</a:t>
            </a:r>
            <a:endParaRPr sz="2400" b="1">
              <a:latin typeface="DM Sans"/>
              <a:ea typeface="DM Sans"/>
              <a:cs typeface="DM Sans"/>
              <a:sym typeface="DM Sans"/>
            </a:endParaRPr>
          </a:p>
        </p:txBody>
      </p:sp>
      <p:sp>
        <p:nvSpPr>
          <p:cNvPr id="2455" name="Google Shape;2455;p161"/>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112</a:t>
            </a:fld>
            <a:endParaRPr sz="600">
              <a:latin typeface="DM Sans Medium"/>
              <a:ea typeface="DM Sans Medium"/>
              <a:cs typeface="DM Sans Medium"/>
              <a:sym typeface="DM Sans Medium"/>
            </a:endParaRPr>
          </a:p>
        </p:txBody>
      </p:sp>
      <p:sp>
        <p:nvSpPr>
          <p:cNvPr id="2456" name="Google Shape;2456;p16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61"/>
          <p:cNvSpPr/>
          <p:nvPr/>
        </p:nvSpPr>
        <p:spPr>
          <a:xfrm rot="5400000">
            <a:off x="7451150" y="708125"/>
            <a:ext cx="2398500" cy="483000"/>
          </a:xfrm>
          <a:prstGeom prst="chevron">
            <a:avLst>
              <a:gd name="adj" fmla="val 50000"/>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Erfahrungen machen</a:t>
            </a:r>
            <a:endParaRPr sz="1300" b="1">
              <a:solidFill>
                <a:srgbClr val="000000"/>
              </a:solidFill>
              <a:latin typeface="DM Sans"/>
              <a:ea typeface="DM Sans"/>
              <a:cs typeface="DM Sans"/>
              <a:sym typeface="DM Sans"/>
            </a:endParaRPr>
          </a:p>
        </p:txBody>
      </p:sp>
      <p:sp>
        <p:nvSpPr>
          <p:cNvPr id="2458" name="Google Shape;2458;p161"/>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endParaRPr sz="900">
              <a:latin typeface="DM Sans"/>
              <a:ea typeface="DM Sans"/>
              <a:cs typeface="DM Sans"/>
              <a:sym typeface="DM Sans"/>
            </a:endParaRPr>
          </a:p>
        </p:txBody>
      </p:sp>
      <p:sp>
        <p:nvSpPr>
          <p:cNvPr id="2459" name="Google Shape;2459;p161"/>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460" name="Google Shape;2460;p161"/>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61" name="Google Shape;2461;p161"/>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462" name="Google Shape;2462;p161"/>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463" name="Google Shape;2463;p161"/>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64" name="Google Shape;2464;p161"/>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465" name="Google Shape;2465;p161"/>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66" name="Google Shape;2466;p161"/>
          <p:cNvSpPr/>
          <p:nvPr/>
        </p:nvSpPr>
        <p:spPr>
          <a:xfrm>
            <a:off x="2063450" y="39224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61"/>
          <p:cNvSpPr/>
          <p:nvPr/>
        </p:nvSpPr>
        <p:spPr>
          <a:xfrm>
            <a:off x="2063450" y="4128925"/>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61"/>
          <p:cNvSpPr/>
          <p:nvPr/>
        </p:nvSpPr>
        <p:spPr>
          <a:xfrm>
            <a:off x="1540575" y="43551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162"/>
          <p:cNvSpPr/>
          <p:nvPr/>
        </p:nvSpPr>
        <p:spPr>
          <a:xfrm>
            <a:off x="0" y="3807150"/>
            <a:ext cx="3324000" cy="885000"/>
          </a:xfrm>
          <a:prstGeom prst="rect">
            <a:avLst/>
          </a:prstGeom>
          <a:solidFill>
            <a:srgbClr val="F3DE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474" name="Google Shape;2474;p162"/>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475" name="Google Shape;2475;p162"/>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arbeiten Lernende, meist in Teams, an </a:t>
            </a:r>
            <a:r>
              <a:rPr lang="de" sz="900">
                <a:solidFill>
                  <a:schemeClr val="dk1"/>
                </a:solidFill>
                <a:highlight>
                  <a:srgbClr val="ECD7F2"/>
                </a:highlight>
                <a:latin typeface="DM Sans"/>
                <a:ea typeface="DM Sans"/>
                <a:cs typeface="DM Sans"/>
                <a:sym typeface="DM Sans"/>
              </a:rPr>
              <a:t>praxisorientierten Aufgaben aus einem realen Kontext</a:t>
            </a:r>
            <a:r>
              <a:rPr lang="de" sz="900">
                <a:solidFill>
                  <a:schemeClr val="dk1"/>
                </a:solidFill>
                <a:latin typeface="DM Sans"/>
                <a:ea typeface="DM Sans"/>
                <a:cs typeface="DM Sans"/>
                <a:sym typeface="DM Sans"/>
              </a:rPr>
              <a:t>. Im Fokus steht </a:t>
            </a:r>
            <a:r>
              <a:rPr lang="de" sz="900">
                <a:solidFill>
                  <a:schemeClr val="dk1"/>
                </a:solidFill>
                <a:highlight>
                  <a:srgbClr val="ECD7F2"/>
                </a:highlight>
                <a:latin typeface="DM Sans"/>
                <a:ea typeface="DM Sans"/>
                <a:cs typeface="DM Sans"/>
                <a:sym typeface="DM Sans"/>
              </a:rPr>
              <a:t>planvolles Handeln</a:t>
            </a:r>
            <a:r>
              <a:rPr lang="de" sz="900">
                <a:solidFill>
                  <a:schemeClr val="dk1"/>
                </a:solidFill>
                <a:latin typeface="DM Sans"/>
                <a:ea typeface="DM Sans"/>
                <a:cs typeface="DM Sans"/>
                <a:sym typeface="DM Sans"/>
              </a:rPr>
              <a:t> und ein </a:t>
            </a:r>
            <a:r>
              <a:rPr lang="de" sz="900">
                <a:solidFill>
                  <a:schemeClr val="dk1"/>
                </a:solidFill>
                <a:highlight>
                  <a:srgbClr val="ECD7F2"/>
                </a:highlight>
                <a:latin typeface="DM Sans"/>
                <a:ea typeface="DM Sans"/>
                <a:cs typeface="DM Sans"/>
                <a:sym typeface="DM Sans"/>
              </a:rPr>
              <a:t>strukturierter Projektverlauf</a:t>
            </a:r>
            <a:r>
              <a:rPr lang="de" sz="900">
                <a:solidFill>
                  <a:schemeClr val="dk1"/>
                </a:solidFill>
                <a:latin typeface="DM Sans"/>
                <a:ea typeface="DM Sans"/>
                <a:cs typeface="DM Sans"/>
                <a:sym typeface="DM Sans"/>
              </a:rPr>
              <a:t>. Projektbasiertes Lernen fördert die Selbstorganisation von Lernenden. Diese planen ihr Projekt, setzen sich mit einem Thema auseinander, entwickeln Lösungswege, implementieren und präsentieren am Ende ihre Idee. Lernende üben Gruppenentscheidungen zu treffen und Strategien zu entwickeln.</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476" name="Google Shape;2476;p162"/>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pic>
        <p:nvPicPr>
          <p:cNvPr id="2477" name="Google Shape;2477;p16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478" name="Google Shape;2478;p162"/>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Projektbasiertes</a:t>
            </a:r>
            <a:endParaRPr sz="2400" b="1">
              <a:latin typeface="DM Sans"/>
              <a:ea typeface="DM Sans"/>
              <a:cs typeface="DM Sans"/>
              <a:sym typeface="DM Sans"/>
            </a:endParaRPr>
          </a:p>
          <a:p>
            <a:pPr marL="0" lvl="0" indent="0" algn="l" rtl="0">
              <a:spcBef>
                <a:spcPts val="0"/>
              </a:spcBef>
              <a:spcAft>
                <a:spcPts val="0"/>
              </a:spcAft>
              <a:buNone/>
            </a:pPr>
            <a:r>
              <a:rPr lang="de" sz="2400" b="1">
                <a:latin typeface="DM Sans"/>
                <a:ea typeface="DM Sans"/>
                <a:cs typeface="DM Sans"/>
                <a:sym typeface="DM Sans"/>
              </a:rPr>
              <a:t>Lernen</a:t>
            </a:r>
            <a:endParaRPr sz="2400" b="1">
              <a:latin typeface="DM Sans"/>
              <a:ea typeface="DM Sans"/>
              <a:cs typeface="DM Sans"/>
              <a:sym typeface="DM Sans"/>
            </a:endParaRPr>
          </a:p>
        </p:txBody>
      </p:sp>
      <p:sp>
        <p:nvSpPr>
          <p:cNvPr id="2479" name="Google Shape;2479;p162"/>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113</a:t>
            </a:fld>
            <a:endParaRPr sz="600">
              <a:latin typeface="DM Sans Medium"/>
              <a:ea typeface="DM Sans Medium"/>
              <a:cs typeface="DM Sans Medium"/>
              <a:sym typeface="DM Sans Medium"/>
            </a:endParaRPr>
          </a:p>
        </p:txBody>
      </p:sp>
      <p:sp>
        <p:nvSpPr>
          <p:cNvPr id="2480" name="Google Shape;2480;p16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62"/>
          <p:cNvSpPr/>
          <p:nvPr/>
        </p:nvSpPr>
        <p:spPr>
          <a:xfrm rot="5400000">
            <a:off x="7451150" y="708125"/>
            <a:ext cx="2398500" cy="483000"/>
          </a:xfrm>
          <a:prstGeom prst="chevron">
            <a:avLst>
              <a:gd name="adj" fmla="val 50000"/>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Erfahrungen machen</a:t>
            </a:r>
            <a:endParaRPr sz="1300" b="1">
              <a:solidFill>
                <a:srgbClr val="000000"/>
              </a:solidFill>
              <a:latin typeface="DM Sans"/>
              <a:ea typeface="DM Sans"/>
              <a:cs typeface="DM Sans"/>
              <a:sym typeface="DM Sans"/>
            </a:endParaRPr>
          </a:p>
        </p:txBody>
      </p:sp>
      <p:sp>
        <p:nvSpPr>
          <p:cNvPr id="2482" name="Google Shape;2482;p162"/>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latin typeface="DM Sans"/>
                <a:ea typeface="DM Sans"/>
                <a:cs typeface="DM Sans"/>
                <a:sym typeface="DM Sans"/>
              </a:rPr>
              <a:t>Website-Erstellen * Theaterstücke * Lerntagebücher * Lernportfolios</a:t>
            </a:r>
            <a:endParaRPr sz="900">
              <a:latin typeface="DM Sans"/>
              <a:ea typeface="DM Sans"/>
              <a:cs typeface="DM Sans"/>
              <a:sym typeface="DM Sans"/>
            </a:endParaRPr>
          </a:p>
        </p:txBody>
      </p:sp>
      <p:sp>
        <p:nvSpPr>
          <p:cNvPr id="2483" name="Google Shape;2483;p162"/>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484" name="Google Shape;2484;p162"/>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85" name="Google Shape;2485;p162"/>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486" name="Google Shape;2486;p162"/>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487" name="Google Shape;2487;p162"/>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88" name="Google Shape;2488;p162"/>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489" name="Google Shape;2489;p162"/>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490" name="Google Shape;2490;p162"/>
          <p:cNvSpPr/>
          <p:nvPr/>
        </p:nvSpPr>
        <p:spPr>
          <a:xfrm>
            <a:off x="2063450" y="39224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62"/>
          <p:cNvSpPr/>
          <p:nvPr/>
        </p:nvSpPr>
        <p:spPr>
          <a:xfrm>
            <a:off x="1540575" y="414385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62"/>
          <p:cNvSpPr/>
          <p:nvPr/>
        </p:nvSpPr>
        <p:spPr>
          <a:xfrm>
            <a:off x="2063450" y="4355100"/>
            <a:ext cx="108000" cy="108000"/>
          </a:xfrm>
          <a:prstGeom prst="ellipse">
            <a:avLst/>
          </a:prstGeom>
          <a:solidFill>
            <a:srgbClr val="CC6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163"/>
          <p:cNvSpPr/>
          <p:nvPr/>
        </p:nvSpPr>
        <p:spPr>
          <a:xfrm>
            <a:off x="0" y="3807150"/>
            <a:ext cx="3324000" cy="885000"/>
          </a:xfrm>
          <a:prstGeom prst="rect">
            <a:avLst/>
          </a:prstGeom>
          <a:solidFill>
            <a:srgbClr val="7E98F8">
              <a:alpha val="2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498" name="Google Shape;2498;p163"/>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pic>
        <p:nvPicPr>
          <p:cNvPr id="2499" name="Google Shape;2499;p16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4" y="0"/>
            <a:ext cx="4685875" cy="4662751"/>
          </a:xfrm>
          <a:prstGeom prst="rect">
            <a:avLst/>
          </a:prstGeom>
          <a:noFill/>
          <a:ln>
            <a:noFill/>
          </a:ln>
        </p:spPr>
      </p:pic>
      <p:sp>
        <p:nvSpPr>
          <p:cNvPr id="2500" name="Google Shape;2500;p163"/>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
        <p:nvSpPr>
          <p:cNvPr id="2501" name="Google Shape;2501;p163"/>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Expertenberatung</a:t>
            </a:r>
            <a:endParaRPr sz="2400" b="1">
              <a:latin typeface="DM Sans"/>
              <a:ea typeface="DM Sans"/>
              <a:cs typeface="DM Sans"/>
              <a:sym typeface="DM Sans"/>
            </a:endParaRPr>
          </a:p>
        </p:txBody>
      </p:sp>
      <p:sp>
        <p:nvSpPr>
          <p:cNvPr id="2502" name="Google Shape;2502;p163"/>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114</a:t>
            </a:fld>
            <a:endParaRPr sz="600">
              <a:latin typeface="DM Sans Medium"/>
              <a:ea typeface="DM Sans Medium"/>
              <a:cs typeface="DM Sans Medium"/>
              <a:sym typeface="DM Sans Medium"/>
            </a:endParaRPr>
          </a:p>
        </p:txBody>
      </p:sp>
      <p:sp>
        <p:nvSpPr>
          <p:cNvPr id="2503" name="Google Shape;2503;p16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63"/>
          <p:cNvSpPr/>
          <p:nvPr/>
        </p:nvSpPr>
        <p:spPr>
          <a:xfrm rot="5400000">
            <a:off x="7586450" y="572825"/>
            <a:ext cx="2127900" cy="483000"/>
          </a:xfrm>
          <a:prstGeom prst="chevron">
            <a:avLst>
              <a:gd name="adj" fmla="val 50000"/>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Reflexion anregen</a:t>
            </a:r>
            <a:endParaRPr sz="1300" b="1">
              <a:solidFill>
                <a:srgbClr val="000000"/>
              </a:solidFill>
              <a:latin typeface="DM Sans"/>
              <a:ea typeface="DM Sans"/>
              <a:cs typeface="DM Sans"/>
              <a:sym typeface="DM Sans"/>
            </a:endParaRPr>
          </a:p>
        </p:txBody>
      </p:sp>
      <p:sp>
        <p:nvSpPr>
          <p:cNvPr id="2505" name="Google Shape;2505;p163"/>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506" name="Google Shape;2506;p163"/>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507" name="Google Shape;2507;p163"/>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08" name="Google Shape;2508;p163"/>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509" name="Google Shape;2509;p163"/>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510" name="Google Shape;2510;p163"/>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11" name="Google Shape;2511;p163"/>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512" name="Google Shape;2512;p163"/>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13" name="Google Shape;2513;p163"/>
          <p:cNvSpPr/>
          <p:nvPr/>
        </p:nvSpPr>
        <p:spPr>
          <a:xfrm>
            <a:off x="1036800" y="39224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63"/>
          <p:cNvSpPr/>
          <p:nvPr/>
        </p:nvSpPr>
        <p:spPr>
          <a:xfrm>
            <a:off x="1036800" y="414385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63"/>
          <p:cNvSpPr/>
          <p:nvPr/>
        </p:nvSpPr>
        <p:spPr>
          <a:xfrm>
            <a:off x="1036800" y="43653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63"/>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Dieses Lernformat beinhaltet die fachliche Beratung und Begleitung eines Lernenden. Im Mittelpunkt steht die Steigerung der Effizienz durch die Strukturierung und Professionalisierung von Vorgehensweisen zB. Lernabläufe. Der Experte/die Expertin spricht direkte Empfehlungen und Anleitungen in 1:1-Situationen oder in Gruppen aus.</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pic>
        <p:nvPicPr>
          <p:cNvPr id="2521" name="Google Shape;2521;p16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2"/>
          </a:xfrm>
          <a:prstGeom prst="rect">
            <a:avLst/>
          </a:prstGeom>
          <a:noFill/>
          <a:ln>
            <a:noFill/>
          </a:ln>
        </p:spPr>
      </p:pic>
      <p:sp>
        <p:nvSpPr>
          <p:cNvPr id="2522" name="Google Shape;2522;p164"/>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Reflexion</a:t>
            </a:r>
            <a:endParaRPr sz="2400" b="1">
              <a:latin typeface="DM Sans"/>
              <a:ea typeface="DM Sans"/>
              <a:cs typeface="DM Sans"/>
              <a:sym typeface="DM Sans"/>
            </a:endParaRPr>
          </a:p>
        </p:txBody>
      </p:sp>
      <p:sp>
        <p:nvSpPr>
          <p:cNvPr id="2523" name="Google Shape;2523;p164"/>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115</a:t>
            </a:fld>
            <a:endParaRPr sz="600">
              <a:latin typeface="DM Sans Medium"/>
              <a:ea typeface="DM Sans Medium"/>
              <a:cs typeface="DM Sans Medium"/>
              <a:sym typeface="DM Sans Medium"/>
            </a:endParaRPr>
          </a:p>
        </p:txBody>
      </p:sp>
      <p:sp>
        <p:nvSpPr>
          <p:cNvPr id="2524" name="Google Shape;2524;p164"/>
          <p:cNvSpPr/>
          <p:nvPr/>
        </p:nvSpPr>
        <p:spPr>
          <a:xfrm rot="5400000">
            <a:off x="7586450" y="572825"/>
            <a:ext cx="2127900" cy="483000"/>
          </a:xfrm>
          <a:prstGeom prst="chevron">
            <a:avLst>
              <a:gd name="adj" fmla="val 50000"/>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Reflexion anregen</a:t>
            </a:r>
            <a:endParaRPr sz="1300" b="1">
              <a:solidFill>
                <a:srgbClr val="000000"/>
              </a:solidFill>
              <a:latin typeface="DM Sans"/>
              <a:ea typeface="DM Sans"/>
              <a:cs typeface="DM Sans"/>
              <a:sym typeface="DM Sans"/>
            </a:endParaRPr>
          </a:p>
        </p:txBody>
      </p:sp>
      <p:sp>
        <p:nvSpPr>
          <p:cNvPr id="2525" name="Google Shape;2525;p164"/>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*Reflexionsfragen *moderierte Visualisierung *Journaling *Fragebogen *Blitzlicht *Murmelrunde *Today I learned</a:t>
            </a:r>
            <a:endParaRPr sz="900">
              <a:latin typeface="DM Sans"/>
              <a:ea typeface="DM Sans"/>
              <a:cs typeface="DM Sans"/>
              <a:sym typeface="DM Sans"/>
            </a:endParaRPr>
          </a:p>
        </p:txBody>
      </p:sp>
      <p:sp>
        <p:nvSpPr>
          <p:cNvPr id="2526" name="Google Shape;2526;p164"/>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100"/>
              </a:spcBef>
              <a:spcAft>
                <a:spcPts val="1100"/>
              </a:spcAft>
              <a:buNone/>
            </a:pPr>
            <a:r>
              <a:rPr lang="de" sz="900">
                <a:solidFill>
                  <a:schemeClr val="dk1"/>
                </a:solidFill>
                <a:latin typeface="DM Sans"/>
                <a:ea typeface="DM Sans"/>
                <a:cs typeface="DM Sans"/>
                <a:sym typeface="DM Sans"/>
              </a:rPr>
              <a:t>Fürs Lernen ist die Reflexion ein essentieller Bestandteil. Für ihre Weiterentwicklung müssen Lernende ein Verständnis für sich und ihr Verhalten erlangen, das Warum und die Metaebene ergründen lernen. Je besser Lernende um ihre Stärken, Schwächen und daraus resultierenden Verhaltensmuster wissen, umso einfacher können sie sie anpassen. Mit folgenden Beispielfragen kann aus einer beliebigen Situation ein Reflexions- und damit Lernmoment werden: Was hat gut funktioniert? Was hat nicht gut funktioniert? Warum könnte das der Fall sein? Was kann ich in der Zukunft/beim nächsten Mal anders machen?</a:t>
            </a:r>
            <a:endParaRPr sz="900">
              <a:solidFill>
                <a:schemeClr val="dk1"/>
              </a:solidFill>
              <a:latin typeface="DM Sans"/>
              <a:ea typeface="DM Sans"/>
              <a:cs typeface="DM Sans"/>
              <a:sym typeface="DM Sans"/>
            </a:endParaRPr>
          </a:p>
        </p:txBody>
      </p:sp>
      <p:sp>
        <p:nvSpPr>
          <p:cNvPr id="2527" name="Google Shape;2527;p164"/>
          <p:cNvSpPr/>
          <p:nvPr/>
        </p:nvSpPr>
        <p:spPr>
          <a:xfrm>
            <a:off x="0" y="3807150"/>
            <a:ext cx="3324000" cy="885000"/>
          </a:xfrm>
          <a:prstGeom prst="rect">
            <a:avLst/>
          </a:prstGeom>
          <a:solidFill>
            <a:srgbClr val="7E98F8">
              <a:alpha val="2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528" name="Google Shape;2528;p164"/>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
        <p:nvSpPr>
          <p:cNvPr id="2529" name="Google Shape;2529;p164"/>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530" name="Google Shape;2530;p164"/>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31" name="Google Shape;2531;p164"/>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532" name="Google Shape;2532;p164"/>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533" name="Google Shape;2533;p164"/>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34" name="Google Shape;2534;p164"/>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535" name="Google Shape;2535;p164"/>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36" name="Google Shape;2536;p164"/>
          <p:cNvSpPr/>
          <p:nvPr/>
        </p:nvSpPr>
        <p:spPr>
          <a:xfrm>
            <a:off x="2063450" y="39224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64"/>
          <p:cNvSpPr/>
          <p:nvPr/>
        </p:nvSpPr>
        <p:spPr>
          <a:xfrm>
            <a:off x="1297650" y="414385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64"/>
          <p:cNvSpPr/>
          <p:nvPr/>
        </p:nvSpPr>
        <p:spPr>
          <a:xfrm>
            <a:off x="1540575" y="43653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64"/>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540" name="Google Shape;2540;p16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pic>
        <p:nvPicPr>
          <p:cNvPr id="2545" name="Google Shape;2545;p16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48099" y="0"/>
            <a:ext cx="4685875" cy="4662751"/>
          </a:xfrm>
          <a:prstGeom prst="rect">
            <a:avLst/>
          </a:prstGeom>
          <a:noFill/>
          <a:ln>
            <a:noFill/>
          </a:ln>
        </p:spPr>
      </p:pic>
      <p:sp>
        <p:nvSpPr>
          <p:cNvPr id="2546" name="Google Shape;2546;p165"/>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Coaching</a:t>
            </a:r>
            <a:endParaRPr sz="2400" b="1">
              <a:latin typeface="DM Sans"/>
              <a:ea typeface="DM Sans"/>
              <a:cs typeface="DM Sans"/>
              <a:sym typeface="DM Sans"/>
            </a:endParaRPr>
          </a:p>
        </p:txBody>
      </p:sp>
      <p:sp>
        <p:nvSpPr>
          <p:cNvPr id="2547" name="Google Shape;2547;p165"/>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116</a:t>
            </a:fld>
            <a:endParaRPr sz="600">
              <a:latin typeface="DM Sans Medium"/>
              <a:ea typeface="DM Sans Medium"/>
              <a:cs typeface="DM Sans Medium"/>
              <a:sym typeface="DM Sans Medium"/>
            </a:endParaRPr>
          </a:p>
        </p:txBody>
      </p:sp>
      <p:sp>
        <p:nvSpPr>
          <p:cNvPr id="2548" name="Google Shape;2548;p165"/>
          <p:cNvSpPr/>
          <p:nvPr/>
        </p:nvSpPr>
        <p:spPr>
          <a:xfrm rot="5400000">
            <a:off x="7586450" y="572825"/>
            <a:ext cx="2127900" cy="483000"/>
          </a:xfrm>
          <a:prstGeom prst="chevron">
            <a:avLst>
              <a:gd name="adj" fmla="val 50000"/>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Reflexion anregen</a:t>
            </a:r>
            <a:endParaRPr sz="1300" b="1">
              <a:solidFill>
                <a:srgbClr val="000000"/>
              </a:solidFill>
              <a:latin typeface="DM Sans"/>
              <a:ea typeface="DM Sans"/>
              <a:cs typeface="DM Sans"/>
              <a:sym typeface="DM Sans"/>
            </a:endParaRPr>
          </a:p>
        </p:txBody>
      </p:sp>
      <p:sp>
        <p:nvSpPr>
          <p:cNvPr id="2549" name="Google Shape;2549;p165"/>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*1:1 Coaching Gespräch *Peer-Coaching</a:t>
            </a:r>
            <a:endParaRPr sz="900">
              <a:latin typeface="DM Sans"/>
              <a:ea typeface="DM Sans"/>
              <a:cs typeface="DM Sans"/>
              <a:sym typeface="DM Sans"/>
            </a:endParaRPr>
          </a:p>
        </p:txBody>
      </p:sp>
      <p:sp>
        <p:nvSpPr>
          <p:cNvPr id="2550" name="Google Shape;2550;p165"/>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de" sz="900">
                <a:solidFill>
                  <a:schemeClr val="dk1"/>
                </a:solidFill>
                <a:latin typeface="DM Sans"/>
                <a:ea typeface="DM Sans"/>
                <a:cs typeface="DM Sans"/>
                <a:sym typeface="DM Sans"/>
              </a:rPr>
              <a:t>Beim Coaching werden Lernende bei der Entwicklung eigener Lösungen auf dem Weg zur gewünschten Veränderung begleitet. Die Rolle des Coaches wird als prozessberatende:r Zuhörer:in und Gesprächspartner:in verstanden. Der Coach liefert keine direkten Lösungsvorschläge.</a:t>
            </a:r>
            <a:endParaRPr sz="900">
              <a:solidFill>
                <a:schemeClr val="dk1"/>
              </a:solidFill>
              <a:latin typeface="DM Sans"/>
              <a:ea typeface="DM Sans"/>
              <a:cs typeface="DM Sans"/>
              <a:sym typeface="DM Sans"/>
            </a:endParaRPr>
          </a:p>
          <a:p>
            <a:pPr marL="0" lvl="0" indent="0" algn="l" rtl="0">
              <a:lnSpc>
                <a:spcPct val="115000"/>
              </a:lnSpc>
              <a:spcBef>
                <a:spcPts val="1200"/>
              </a:spcBef>
              <a:spcAft>
                <a:spcPts val="0"/>
              </a:spcAft>
              <a:buClr>
                <a:schemeClr val="dk1"/>
              </a:buClr>
              <a:buSzPts val="1100"/>
              <a:buFont typeface="Arial"/>
              <a:buNone/>
            </a:pPr>
            <a:r>
              <a:rPr lang="de" sz="900">
                <a:solidFill>
                  <a:schemeClr val="dk1"/>
                </a:solidFill>
                <a:latin typeface="DM Sans"/>
                <a:ea typeface="DM Sans"/>
                <a:cs typeface="DM Sans"/>
                <a:sym typeface="DM Sans"/>
              </a:rPr>
              <a:t>Beim Lernformat Coaching können Lernende untereinander Coaches werden, das sog. Peer-Coaching, aber auch Lehrpersonen können im 1:1 als Coaches fungieren.</a:t>
            </a:r>
            <a:endParaRPr sz="900">
              <a:solidFill>
                <a:schemeClr val="dk1"/>
              </a:solidFill>
              <a:latin typeface="DM Sans"/>
              <a:ea typeface="DM Sans"/>
              <a:cs typeface="DM Sans"/>
              <a:sym typeface="DM Sans"/>
            </a:endParaRPr>
          </a:p>
          <a:p>
            <a:pPr marL="0" marR="0" lvl="0" indent="0" algn="l" rtl="0">
              <a:lnSpc>
                <a:spcPct val="115000"/>
              </a:lnSpc>
              <a:spcBef>
                <a:spcPts val="1200"/>
              </a:spcBef>
              <a:spcAft>
                <a:spcPts val="1100"/>
              </a:spcAft>
              <a:buNone/>
            </a:pPr>
            <a:endParaRPr sz="900">
              <a:solidFill>
                <a:schemeClr val="dk1"/>
              </a:solidFill>
              <a:latin typeface="DM Sans"/>
              <a:ea typeface="DM Sans"/>
              <a:cs typeface="DM Sans"/>
              <a:sym typeface="DM Sans"/>
            </a:endParaRPr>
          </a:p>
        </p:txBody>
      </p:sp>
      <p:sp>
        <p:nvSpPr>
          <p:cNvPr id="2551" name="Google Shape;2551;p165"/>
          <p:cNvSpPr/>
          <p:nvPr/>
        </p:nvSpPr>
        <p:spPr>
          <a:xfrm>
            <a:off x="0" y="3807150"/>
            <a:ext cx="3324000" cy="885000"/>
          </a:xfrm>
          <a:prstGeom prst="rect">
            <a:avLst/>
          </a:prstGeom>
          <a:solidFill>
            <a:srgbClr val="7E98F8">
              <a:alpha val="2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552" name="Google Shape;2552;p165"/>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
        <p:nvSpPr>
          <p:cNvPr id="2553" name="Google Shape;2553;p165"/>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554" name="Google Shape;2554;p165"/>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55" name="Google Shape;2555;p165"/>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556" name="Google Shape;2556;p165"/>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557" name="Google Shape;2557;p165"/>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58" name="Google Shape;2558;p165"/>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559" name="Google Shape;2559;p165"/>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60" name="Google Shape;2560;p165"/>
          <p:cNvSpPr/>
          <p:nvPr/>
        </p:nvSpPr>
        <p:spPr>
          <a:xfrm>
            <a:off x="1540575" y="39224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65"/>
          <p:cNvSpPr/>
          <p:nvPr/>
        </p:nvSpPr>
        <p:spPr>
          <a:xfrm>
            <a:off x="1040775" y="414385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65"/>
          <p:cNvSpPr/>
          <p:nvPr/>
        </p:nvSpPr>
        <p:spPr>
          <a:xfrm>
            <a:off x="1522675" y="43633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65"/>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564" name="Google Shape;2564;p16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568"/>
        <p:cNvGrpSpPr/>
        <p:nvPr/>
      </p:nvGrpSpPr>
      <p:grpSpPr>
        <a:xfrm>
          <a:off x="0" y="0"/>
          <a:ext cx="0" cy="0"/>
          <a:chOff x="0" y="0"/>
          <a:chExt cx="0" cy="0"/>
        </a:xfrm>
      </p:grpSpPr>
      <p:pic>
        <p:nvPicPr>
          <p:cNvPr id="2569" name="Google Shape;2569;p16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2"/>
          </a:xfrm>
          <a:prstGeom prst="rect">
            <a:avLst/>
          </a:prstGeom>
          <a:noFill/>
          <a:ln>
            <a:noFill/>
          </a:ln>
        </p:spPr>
      </p:pic>
      <p:sp>
        <p:nvSpPr>
          <p:cNvPr id="2570" name="Google Shape;2570;p166"/>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Feedback</a:t>
            </a:r>
            <a:endParaRPr sz="2400" b="1">
              <a:latin typeface="DM Sans"/>
              <a:ea typeface="DM Sans"/>
              <a:cs typeface="DM Sans"/>
              <a:sym typeface="DM Sans"/>
            </a:endParaRPr>
          </a:p>
        </p:txBody>
      </p:sp>
      <p:sp>
        <p:nvSpPr>
          <p:cNvPr id="2571" name="Google Shape;2571;p166"/>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117</a:t>
            </a:fld>
            <a:endParaRPr sz="600">
              <a:latin typeface="DM Sans Medium"/>
              <a:ea typeface="DM Sans Medium"/>
              <a:cs typeface="DM Sans Medium"/>
              <a:sym typeface="DM Sans Medium"/>
            </a:endParaRPr>
          </a:p>
        </p:txBody>
      </p:sp>
      <p:sp>
        <p:nvSpPr>
          <p:cNvPr id="2572" name="Google Shape;2572;p166"/>
          <p:cNvSpPr/>
          <p:nvPr/>
        </p:nvSpPr>
        <p:spPr>
          <a:xfrm rot="5400000">
            <a:off x="7586450" y="572825"/>
            <a:ext cx="2127900" cy="483000"/>
          </a:xfrm>
          <a:prstGeom prst="chevron">
            <a:avLst>
              <a:gd name="adj" fmla="val 50000"/>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Reflexion anregen</a:t>
            </a:r>
            <a:endParaRPr sz="1300" b="1">
              <a:solidFill>
                <a:srgbClr val="000000"/>
              </a:solidFill>
              <a:latin typeface="DM Sans"/>
              <a:ea typeface="DM Sans"/>
              <a:cs typeface="DM Sans"/>
              <a:sym typeface="DM Sans"/>
            </a:endParaRPr>
          </a:p>
        </p:txBody>
      </p:sp>
      <p:sp>
        <p:nvSpPr>
          <p:cNvPr id="2573" name="Google Shape;2573;p166"/>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*Modell: Johari Fenster *Warme Dusche *Love Notes *Rose Knospe Dorn * Superhelden Umhang</a:t>
            </a:r>
            <a:endParaRPr sz="900">
              <a:latin typeface="DM Sans"/>
              <a:ea typeface="DM Sans"/>
              <a:cs typeface="DM Sans"/>
              <a:sym typeface="DM Sans"/>
            </a:endParaRPr>
          </a:p>
        </p:txBody>
      </p:sp>
      <p:sp>
        <p:nvSpPr>
          <p:cNvPr id="2574" name="Google Shape;2574;p166"/>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sz="900">
                <a:solidFill>
                  <a:schemeClr val="dk1"/>
                </a:solidFill>
                <a:latin typeface="DM Sans"/>
                <a:ea typeface="DM Sans"/>
                <a:cs typeface="DM Sans"/>
                <a:sym typeface="DM Sans"/>
              </a:rPr>
              <a:t>Bei diesem Lernformat erhalten Lernende die Möglichkeit durch Rückmeldung anderer, Lehrperson oder Peers, eine Fremdwahrnehmung ihres Verhaltens, Auftretens oder ihrer Leistung zu bekommen. Dies ist hilfreich, um Erfahrungen einzuordnen, zu evaluieren und neue Potenziale zu erkennen. Dadurch können Erfolge erkannt und Stellschrauben für weitere Verbesserungen ausgewählt werden. Es gibt drei Arten von Feedback die Lernende brauchen: Wertschätzung, Coaching und Bewertung/Evaluation. Je effektiver und häufiger Feedbackschleifen sind, desto stärker sind die Lerneffekte.</a:t>
            </a:r>
            <a:endParaRPr sz="900">
              <a:solidFill>
                <a:schemeClr val="dk1"/>
              </a:solidFill>
              <a:latin typeface="DM Sans"/>
              <a:ea typeface="DM Sans"/>
              <a:cs typeface="DM Sans"/>
              <a:sym typeface="DM Sans"/>
            </a:endParaRPr>
          </a:p>
          <a:p>
            <a:pPr marL="0" marR="0" lvl="0" indent="0" algn="l" rtl="0">
              <a:lnSpc>
                <a:spcPct val="115000"/>
              </a:lnSpc>
              <a:spcBef>
                <a:spcPts val="1200"/>
              </a:spcBef>
              <a:spcAft>
                <a:spcPts val="1100"/>
              </a:spcAft>
              <a:buNone/>
            </a:pPr>
            <a:endParaRPr sz="900">
              <a:solidFill>
                <a:schemeClr val="dk1"/>
              </a:solidFill>
              <a:latin typeface="DM Sans"/>
              <a:ea typeface="DM Sans"/>
              <a:cs typeface="DM Sans"/>
              <a:sym typeface="DM Sans"/>
            </a:endParaRPr>
          </a:p>
        </p:txBody>
      </p:sp>
      <p:sp>
        <p:nvSpPr>
          <p:cNvPr id="2575" name="Google Shape;2575;p166"/>
          <p:cNvSpPr/>
          <p:nvPr/>
        </p:nvSpPr>
        <p:spPr>
          <a:xfrm>
            <a:off x="0" y="3807150"/>
            <a:ext cx="3324000" cy="885000"/>
          </a:xfrm>
          <a:prstGeom prst="rect">
            <a:avLst/>
          </a:prstGeom>
          <a:solidFill>
            <a:srgbClr val="7E98F8">
              <a:alpha val="2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576" name="Google Shape;2576;p166"/>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
        <p:nvSpPr>
          <p:cNvPr id="2577" name="Google Shape;2577;p166"/>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578" name="Google Shape;2578;p166"/>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79" name="Google Shape;2579;p166"/>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580" name="Google Shape;2580;p166"/>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581" name="Google Shape;2581;p166"/>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82" name="Google Shape;2582;p166"/>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583" name="Google Shape;2583;p166"/>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584" name="Google Shape;2584;p166"/>
          <p:cNvSpPr/>
          <p:nvPr/>
        </p:nvSpPr>
        <p:spPr>
          <a:xfrm>
            <a:off x="1540575" y="39224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66"/>
          <p:cNvSpPr/>
          <p:nvPr/>
        </p:nvSpPr>
        <p:spPr>
          <a:xfrm>
            <a:off x="1540575" y="414385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66"/>
          <p:cNvSpPr/>
          <p:nvPr/>
        </p:nvSpPr>
        <p:spPr>
          <a:xfrm>
            <a:off x="1540575" y="43653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66"/>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588" name="Google Shape;2588;p16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pic>
        <p:nvPicPr>
          <p:cNvPr id="2593" name="Google Shape;2593;p16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37625" y="0"/>
            <a:ext cx="4699377" cy="4662748"/>
          </a:xfrm>
          <a:prstGeom prst="rect">
            <a:avLst/>
          </a:prstGeom>
          <a:noFill/>
          <a:ln>
            <a:noFill/>
          </a:ln>
        </p:spPr>
      </p:pic>
      <p:sp>
        <p:nvSpPr>
          <p:cNvPr id="2594" name="Google Shape;2594;p167"/>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Gewohnheiten</a:t>
            </a:r>
            <a:endParaRPr sz="2400" b="1">
              <a:latin typeface="DM Sans"/>
              <a:ea typeface="DM Sans"/>
              <a:cs typeface="DM Sans"/>
              <a:sym typeface="DM Sans"/>
            </a:endParaRPr>
          </a:p>
        </p:txBody>
      </p:sp>
      <p:sp>
        <p:nvSpPr>
          <p:cNvPr id="2595" name="Google Shape;2595;p167"/>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118</a:t>
            </a:fld>
            <a:endParaRPr sz="600">
              <a:latin typeface="DM Sans Medium"/>
              <a:ea typeface="DM Sans Medium"/>
              <a:cs typeface="DM Sans Medium"/>
              <a:sym typeface="DM Sans Medium"/>
            </a:endParaRPr>
          </a:p>
        </p:txBody>
      </p:sp>
      <p:sp>
        <p:nvSpPr>
          <p:cNvPr id="2596" name="Google Shape;2596;p167"/>
          <p:cNvSpPr/>
          <p:nvPr/>
        </p:nvSpPr>
        <p:spPr>
          <a:xfrm rot="5400000">
            <a:off x="7586450" y="572825"/>
            <a:ext cx="2127900" cy="483000"/>
          </a:xfrm>
          <a:prstGeom prst="chevron">
            <a:avLst>
              <a:gd name="adj" fmla="val 50000"/>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Reflexion anregen</a:t>
            </a:r>
            <a:endParaRPr sz="1300" b="1">
              <a:solidFill>
                <a:srgbClr val="000000"/>
              </a:solidFill>
              <a:latin typeface="DM Sans"/>
              <a:ea typeface="DM Sans"/>
              <a:cs typeface="DM Sans"/>
              <a:sym typeface="DM Sans"/>
            </a:endParaRPr>
          </a:p>
        </p:txBody>
      </p:sp>
      <p:sp>
        <p:nvSpPr>
          <p:cNvPr id="2597" name="Google Shape;2597;p167"/>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*Selbstanalyse *Habittracker *Habit Roadmap *Tiny Habits</a:t>
            </a:r>
            <a:endParaRPr sz="900">
              <a:latin typeface="DM Sans"/>
              <a:ea typeface="DM Sans"/>
              <a:cs typeface="DM Sans"/>
              <a:sym typeface="DM Sans"/>
            </a:endParaRPr>
          </a:p>
        </p:txBody>
      </p:sp>
      <p:sp>
        <p:nvSpPr>
          <p:cNvPr id="2598" name="Google Shape;2598;p167"/>
          <p:cNvSpPr/>
          <p:nvPr/>
        </p:nvSpPr>
        <p:spPr>
          <a:xfrm>
            <a:off x="445475" y="1014925"/>
            <a:ext cx="2978400" cy="25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sz="900">
                <a:solidFill>
                  <a:schemeClr val="dk1"/>
                </a:solidFill>
                <a:latin typeface="DM Sans"/>
                <a:ea typeface="DM Sans"/>
                <a:cs typeface="DM Sans"/>
                <a:sym typeface="DM Sans"/>
              </a:rPr>
              <a:t>Bei diesem Lernformat werden Gewohnheiten zunächst reflektiert und anschließend verändert oder neu etabliert, um Ziele zu erreichen. Dadurch entstehen neue neuronale Pfade für eine dauerhafte Verhaltensänderung. Lernende werden angeregt zB. ihr Lernverhalten gewohnheitsmäßiger zu gestalten, damit es ihnen leichter fällt, ihre Verhaltensweisen langfristig anzupassen. Lernende sollten sich bewusst machen, welches Verhalten/welche Routine sie neu etablieren wollen und warum und ihre Gewohnheitsveränderung offensichtlich, attraktiv, leicht und belohnend machen.</a:t>
            </a:r>
            <a:endParaRPr sz="900">
              <a:solidFill>
                <a:schemeClr val="dk1"/>
              </a:solidFill>
              <a:latin typeface="DM Sans"/>
              <a:ea typeface="DM Sans"/>
              <a:cs typeface="DM Sans"/>
              <a:sym typeface="DM Sans"/>
            </a:endParaRPr>
          </a:p>
          <a:p>
            <a:pPr marL="0" marR="0" lvl="0" indent="0" algn="l" rtl="0">
              <a:lnSpc>
                <a:spcPct val="115000"/>
              </a:lnSpc>
              <a:spcBef>
                <a:spcPts val="1200"/>
              </a:spcBef>
              <a:spcAft>
                <a:spcPts val="1100"/>
              </a:spcAft>
              <a:buNone/>
            </a:pPr>
            <a:endParaRPr sz="900">
              <a:solidFill>
                <a:schemeClr val="dk1"/>
              </a:solidFill>
              <a:latin typeface="DM Sans"/>
              <a:ea typeface="DM Sans"/>
              <a:cs typeface="DM Sans"/>
              <a:sym typeface="DM Sans"/>
            </a:endParaRPr>
          </a:p>
        </p:txBody>
      </p:sp>
      <p:sp>
        <p:nvSpPr>
          <p:cNvPr id="2599" name="Google Shape;2599;p167"/>
          <p:cNvSpPr/>
          <p:nvPr/>
        </p:nvSpPr>
        <p:spPr>
          <a:xfrm>
            <a:off x="0" y="3807150"/>
            <a:ext cx="3324000" cy="885000"/>
          </a:xfrm>
          <a:prstGeom prst="rect">
            <a:avLst/>
          </a:prstGeom>
          <a:solidFill>
            <a:srgbClr val="7E98F8">
              <a:alpha val="24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600" name="Google Shape;2600;p167"/>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
        <p:nvSpPr>
          <p:cNvPr id="2601" name="Google Shape;2601;p167"/>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602" name="Google Shape;2602;p167"/>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603" name="Google Shape;2603;p167"/>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604" name="Google Shape;2604;p167"/>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605" name="Google Shape;2605;p167"/>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606" name="Google Shape;2606;p167"/>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607" name="Google Shape;2607;p167"/>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608" name="Google Shape;2608;p167"/>
          <p:cNvSpPr/>
          <p:nvPr/>
        </p:nvSpPr>
        <p:spPr>
          <a:xfrm>
            <a:off x="2063450" y="39224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67"/>
          <p:cNvSpPr/>
          <p:nvPr/>
        </p:nvSpPr>
        <p:spPr>
          <a:xfrm>
            <a:off x="1098125" y="414385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67"/>
          <p:cNvSpPr/>
          <p:nvPr/>
        </p:nvSpPr>
        <p:spPr>
          <a:xfrm>
            <a:off x="2063450" y="4355100"/>
            <a:ext cx="108000" cy="108000"/>
          </a:xfrm>
          <a:prstGeom prst="ellipse">
            <a:avLst/>
          </a:prstGeom>
          <a:solidFill>
            <a:srgbClr val="77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67"/>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612" name="Google Shape;2612;p16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61"/>
          <p:cNvPicPr preferRelativeResize="0"/>
          <p:nvPr/>
        </p:nvPicPr>
        <p:blipFill>
          <a:blip r:embed="rId3">
            <a:alphaModFix/>
          </a:blip>
          <a:stretch>
            <a:fillRect/>
          </a:stretch>
        </p:blipFill>
        <p:spPr>
          <a:xfrm>
            <a:off x="-244175" y="-51275"/>
            <a:ext cx="9481024" cy="5246150"/>
          </a:xfrm>
          <a:prstGeom prst="rect">
            <a:avLst/>
          </a:prstGeom>
          <a:noFill/>
          <a:ln>
            <a:noFill/>
          </a:ln>
        </p:spPr>
      </p:pic>
      <p:sp>
        <p:nvSpPr>
          <p:cNvPr id="345" name="Google Shape;345;p61"/>
          <p:cNvSpPr txBox="1"/>
          <p:nvPr/>
        </p:nvSpPr>
        <p:spPr>
          <a:xfrm>
            <a:off x="2732550" y="911225"/>
            <a:ext cx="3678900" cy="396000"/>
          </a:xfrm>
          <a:prstGeom prst="rect">
            <a:avLst/>
          </a:prstGeom>
          <a:solidFill>
            <a:srgbClr val="9E9E9E"/>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a:solidFill>
                  <a:srgbClr val="FFFFFF"/>
                </a:solidFill>
                <a:latin typeface="DM Sans Medium"/>
                <a:ea typeface="DM Sans Medium"/>
                <a:cs typeface="DM Sans Medium"/>
                <a:sym typeface="DM Sans Medium"/>
              </a:rPr>
              <a:t>Warum lernen wir?</a:t>
            </a:r>
            <a:endParaRPr>
              <a:solidFill>
                <a:srgbClr val="FFFFFF"/>
              </a:solidFill>
              <a:latin typeface="DM Sans Medium"/>
              <a:ea typeface="DM Sans Medium"/>
              <a:cs typeface="DM Sans Medium"/>
              <a:sym typeface="DM Sans Medium"/>
            </a:endParaRPr>
          </a:p>
        </p:txBody>
      </p:sp>
      <p:sp>
        <p:nvSpPr>
          <p:cNvPr id="346" name="Google Shape;346;p61"/>
          <p:cNvSpPr txBox="1"/>
          <p:nvPr/>
        </p:nvSpPr>
        <p:spPr>
          <a:xfrm>
            <a:off x="2732550" y="1327613"/>
            <a:ext cx="3678900" cy="396000"/>
          </a:xfrm>
          <a:prstGeom prst="rect">
            <a:avLst/>
          </a:prstGeom>
          <a:solidFill>
            <a:srgbClr val="9E9E9E"/>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a:solidFill>
                  <a:srgbClr val="FFFFFF"/>
                </a:solidFill>
                <a:latin typeface="DM Sans Medium"/>
                <a:ea typeface="DM Sans Medium"/>
                <a:cs typeface="DM Sans Medium"/>
                <a:sym typeface="DM Sans Medium"/>
              </a:rPr>
              <a:t>Was lernen wir?</a:t>
            </a:r>
            <a:endParaRPr>
              <a:solidFill>
                <a:srgbClr val="FFFFFF"/>
              </a:solidFill>
              <a:latin typeface="DM Sans Medium"/>
              <a:ea typeface="DM Sans Medium"/>
              <a:cs typeface="DM Sans Medium"/>
              <a:sym typeface="DM Sans Medium"/>
            </a:endParaRPr>
          </a:p>
        </p:txBody>
      </p:sp>
      <p:sp>
        <p:nvSpPr>
          <p:cNvPr id="347" name="Google Shape;347;p61"/>
          <p:cNvSpPr txBox="1"/>
          <p:nvPr/>
        </p:nvSpPr>
        <p:spPr>
          <a:xfrm>
            <a:off x="2732550" y="1744000"/>
            <a:ext cx="3678900" cy="396000"/>
          </a:xfrm>
          <a:prstGeom prst="rect">
            <a:avLst/>
          </a:prstGeom>
          <a:solidFill>
            <a:srgbClr val="9E9E9E"/>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a:solidFill>
                  <a:srgbClr val="FFFFFF"/>
                </a:solidFill>
                <a:latin typeface="DM Sans Medium"/>
                <a:ea typeface="DM Sans Medium"/>
                <a:cs typeface="DM Sans Medium"/>
                <a:sym typeface="DM Sans Medium"/>
              </a:rPr>
              <a:t>Wie lernen wir?</a:t>
            </a:r>
            <a:endParaRPr>
              <a:solidFill>
                <a:srgbClr val="FFFFFF"/>
              </a:solidFill>
              <a:latin typeface="DM Sans Medium"/>
              <a:ea typeface="DM Sans Medium"/>
              <a:cs typeface="DM Sans Medium"/>
              <a:sym typeface="DM Sans Medium"/>
            </a:endParaRPr>
          </a:p>
        </p:txBody>
      </p:sp>
      <p:sp>
        <p:nvSpPr>
          <p:cNvPr id="348" name="Google Shape;348;p61"/>
          <p:cNvSpPr txBox="1"/>
          <p:nvPr/>
        </p:nvSpPr>
        <p:spPr>
          <a:xfrm>
            <a:off x="2732550" y="2163401"/>
            <a:ext cx="3678900" cy="396000"/>
          </a:xfrm>
          <a:prstGeom prst="rect">
            <a:avLst/>
          </a:prstGeom>
          <a:solidFill>
            <a:srgbClr val="9E9E9E"/>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a:solidFill>
                  <a:srgbClr val="FFFFFF"/>
                </a:solidFill>
                <a:latin typeface="DM Sans Medium"/>
                <a:ea typeface="DM Sans Medium"/>
                <a:cs typeface="DM Sans Medium"/>
                <a:sym typeface="DM Sans Medium"/>
              </a:rPr>
              <a:t>Rolle des Lernenden/Lehrenden?</a:t>
            </a:r>
            <a:endParaRPr>
              <a:solidFill>
                <a:srgbClr val="FFFFFF"/>
              </a:solidFill>
              <a:latin typeface="DM Sans Medium"/>
              <a:ea typeface="DM Sans Medium"/>
              <a:cs typeface="DM Sans Medium"/>
              <a:sym typeface="DM Sans Medium"/>
            </a:endParaRPr>
          </a:p>
        </p:txBody>
      </p:sp>
      <p:sp>
        <p:nvSpPr>
          <p:cNvPr id="349" name="Google Shape;349;p61"/>
          <p:cNvSpPr txBox="1"/>
          <p:nvPr/>
        </p:nvSpPr>
        <p:spPr>
          <a:xfrm>
            <a:off x="2732550" y="2579789"/>
            <a:ext cx="3678900" cy="396000"/>
          </a:xfrm>
          <a:prstGeom prst="rect">
            <a:avLst/>
          </a:prstGeom>
          <a:solidFill>
            <a:srgbClr val="9E9E9E"/>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a:solidFill>
                  <a:srgbClr val="FFFFFF"/>
                </a:solidFill>
                <a:latin typeface="DM Sans Medium"/>
                <a:ea typeface="DM Sans Medium"/>
                <a:cs typeface="DM Sans Medium"/>
                <a:sym typeface="DM Sans Medium"/>
              </a:rPr>
              <a:t>Wie interagieren wir?</a:t>
            </a:r>
            <a:endParaRPr>
              <a:solidFill>
                <a:srgbClr val="FFFFFF"/>
              </a:solidFill>
              <a:latin typeface="DM Sans Medium"/>
              <a:ea typeface="DM Sans Medium"/>
              <a:cs typeface="DM Sans Medium"/>
              <a:sym typeface="DM Sans Medium"/>
            </a:endParaRPr>
          </a:p>
        </p:txBody>
      </p:sp>
      <p:sp>
        <p:nvSpPr>
          <p:cNvPr id="350" name="Google Shape;350;p61"/>
          <p:cNvSpPr txBox="1"/>
          <p:nvPr/>
        </p:nvSpPr>
        <p:spPr>
          <a:xfrm>
            <a:off x="2732550" y="2996176"/>
            <a:ext cx="3678900" cy="396000"/>
          </a:xfrm>
          <a:prstGeom prst="rect">
            <a:avLst/>
          </a:prstGeom>
          <a:solidFill>
            <a:srgbClr val="9E9E9E"/>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a:solidFill>
                  <a:srgbClr val="FFFFFF"/>
                </a:solidFill>
                <a:latin typeface="DM Sans Medium"/>
                <a:ea typeface="DM Sans Medium"/>
                <a:cs typeface="DM Sans Medium"/>
                <a:sym typeface="DM Sans Medium"/>
              </a:rPr>
              <a:t>Wie wird gelehrt?</a:t>
            </a:r>
            <a:endParaRPr>
              <a:solidFill>
                <a:srgbClr val="FFFFFF"/>
              </a:solidFill>
              <a:latin typeface="DM Sans Medium"/>
              <a:ea typeface="DM Sans Medium"/>
              <a:cs typeface="DM Sans Medium"/>
              <a:sym typeface="DM Sans Medium"/>
            </a:endParaRPr>
          </a:p>
        </p:txBody>
      </p:sp>
      <p:sp>
        <p:nvSpPr>
          <p:cNvPr id="351" name="Google Shape;351;p61"/>
          <p:cNvSpPr txBox="1"/>
          <p:nvPr/>
        </p:nvSpPr>
        <p:spPr>
          <a:xfrm>
            <a:off x="2732550" y="3415551"/>
            <a:ext cx="3678900" cy="396000"/>
          </a:xfrm>
          <a:prstGeom prst="rect">
            <a:avLst/>
          </a:prstGeom>
          <a:solidFill>
            <a:srgbClr val="9E9E9E"/>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a:solidFill>
                  <a:srgbClr val="FFFFFF"/>
                </a:solidFill>
                <a:latin typeface="DM Sans Medium"/>
                <a:ea typeface="DM Sans Medium"/>
                <a:cs typeface="DM Sans Medium"/>
                <a:sym typeface="DM Sans Medium"/>
              </a:rPr>
              <a:t>Wie wird Erfolg gemessen?</a:t>
            </a:r>
            <a:endParaRPr>
              <a:solidFill>
                <a:srgbClr val="FFFFFF"/>
              </a:solidFill>
              <a:latin typeface="DM Sans Medium"/>
              <a:ea typeface="DM Sans Medium"/>
              <a:cs typeface="DM Sans Medium"/>
              <a:sym typeface="DM Sans Medium"/>
            </a:endParaRPr>
          </a:p>
        </p:txBody>
      </p:sp>
      <p:sp>
        <p:nvSpPr>
          <p:cNvPr id="352" name="Google Shape;352;p61"/>
          <p:cNvSpPr txBox="1"/>
          <p:nvPr/>
        </p:nvSpPr>
        <p:spPr>
          <a:xfrm>
            <a:off x="2732550" y="3836375"/>
            <a:ext cx="3678900" cy="396000"/>
          </a:xfrm>
          <a:prstGeom prst="rect">
            <a:avLst/>
          </a:prstGeom>
          <a:solidFill>
            <a:srgbClr val="9E9E9E"/>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a:solidFill>
                  <a:srgbClr val="FFFFFF"/>
                </a:solidFill>
                <a:latin typeface="DM Sans Medium"/>
                <a:ea typeface="DM Sans Medium"/>
                <a:cs typeface="DM Sans Medium"/>
                <a:sym typeface="DM Sans Medium"/>
              </a:rPr>
              <a:t>Wo lernen wir?</a:t>
            </a:r>
            <a:endParaRPr>
              <a:solidFill>
                <a:srgbClr val="FFFFFF"/>
              </a:solidFill>
              <a:latin typeface="DM Sans Medium"/>
              <a:ea typeface="DM Sans Medium"/>
              <a:cs typeface="DM Sans Medium"/>
              <a:sym typeface="DM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2"/>
          <p:cNvSpPr txBox="1"/>
          <p:nvPr/>
        </p:nvSpPr>
        <p:spPr>
          <a:xfrm>
            <a:off x="255150" y="194400"/>
            <a:ext cx="70950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Learning Design des 21. Jahrhunderts</a:t>
            </a:r>
            <a:endParaRPr sz="2400">
              <a:latin typeface="DM Sans Medium"/>
              <a:ea typeface="DM Sans Medium"/>
              <a:cs typeface="DM Sans Medium"/>
              <a:sym typeface="DM Sans Medium"/>
            </a:endParaRPr>
          </a:p>
        </p:txBody>
      </p:sp>
      <p:sp>
        <p:nvSpPr>
          <p:cNvPr id="358" name="Google Shape;358;p6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2"/>
          <p:cNvSpPr txBox="1"/>
          <p:nvPr/>
        </p:nvSpPr>
        <p:spPr>
          <a:xfrm>
            <a:off x="474275" y="1357400"/>
            <a:ext cx="2859300" cy="396000"/>
          </a:xfrm>
          <a:prstGeom prst="rect">
            <a:avLst/>
          </a:prstGeom>
          <a:solidFill>
            <a:srgbClr val="FF4444"/>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sz="1200" b="1">
                <a:latin typeface="DM Sans"/>
                <a:ea typeface="DM Sans"/>
                <a:cs typeface="DM Sans"/>
                <a:sym typeface="DM Sans"/>
              </a:rPr>
              <a:t>Traditionelle Pädagogik</a:t>
            </a:r>
            <a:endParaRPr sz="1200" b="1">
              <a:latin typeface="DM Sans"/>
              <a:ea typeface="DM Sans"/>
              <a:cs typeface="DM Sans"/>
              <a:sym typeface="DM Sans"/>
            </a:endParaRPr>
          </a:p>
        </p:txBody>
      </p:sp>
      <p:sp>
        <p:nvSpPr>
          <p:cNvPr id="360" name="Google Shape;360;p62"/>
          <p:cNvSpPr txBox="1"/>
          <p:nvPr/>
        </p:nvSpPr>
        <p:spPr>
          <a:xfrm>
            <a:off x="3694350" y="1863070"/>
            <a:ext cx="1755300" cy="396000"/>
          </a:xfrm>
          <a:prstGeom prst="rect">
            <a:avLst/>
          </a:prstGeom>
          <a:solidFill>
            <a:srgbClr val="EFEFEF"/>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sz="1000" b="1">
                <a:latin typeface="DM Sans"/>
                <a:ea typeface="DM Sans"/>
                <a:cs typeface="DM Sans"/>
                <a:sym typeface="DM Sans"/>
              </a:rPr>
              <a:t>Warum wird gelernt?</a:t>
            </a:r>
            <a:endParaRPr sz="1000" b="1">
              <a:latin typeface="DM Sans"/>
              <a:ea typeface="DM Sans"/>
              <a:cs typeface="DM Sans"/>
              <a:sym typeface="DM Sans"/>
            </a:endParaRPr>
          </a:p>
        </p:txBody>
      </p:sp>
      <p:sp>
        <p:nvSpPr>
          <p:cNvPr id="361" name="Google Shape;361;p62"/>
          <p:cNvSpPr txBox="1"/>
          <p:nvPr/>
        </p:nvSpPr>
        <p:spPr>
          <a:xfrm>
            <a:off x="3694350" y="2279458"/>
            <a:ext cx="1755300" cy="396000"/>
          </a:xfrm>
          <a:prstGeom prst="rect">
            <a:avLst/>
          </a:prstGeom>
          <a:solidFill>
            <a:srgbClr val="EFEFEF"/>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sz="1000" b="1">
                <a:latin typeface="DM Sans"/>
                <a:ea typeface="DM Sans"/>
                <a:cs typeface="DM Sans"/>
                <a:sym typeface="DM Sans"/>
              </a:rPr>
              <a:t>Was wird gelernt?</a:t>
            </a:r>
            <a:endParaRPr sz="1000" b="1">
              <a:latin typeface="DM Sans"/>
              <a:ea typeface="DM Sans"/>
              <a:cs typeface="DM Sans"/>
              <a:sym typeface="DM Sans"/>
            </a:endParaRPr>
          </a:p>
        </p:txBody>
      </p:sp>
      <p:sp>
        <p:nvSpPr>
          <p:cNvPr id="362" name="Google Shape;362;p62"/>
          <p:cNvSpPr txBox="1"/>
          <p:nvPr/>
        </p:nvSpPr>
        <p:spPr>
          <a:xfrm>
            <a:off x="3694350" y="2695847"/>
            <a:ext cx="1755300" cy="396000"/>
          </a:xfrm>
          <a:prstGeom prst="rect">
            <a:avLst/>
          </a:prstGeom>
          <a:solidFill>
            <a:srgbClr val="EFEFEF"/>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sz="1000" b="1">
                <a:latin typeface="DM Sans"/>
                <a:ea typeface="DM Sans"/>
                <a:cs typeface="DM Sans"/>
                <a:sym typeface="DM Sans"/>
              </a:rPr>
              <a:t>Wie wird gelernt?</a:t>
            </a:r>
            <a:endParaRPr sz="1000" b="1">
              <a:latin typeface="DM Sans"/>
              <a:ea typeface="DM Sans"/>
              <a:cs typeface="DM Sans"/>
              <a:sym typeface="DM Sans"/>
            </a:endParaRPr>
          </a:p>
        </p:txBody>
      </p:sp>
      <p:sp>
        <p:nvSpPr>
          <p:cNvPr id="363" name="Google Shape;363;p62"/>
          <p:cNvSpPr txBox="1"/>
          <p:nvPr/>
        </p:nvSpPr>
        <p:spPr>
          <a:xfrm>
            <a:off x="3694350" y="3115248"/>
            <a:ext cx="1755300" cy="396000"/>
          </a:xfrm>
          <a:prstGeom prst="rect">
            <a:avLst/>
          </a:prstGeom>
          <a:solidFill>
            <a:srgbClr val="EFEFEF"/>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sz="1000" b="1">
                <a:latin typeface="DM Sans"/>
                <a:ea typeface="DM Sans"/>
                <a:cs typeface="DM Sans"/>
                <a:sym typeface="DM Sans"/>
              </a:rPr>
              <a:t>Rolle des Lerners/Lehrers?</a:t>
            </a:r>
            <a:endParaRPr sz="1000" b="1">
              <a:latin typeface="DM Sans"/>
              <a:ea typeface="DM Sans"/>
              <a:cs typeface="DM Sans"/>
              <a:sym typeface="DM Sans"/>
            </a:endParaRPr>
          </a:p>
        </p:txBody>
      </p:sp>
      <p:sp>
        <p:nvSpPr>
          <p:cNvPr id="364" name="Google Shape;364;p62"/>
          <p:cNvSpPr txBox="1"/>
          <p:nvPr/>
        </p:nvSpPr>
        <p:spPr>
          <a:xfrm>
            <a:off x="3694350" y="3531637"/>
            <a:ext cx="1755300" cy="396000"/>
          </a:xfrm>
          <a:prstGeom prst="rect">
            <a:avLst/>
          </a:prstGeom>
          <a:solidFill>
            <a:srgbClr val="EFEFEF"/>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sz="1000" b="1">
                <a:latin typeface="DM Sans"/>
                <a:ea typeface="DM Sans"/>
                <a:cs typeface="DM Sans"/>
                <a:sym typeface="DM Sans"/>
              </a:rPr>
              <a:t>Wie wird interagiert?</a:t>
            </a:r>
            <a:endParaRPr sz="1000" b="1">
              <a:latin typeface="DM Sans"/>
              <a:ea typeface="DM Sans"/>
              <a:cs typeface="DM Sans"/>
              <a:sym typeface="DM Sans"/>
            </a:endParaRPr>
          </a:p>
        </p:txBody>
      </p:sp>
      <p:sp>
        <p:nvSpPr>
          <p:cNvPr id="365" name="Google Shape;365;p62"/>
          <p:cNvSpPr txBox="1"/>
          <p:nvPr/>
        </p:nvSpPr>
        <p:spPr>
          <a:xfrm>
            <a:off x="3694350" y="3948025"/>
            <a:ext cx="1755300" cy="396000"/>
          </a:xfrm>
          <a:prstGeom prst="rect">
            <a:avLst/>
          </a:prstGeom>
          <a:solidFill>
            <a:srgbClr val="EFEFEF"/>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sz="1000" b="1">
                <a:latin typeface="DM Sans"/>
                <a:ea typeface="DM Sans"/>
                <a:cs typeface="DM Sans"/>
                <a:sym typeface="DM Sans"/>
              </a:rPr>
              <a:t>Wie wird unterrichtet?</a:t>
            </a:r>
            <a:endParaRPr sz="1000" b="1">
              <a:latin typeface="DM Sans"/>
              <a:ea typeface="DM Sans"/>
              <a:cs typeface="DM Sans"/>
              <a:sym typeface="DM Sans"/>
            </a:endParaRPr>
          </a:p>
        </p:txBody>
      </p:sp>
      <p:sp>
        <p:nvSpPr>
          <p:cNvPr id="366" name="Google Shape;366;p62"/>
          <p:cNvSpPr/>
          <p:nvPr/>
        </p:nvSpPr>
        <p:spPr>
          <a:xfrm rot="-5400000">
            <a:off x="3312018" y="2719300"/>
            <a:ext cx="392400" cy="349200"/>
          </a:xfrm>
          <a:prstGeom prst="triangle">
            <a:avLst>
              <a:gd name="adj" fmla="val 50000"/>
            </a:avLst>
          </a:prstGeom>
          <a:solidFill>
            <a:srgbClr val="F76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2"/>
          <p:cNvSpPr/>
          <p:nvPr/>
        </p:nvSpPr>
        <p:spPr>
          <a:xfrm rot="5400000">
            <a:off x="5439568" y="2719250"/>
            <a:ext cx="392400" cy="349200"/>
          </a:xfrm>
          <a:prstGeom prst="triangle">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2"/>
          <p:cNvSpPr/>
          <p:nvPr/>
        </p:nvSpPr>
        <p:spPr>
          <a:xfrm rot="-5400000">
            <a:off x="3312018" y="3136275"/>
            <a:ext cx="392400" cy="349200"/>
          </a:xfrm>
          <a:prstGeom prst="triangle">
            <a:avLst>
              <a:gd name="adj" fmla="val 50000"/>
            </a:avLst>
          </a:prstGeom>
          <a:solidFill>
            <a:srgbClr val="F76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2"/>
          <p:cNvSpPr/>
          <p:nvPr/>
        </p:nvSpPr>
        <p:spPr>
          <a:xfrm rot="5400000">
            <a:off x="5439568" y="3136225"/>
            <a:ext cx="392400" cy="349200"/>
          </a:xfrm>
          <a:prstGeom prst="triangle">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2"/>
          <p:cNvSpPr/>
          <p:nvPr/>
        </p:nvSpPr>
        <p:spPr>
          <a:xfrm rot="-5400000">
            <a:off x="3312018" y="3551450"/>
            <a:ext cx="392400" cy="349200"/>
          </a:xfrm>
          <a:prstGeom prst="triangle">
            <a:avLst>
              <a:gd name="adj" fmla="val 50000"/>
            </a:avLst>
          </a:prstGeom>
          <a:solidFill>
            <a:srgbClr val="F76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2"/>
          <p:cNvSpPr/>
          <p:nvPr/>
        </p:nvSpPr>
        <p:spPr>
          <a:xfrm rot="5400000">
            <a:off x="5439568" y="3551400"/>
            <a:ext cx="392400" cy="349200"/>
          </a:xfrm>
          <a:prstGeom prst="triangle">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2"/>
          <p:cNvSpPr/>
          <p:nvPr/>
        </p:nvSpPr>
        <p:spPr>
          <a:xfrm rot="-5400000">
            <a:off x="3312018" y="3969500"/>
            <a:ext cx="392400" cy="349200"/>
          </a:xfrm>
          <a:prstGeom prst="triangle">
            <a:avLst>
              <a:gd name="adj" fmla="val 50000"/>
            </a:avLst>
          </a:prstGeom>
          <a:solidFill>
            <a:srgbClr val="F76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2"/>
          <p:cNvSpPr/>
          <p:nvPr/>
        </p:nvSpPr>
        <p:spPr>
          <a:xfrm rot="5400000">
            <a:off x="5439568" y="3969450"/>
            <a:ext cx="392400" cy="349200"/>
          </a:xfrm>
          <a:prstGeom prst="triangle">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2"/>
          <p:cNvSpPr/>
          <p:nvPr/>
        </p:nvSpPr>
        <p:spPr>
          <a:xfrm rot="-5400000">
            <a:off x="3312018" y="2301225"/>
            <a:ext cx="392400" cy="349200"/>
          </a:xfrm>
          <a:prstGeom prst="triangle">
            <a:avLst>
              <a:gd name="adj" fmla="val 50000"/>
            </a:avLst>
          </a:prstGeom>
          <a:solidFill>
            <a:srgbClr val="F76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2"/>
          <p:cNvSpPr/>
          <p:nvPr/>
        </p:nvSpPr>
        <p:spPr>
          <a:xfrm rot="5400000">
            <a:off x="5439568" y="2301175"/>
            <a:ext cx="392400" cy="349200"/>
          </a:xfrm>
          <a:prstGeom prst="triangle">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2"/>
          <p:cNvSpPr/>
          <p:nvPr/>
        </p:nvSpPr>
        <p:spPr>
          <a:xfrm rot="-5400000">
            <a:off x="3312018" y="1886050"/>
            <a:ext cx="392400" cy="349200"/>
          </a:xfrm>
          <a:prstGeom prst="triangle">
            <a:avLst>
              <a:gd name="adj" fmla="val 50000"/>
            </a:avLst>
          </a:prstGeom>
          <a:solidFill>
            <a:srgbClr val="F76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2"/>
          <p:cNvSpPr/>
          <p:nvPr/>
        </p:nvSpPr>
        <p:spPr>
          <a:xfrm rot="5400000">
            <a:off x="5439568" y="1886000"/>
            <a:ext cx="392400" cy="349200"/>
          </a:xfrm>
          <a:prstGeom prst="triangle">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2"/>
          <p:cNvSpPr txBox="1"/>
          <p:nvPr/>
        </p:nvSpPr>
        <p:spPr>
          <a:xfrm>
            <a:off x="5810375" y="1357400"/>
            <a:ext cx="2859300" cy="396000"/>
          </a:xfrm>
          <a:prstGeom prst="rect">
            <a:avLst/>
          </a:prstGeom>
          <a:solidFill>
            <a:srgbClr val="22FFAA"/>
          </a:solidFill>
          <a:ln>
            <a:noFill/>
          </a:ln>
        </p:spPr>
        <p:txBody>
          <a:bodyPr spcFirstLastPara="1" wrap="square" lIns="90000" tIns="90000" rIns="90000" bIns="90000" anchor="ctr" anchorCtr="0">
            <a:noAutofit/>
          </a:bodyPr>
          <a:lstStyle/>
          <a:p>
            <a:pPr marL="0" lvl="0" indent="0" algn="ctr" rtl="0">
              <a:lnSpc>
                <a:spcPct val="100000"/>
              </a:lnSpc>
              <a:spcBef>
                <a:spcPts val="0"/>
              </a:spcBef>
              <a:spcAft>
                <a:spcPts val="0"/>
              </a:spcAft>
              <a:buNone/>
            </a:pPr>
            <a:r>
              <a:rPr lang="de" sz="1200" b="1">
                <a:latin typeface="DM Sans"/>
                <a:ea typeface="DM Sans"/>
                <a:cs typeface="DM Sans"/>
                <a:sym typeface="DM Sans"/>
              </a:rPr>
              <a:t>Moderne Pädagogik</a:t>
            </a:r>
            <a:endParaRPr sz="1200" b="1">
              <a:latin typeface="DM Sans"/>
              <a:ea typeface="DM Sans"/>
              <a:cs typeface="DM Sans"/>
              <a:sym typeface="DM Sans"/>
            </a:endParaRPr>
          </a:p>
        </p:txBody>
      </p:sp>
      <p:sp>
        <p:nvSpPr>
          <p:cNvPr id="379" name="Google Shape;379;p62"/>
          <p:cNvSpPr txBox="1"/>
          <p:nvPr/>
        </p:nvSpPr>
        <p:spPr>
          <a:xfrm>
            <a:off x="6009125" y="1864875"/>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Vorbereitung unsichere Zukunft (Veränderungsfähigkeit)</a:t>
            </a:r>
            <a:endParaRPr sz="1000">
              <a:latin typeface="DM Sans"/>
              <a:ea typeface="DM Sans"/>
              <a:cs typeface="DM Sans"/>
              <a:sym typeface="DM Sans"/>
            </a:endParaRPr>
          </a:p>
        </p:txBody>
      </p:sp>
      <p:sp>
        <p:nvSpPr>
          <p:cNvPr id="380" name="Google Shape;380;p62"/>
          <p:cNvSpPr txBox="1"/>
          <p:nvPr/>
        </p:nvSpPr>
        <p:spPr>
          <a:xfrm>
            <a:off x="6009125" y="2280933"/>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Fähigkeiten, Handlungskompetenz</a:t>
            </a:r>
            <a:endParaRPr sz="1000">
              <a:latin typeface="DM Sans"/>
              <a:ea typeface="DM Sans"/>
              <a:cs typeface="DM Sans"/>
              <a:sym typeface="DM Sans"/>
            </a:endParaRPr>
          </a:p>
        </p:txBody>
      </p:sp>
      <p:sp>
        <p:nvSpPr>
          <p:cNvPr id="381" name="Google Shape;381;p62"/>
          <p:cNvSpPr txBox="1"/>
          <p:nvPr/>
        </p:nvSpPr>
        <p:spPr>
          <a:xfrm>
            <a:off x="6009125" y="2696992"/>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Anwendungsorientiert, selbstbestimmt und erfahrungsbasiert</a:t>
            </a:r>
            <a:endParaRPr sz="1000">
              <a:latin typeface="DM Sans"/>
              <a:ea typeface="DM Sans"/>
              <a:cs typeface="DM Sans"/>
              <a:sym typeface="DM Sans"/>
            </a:endParaRPr>
          </a:p>
        </p:txBody>
      </p:sp>
      <p:sp>
        <p:nvSpPr>
          <p:cNvPr id="382" name="Google Shape;382;p62"/>
          <p:cNvSpPr txBox="1"/>
          <p:nvPr/>
        </p:nvSpPr>
        <p:spPr>
          <a:xfrm>
            <a:off x="6009125" y="3115733"/>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Lerner = aktiv, konstruiert Wissen im Austausch mit anderen</a:t>
            </a:r>
            <a:endParaRPr sz="1000">
              <a:latin typeface="DM Sans"/>
              <a:ea typeface="DM Sans"/>
              <a:cs typeface="DM Sans"/>
              <a:sym typeface="DM Sans"/>
            </a:endParaRPr>
          </a:p>
        </p:txBody>
      </p:sp>
      <p:sp>
        <p:nvSpPr>
          <p:cNvPr id="383" name="Google Shape;383;p62"/>
          <p:cNvSpPr txBox="1"/>
          <p:nvPr/>
        </p:nvSpPr>
        <p:spPr>
          <a:xfrm>
            <a:off x="6009125" y="3531792"/>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Kooperation und Soziales Lernen</a:t>
            </a:r>
            <a:endParaRPr sz="1000">
              <a:latin typeface="DM Sans"/>
              <a:ea typeface="DM Sans"/>
              <a:cs typeface="DM Sans"/>
              <a:sym typeface="DM Sans"/>
            </a:endParaRPr>
          </a:p>
        </p:txBody>
      </p:sp>
      <p:sp>
        <p:nvSpPr>
          <p:cNvPr id="384" name="Google Shape;384;p62"/>
          <p:cNvSpPr txBox="1"/>
          <p:nvPr/>
        </p:nvSpPr>
        <p:spPr>
          <a:xfrm>
            <a:off x="6009125" y="3947850"/>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Nicht-linear, individuelle Lernpfade</a:t>
            </a:r>
            <a:endParaRPr sz="1000">
              <a:latin typeface="DM Sans"/>
              <a:ea typeface="DM Sans"/>
              <a:cs typeface="DM Sans"/>
              <a:sym typeface="DM Sans"/>
            </a:endParaRPr>
          </a:p>
        </p:txBody>
      </p:sp>
      <p:sp>
        <p:nvSpPr>
          <p:cNvPr id="385" name="Google Shape;385;p62"/>
          <p:cNvSpPr txBox="1"/>
          <p:nvPr/>
        </p:nvSpPr>
        <p:spPr>
          <a:xfrm>
            <a:off x="632275" y="1864875"/>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Vorbereitung auf Berufsprofil und feste Rolle in der Gesellschaft</a:t>
            </a:r>
            <a:endParaRPr sz="1000">
              <a:latin typeface="DM Sans"/>
              <a:ea typeface="DM Sans"/>
              <a:cs typeface="DM Sans"/>
              <a:sym typeface="DM Sans"/>
            </a:endParaRPr>
          </a:p>
        </p:txBody>
      </p:sp>
      <p:sp>
        <p:nvSpPr>
          <p:cNvPr id="386" name="Google Shape;386;p62"/>
          <p:cNvSpPr txBox="1"/>
          <p:nvPr/>
        </p:nvSpPr>
        <p:spPr>
          <a:xfrm>
            <a:off x="632275" y="2280933"/>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Abfragbares Wissen</a:t>
            </a:r>
            <a:endParaRPr sz="1000">
              <a:latin typeface="DM Sans"/>
              <a:ea typeface="DM Sans"/>
              <a:cs typeface="DM Sans"/>
              <a:sym typeface="DM Sans"/>
            </a:endParaRPr>
          </a:p>
        </p:txBody>
      </p:sp>
      <p:sp>
        <p:nvSpPr>
          <p:cNvPr id="387" name="Google Shape;387;p62"/>
          <p:cNvSpPr txBox="1"/>
          <p:nvPr/>
        </p:nvSpPr>
        <p:spPr>
          <a:xfrm>
            <a:off x="632275" y="2696992"/>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Auswendiglernen, Frontalunterricht</a:t>
            </a:r>
            <a:endParaRPr sz="1000">
              <a:latin typeface="DM Sans"/>
              <a:ea typeface="DM Sans"/>
              <a:cs typeface="DM Sans"/>
              <a:sym typeface="DM Sans"/>
            </a:endParaRPr>
          </a:p>
        </p:txBody>
      </p:sp>
      <p:sp>
        <p:nvSpPr>
          <p:cNvPr id="388" name="Google Shape;388;p62"/>
          <p:cNvSpPr txBox="1"/>
          <p:nvPr/>
        </p:nvSpPr>
        <p:spPr>
          <a:xfrm>
            <a:off x="632275" y="3115733"/>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Lerner = Passiv, Lernen durch Zuhören, Lehrende geben Anweisungen</a:t>
            </a:r>
            <a:endParaRPr sz="1000">
              <a:latin typeface="DM Sans"/>
              <a:ea typeface="DM Sans"/>
              <a:cs typeface="DM Sans"/>
              <a:sym typeface="DM Sans"/>
            </a:endParaRPr>
          </a:p>
        </p:txBody>
      </p:sp>
      <p:sp>
        <p:nvSpPr>
          <p:cNvPr id="389" name="Google Shape;389;p62"/>
          <p:cNvSpPr txBox="1"/>
          <p:nvPr/>
        </p:nvSpPr>
        <p:spPr>
          <a:xfrm>
            <a:off x="632275" y="3531792"/>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Wettbewerb und Individualismus</a:t>
            </a:r>
            <a:endParaRPr sz="1000">
              <a:latin typeface="DM Sans"/>
              <a:ea typeface="DM Sans"/>
              <a:cs typeface="DM Sans"/>
              <a:sym typeface="DM Sans"/>
            </a:endParaRPr>
          </a:p>
        </p:txBody>
      </p:sp>
      <p:sp>
        <p:nvSpPr>
          <p:cNvPr id="390" name="Google Shape;390;p62"/>
          <p:cNvSpPr txBox="1"/>
          <p:nvPr/>
        </p:nvSpPr>
        <p:spPr>
          <a:xfrm>
            <a:off x="632275" y="3947850"/>
            <a:ext cx="25026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a:ea typeface="DM Sans"/>
                <a:cs typeface="DM Sans"/>
                <a:sym typeface="DM Sans"/>
              </a:rPr>
              <a:t>Linear und standardisiert </a:t>
            </a:r>
            <a:br>
              <a:rPr lang="de" sz="1000">
                <a:latin typeface="DM Sans"/>
                <a:ea typeface="DM Sans"/>
                <a:cs typeface="DM Sans"/>
                <a:sym typeface="DM Sans"/>
              </a:rPr>
            </a:br>
            <a:r>
              <a:rPr lang="de" sz="1000">
                <a:latin typeface="DM Sans"/>
                <a:ea typeface="DM Sans"/>
                <a:cs typeface="DM Sans"/>
                <a:sym typeface="DM Sans"/>
              </a:rPr>
              <a:t>(one size fits all)</a:t>
            </a:r>
            <a:endParaRPr sz="1000">
              <a:latin typeface="DM Sans"/>
              <a:ea typeface="DM Sans"/>
              <a:cs typeface="DM Sans"/>
              <a:sym typeface="DM Sans"/>
            </a:endParaRPr>
          </a:p>
        </p:txBody>
      </p:sp>
      <p:sp>
        <p:nvSpPr>
          <p:cNvPr id="391" name="Google Shape;391;p62"/>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13</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63"/>
          <p:cNvGrpSpPr/>
          <p:nvPr/>
        </p:nvGrpSpPr>
        <p:grpSpPr>
          <a:xfrm>
            <a:off x="448850" y="1778389"/>
            <a:ext cx="2880000" cy="2522174"/>
            <a:chOff x="228500" y="1792064"/>
            <a:chExt cx="2880000" cy="2871000"/>
          </a:xfrm>
        </p:grpSpPr>
        <p:sp>
          <p:nvSpPr>
            <p:cNvPr id="397" name="Google Shape;397;p63"/>
            <p:cNvSpPr txBox="1"/>
            <p:nvPr/>
          </p:nvSpPr>
          <p:spPr>
            <a:xfrm>
              <a:off x="228500" y="1792064"/>
              <a:ext cx="2880000" cy="2871000"/>
            </a:xfrm>
            <a:prstGeom prst="rect">
              <a:avLst/>
            </a:prstGeom>
            <a:solidFill>
              <a:srgbClr val="FF7F00"/>
            </a:solidFill>
            <a:ln>
              <a:noFill/>
            </a:ln>
          </p:spPr>
          <p:txBody>
            <a:bodyPr spcFirstLastPara="1" wrap="square" lIns="90000" tIns="90000" rIns="90000" bIns="90000" anchor="t" anchorCtr="0">
              <a:noAutofit/>
            </a:bodyPr>
            <a:lstStyle/>
            <a:p>
              <a:pPr marL="0" lvl="0" indent="0" algn="l" rtl="0">
                <a:spcBef>
                  <a:spcPts val="0"/>
                </a:spcBef>
                <a:spcAft>
                  <a:spcPts val="0"/>
                </a:spcAft>
                <a:buClr>
                  <a:schemeClr val="dk1"/>
                </a:buClr>
                <a:buSzPts val="1100"/>
                <a:buFont typeface="Arial"/>
                <a:buNone/>
              </a:pPr>
              <a:r>
                <a:rPr lang="de" sz="1200" b="1">
                  <a:solidFill>
                    <a:schemeClr val="dk1"/>
                  </a:solidFill>
                  <a:latin typeface="DM Sans"/>
                  <a:ea typeface="DM Sans"/>
                  <a:cs typeface="DM Sans"/>
                  <a:sym typeface="DM Sans"/>
                </a:rPr>
                <a:t>Geringe Veränderungsfähigkeit</a:t>
              </a:r>
              <a:br>
                <a:rPr lang="de" sz="1200" b="1">
                  <a:solidFill>
                    <a:schemeClr val="dk1"/>
                  </a:solidFill>
                  <a:latin typeface="DM Sans"/>
                  <a:ea typeface="DM Sans"/>
                  <a:cs typeface="DM Sans"/>
                  <a:sym typeface="DM Sans"/>
                </a:rPr>
              </a:br>
              <a:r>
                <a:rPr lang="de" sz="1200">
                  <a:solidFill>
                    <a:schemeClr val="dk1"/>
                  </a:solidFill>
                  <a:latin typeface="DM Sans"/>
                  <a:ea typeface="DM Sans"/>
                  <a:cs typeface="DM Sans"/>
                  <a:sym typeface="DM Sans"/>
                </a:rPr>
                <a:t>Wissende Organisation</a:t>
              </a:r>
              <a:endParaRPr sz="12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endParaRPr sz="1200" b="1">
                <a:solidFill>
                  <a:schemeClr val="dk1"/>
                </a:solidFill>
                <a:latin typeface="DM Sans"/>
                <a:ea typeface="DM Sans"/>
                <a:cs typeface="DM Sans"/>
                <a:sym typeface="DM Sans"/>
              </a:endParaRPr>
            </a:p>
            <a:p>
              <a:pPr marL="0" lvl="0" indent="0" algn="l" rtl="0">
                <a:spcBef>
                  <a:spcPts val="500"/>
                </a:spcBef>
                <a:spcAft>
                  <a:spcPts val="500"/>
                </a:spcAft>
                <a:buNone/>
              </a:pPr>
              <a:endParaRPr sz="1200" b="1">
                <a:solidFill>
                  <a:schemeClr val="dk1"/>
                </a:solidFill>
                <a:latin typeface="DM Sans"/>
                <a:ea typeface="DM Sans"/>
                <a:cs typeface="DM Sans"/>
                <a:sym typeface="DM Sans"/>
              </a:endParaRPr>
            </a:p>
          </p:txBody>
        </p:sp>
        <p:sp>
          <p:nvSpPr>
            <p:cNvPr id="398" name="Google Shape;398;p63"/>
            <p:cNvSpPr txBox="1"/>
            <p:nvPr/>
          </p:nvSpPr>
          <p:spPr>
            <a:xfrm>
              <a:off x="277750" y="2423711"/>
              <a:ext cx="2786100" cy="2193900"/>
            </a:xfrm>
            <a:prstGeom prst="rect">
              <a:avLst/>
            </a:prstGeom>
            <a:solidFill>
              <a:schemeClr val="lt1"/>
            </a:solidFill>
            <a:ln>
              <a:noFill/>
            </a:ln>
          </p:spPr>
          <p:txBody>
            <a:bodyPr spcFirstLastPara="1" wrap="square" lIns="90000" tIns="90000" rIns="18000" bIns="90000" anchor="t" anchorCtr="0">
              <a:noAutofit/>
            </a:bodyPr>
            <a:lstStyle/>
            <a:p>
              <a:pPr marL="0" lvl="0" indent="0" algn="l" rtl="0">
                <a:spcBef>
                  <a:spcPts val="0"/>
                </a:spcBef>
                <a:spcAft>
                  <a:spcPts val="0"/>
                </a:spcAft>
                <a:buClr>
                  <a:schemeClr val="dk1"/>
                </a:buClr>
                <a:buSzPts val="1100"/>
                <a:buFont typeface="Arial"/>
                <a:buNone/>
              </a:pPr>
              <a:r>
                <a:rPr lang="de" sz="1000" b="1">
                  <a:latin typeface="DM Sans"/>
                  <a:ea typeface="DM Sans"/>
                  <a:cs typeface="DM Sans"/>
                  <a:sym typeface="DM Sans"/>
                </a:rPr>
                <a:t>Vermeidung von Veränderung (Bedrohung)</a:t>
              </a:r>
              <a:br>
                <a:rPr lang="de" sz="1000" b="1">
                  <a:latin typeface="DM Sans"/>
                  <a:ea typeface="DM Sans"/>
                  <a:cs typeface="DM Sans"/>
                  <a:sym typeface="DM Sans"/>
                </a:rPr>
              </a:br>
              <a:r>
                <a:rPr lang="de" sz="1000">
                  <a:latin typeface="DM Sans"/>
                  <a:ea typeface="DM Sans"/>
                  <a:cs typeface="DM Sans"/>
                  <a:sym typeface="DM Sans"/>
                </a:rPr>
                <a:t>“Ich kann das nicht und kostet zu viel Energie”</a:t>
              </a:r>
              <a:endParaRPr sz="1000">
                <a:latin typeface="DM Sans"/>
                <a:ea typeface="DM Sans"/>
                <a:cs typeface="DM Sans"/>
                <a:sym typeface="DM Sans"/>
              </a:endParaRPr>
            </a:p>
            <a:p>
              <a:pPr marL="0" lvl="0" indent="0" algn="l" rtl="0">
                <a:spcBef>
                  <a:spcPts val="600"/>
                </a:spcBef>
                <a:spcAft>
                  <a:spcPts val="0"/>
                </a:spcAft>
                <a:buNone/>
              </a:pPr>
              <a:r>
                <a:rPr lang="de" sz="1000" b="1">
                  <a:latin typeface="DM Sans"/>
                  <a:ea typeface="DM Sans"/>
                  <a:cs typeface="DM Sans"/>
                  <a:sym typeface="DM Sans"/>
                </a:rPr>
                <a:t>Knower</a:t>
              </a:r>
              <a:br>
                <a:rPr lang="de" sz="1000" b="1">
                  <a:latin typeface="DM Sans"/>
                  <a:ea typeface="DM Sans"/>
                  <a:cs typeface="DM Sans"/>
                  <a:sym typeface="DM Sans"/>
                </a:rPr>
              </a:br>
              <a:r>
                <a:rPr lang="de" sz="1000">
                  <a:latin typeface="DM Sans"/>
                  <a:ea typeface="DM Sans"/>
                  <a:cs typeface="DM Sans"/>
                  <a:sym typeface="DM Sans"/>
                </a:rPr>
                <a:t>“Ich bin gut in diesem Thema/Feld”</a:t>
              </a:r>
              <a:endParaRPr sz="1000">
                <a:latin typeface="DM Sans"/>
                <a:ea typeface="DM Sans"/>
                <a:cs typeface="DM Sans"/>
                <a:sym typeface="DM Sans"/>
              </a:endParaRPr>
            </a:p>
            <a:p>
              <a:pPr marL="0" lvl="0" indent="0" algn="l" rtl="0">
                <a:spcBef>
                  <a:spcPts val="600"/>
                </a:spcBef>
                <a:spcAft>
                  <a:spcPts val="0"/>
                </a:spcAft>
                <a:buNone/>
              </a:pPr>
              <a:r>
                <a:rPr lang="de" sz="1000" b="1">
                  <a:latin typeface="DM Sans"/>
                  <a:ea typeface="DM Sans"/>
                  <a:cs typeface="DM Sans"/>
                  <a:sym typeface="DM Sans"/>
                </a:rPr>
                <a:t>Beweisen steht im Fokus</a:t>
              </a:r>
              <a:br>
                <a:rPr lang="de" sz="1000" b="1">
                  <a:latin typeface="DM Sans"/>
                  <a:ea typeface="DM Sans"/>
                  <a:cs typeface="DM Sans"/>
                  <a:sym typeface="DM Sans"/>
                </a:rPr>
              </a:br>
              <a:r>
                <a:rPr lang="de" sz="1000">
                  <a:latin typeface="DM Sans"/>
                  <a:ea typeface="DM Sans"/>
                  <a:cs typeface="DM Sans"/>
                  <a:sym typeface="DM Sans"/>
                </a:rPr>
                <a:t>“Ich möchte richtig liegen”</a:t>
              </a:r>
              <a:endParaRPr sz="1000" b="1">
                <a:latin typeface="DM Sans"/>
                <a:ea typeface="DM Sans"/>
                <a:cs typeface="DM Sans"/>
                <a:sym typeface="DM Sans"/>
              </a:endParaRPr>
            </a:p>
            <a:p>
              <a:pPr marL="0" lvl="0" indent="0" algn="l" rtl="0">
                <a:spcBef>
                  <a:spcPts val="600"/>
                </a:spcBef>
                <a:spcAft>
                  <a:spcPts val="600"/>
                </a:spcAft>
                <a:buNone/>
              </a:pPr>
              <a:r>
                <a:rPr lang="de" sz="1000" b="1">
                  <a:latin typeface="DM Sans"/>
                  <a:ea typeface="DM Sans"/>
                  <a:cs typeface="DM Sans"/>
                  <a:sym typeface="DM Sans"/>
                </a:rPr>
                <a:t>Scheitern und Fehler werden vermieden</a:t>
              </a:r>
              <a:br>
                <a:rPr lang="de" sz="1000" b="1">
                  <a:latin typeface="DM Sans"/>
                  <a:ea typeface="DM Sans"/>
                  <a:cs typeface="DM Sans"/>
                  <a:sym typeface="DM Sans"/>
                </a:rPr>
              </a:br>
              <a:r>
                <a:rPr lang="de" sz="1000">
                  <a:latin typeface="DM Sans"/>
                  <a:ea typeface="DM Sans"/>
                  <a:cs typeface="DM Sans"/>
                  <a:sym typeface="DM Sans"/>
                </a:rPr>
                <a:t>Angst schwach oder inkompetent zu wirken</a:t>
              </a:r>
              <a:endParaRPr sz="1000">
                <a:latin typeface="DM Sans"/>
                <a:ea typeface="DM Sans"/>
                <a:cs typeface="DM Sans"/>
                <a:sym typeface="DM Sans"/>
              </a:endParaRPr>
            </a:p>
          </p:txBody>
        </p:sp>
      </p:grpSp>
      <p:sp>
        <p:nvSpPr>
          <p:cNvPr id="399" name="Google Shape;399;p6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63"/>
          <p:cNvGrpSpPr/>
          <p:nvPr/>
        </p:nvGrpSpPr>
        <p:grpSpPr>
          <a:xfrm>
            <a:off x="5757891" y="1778389"/>
            <a:ext cx="3012000" cy="2522174"/>
            <a:chOff x="5529300" y="1792064"/>
            <a:chExt cx="3012000" cy="2871000"/>
          </a:xfrm>
        </p:grpSpPr>
        <p:sp>
          <p:nvSpPr>
            <p:cNvPr id="401" name="Google Shape;401;p63"/>
            <p:cNvSpPr txBox="1"/>
            <p:nvPr/>
          </p:nvSpPr>
          <p:spPr>
            <a:xfrm>
              <a:off x="5529300" y="1792064"/>
              <a:ext cx="3012000" cy="2871000"/>
            </a:xfrm>
            <a:prstGeom prst="rect">
              <a:avLst/>
            </a:prstGeom>
            <a:solidFill>
              <a:srgbClr val="22FFAA"/>
            </a:solidFill>
            <a:ln>
              <a:noFill/>
            </a:ln>
          </p:spPr>
          <p:txBody>
            <a:bodyPr spcFirstLastPara="1" wrap="square" lIns="90000" tIns="90000" rIns="90000" bIns="90000" anchor="t" anchorCtr="0">
              <a:noAutofit/>
            </a:bodyPr>
            <a:lstStyle/>
            <a:p>
              <a:pPr marL="0" lvl="0" indent="0" algn="l" rtl="0">
                <a:spcBef>
                  <a:spcPts val="0"/>
                </a:spcBef>
                <a:spcAft>
                  <a:spcPts val="500"/>
                </a:spcAft>
                <a:buClr>
                  <a:schemeClr val="dk1"/>
                </a:buClr>
                <a:buSzPts val="1100"/>
                <a:buFont typeface="Arial"/>
                <a:buNone/>
              </a:pPr>
              <a:r>
                <a:rPr lang="de" sz="1200" b="1">
                  <a:solidFill>
                    <a:schemeClr val="dk1"/>
                  </a:solidFill>
                  <a:latin typeface="DM Sans"/>
                  <a:ea typeface="DM Sans"/>
                  <a:cs typeface="DM Sans"/>
                  <a:sym typeface="DM Sans"/>
                </a:rPr>
                <a:t>Hohe Veränderungsfähigkeit</a:t>
              </a:r>
              <a:br>
                <a:rPr lang="de" sz="1200" b="1">
                  <a:solidFill>
                    <a:schemeClr val="dk1"/>
                  </a:solidFill>
                  <a:latin typeface="DM Sans"/>
                  <a:ea typeface="DM Sans"/>
                  <a:cs typeface="DM Sans"/>
                  <a:sym typeface="DM Sans"/>
                </a:rPr>
              </a:br>
              <a:r>
                <a:rPr lang="de" sz="1200">
                  <a:solidFill>
                    <a:schemeClr val="dk1"/>
                  </a:solidFill>
                  <a:latin typeface="DM Sans"/>
                  <a:ea typeface="DM Sans"/>
                  <a:cs typeface="DM Sans"/>
                  <a:sym typeface="DM Sans"/>
                </a:rPr>
                <a:t>Lernende Organisation</a:t>
              </a:r>
              <a:endParaRPr sz="1200" b="1">
                <a:solidFill>
                  <a:schemeClr val="dk1"/>
                </a:solidFill>
                <a:latin typeface="DM Sans"/>
                <a:ea typeface="DM Sans"/>
                <a:cs typeface="DM Sans"/>
                <a:sym typeface="DM Sans"/>
              </a:endParaRPr>
            </a:p>
          </p:txBody>
        </p:sp>
        <p:sp>
          <p:nvSpPr>
            <p:cNvPr id="402" name="Google Shape;402;p63"/>
            <p:cNvSpPr txBox="1"/>
            <p:nvPr/>
          </p:nvSpPr>
          <p:spPr>
            <a:xfrm>
              <a:off x="5578550" y="2423714"/>
              <a:ext cx="2922300" cy="2193900"/>
            </a:xfrm>
            <a:prstGeom prst="rect">
              <a:avLst/>
            </a:prstGeom>
            <a:solidFill>
              <a:srgbClr val="FFFFFF"/>
            </a:solidFill>
            <a:ln>
              <a:noFill/>
            </a:ln>
          </p:spPr>
          <p:txBody>
            <a:bodyPr spcFirstLastPara="1" wrap="square" lIns="90000" tIns="90000" rIns="18000" bIns="90000" anchor="t" anchorCtr="0">
              <a:noAutofit/>
            </a:bodyPr>
            <a:lstStyle/>
            <a:p>
              <a:pPr marL="0" lvl="0" indent="0" algn="l" rtl="0">
                <a:spcBef>
                  <a:spcPts val="0"/>
                </a:spcBef>
                <a:spcAft>
                  <a:spcPts val="0"/>
                </a:spcAft>
                <a:buClr>
                  <a:schemeClr val="dk1"/>
                </a:buClr>
                <a:buSzPts val="1100"/>
                <a:buFont typeface="Arial"/>
                <a:buNone/>
              </a:pPr>
              <a:r>
                <a:rPr lang="de" sz="1000" b="1">
                  <a:solidFill>
                    <a:schemeClr val="dk1"/>
                  </a:solidFill>
                  <a:latin typeface="DM Sans"/>
                  <a:ea typeface="DM Sans"/>
                  <a:cs typeface="DM Sans"/>
                  <a:sym typeface="DM Sans"/>
                </a:rPr>
                <a:t>Veränderung als Chance (Herausforderung)</a:t>
              </a:r>
              <a:br>
                <a:rPr lang="de" sz="1000" b="1">
                  <a:solidFill>
                    <a:schemeClr val="dk1"/>
                  </a:solidFill>
                  <a:latin typeface="DM Sans"/>
                  <a:ea typeface="DM Sans"/>
                  <a:cs typeface="DM Sans"/>
                  <a:sym typeface="DM Sans"/>
                </a:rPr>
              </a:br>
              <a:r>
                <a:rPr lang="de" sz="1000">
                  <a:solidFill>
                    <a:schemeClr val="dk1"/>
                  </a:solidFill>
                  <a:latin typeface="DM Sans"/>
                  <a:ea typeface="DM Sans"/>
                  <a:cs typeface="DM Sans"/>
                  <a:sym typeface="DM Sans"/>
                </a:rPr>
                <a:t>“Ich kann dadurch persönlich wachsen und lernen”</a:t>
              </a:r>
              <a:endParaRPr sz="1000">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r>
                <a:rPr lang="de" sz="1000" b="1">
                  <a:solidFill>
                    <a:schemeClr val="dk1"/>
                  </a:solidFill>
                  <a:latin typeface="DM Sans"/>
                  <a:ea typeface="DM Sans"/>
                  <a:cs typeface="DM Sans"/>
                  <a:sym typeface="DM Sans"/>
                </a:rPr>
                <a:t>Learner</a:t>
              </a:r>
              <a:br>
                <a:rPr lang="de" sz="1000" b="1">
                  <a:solidFill>
                    <a:schemeClr val="dk1"/>
                  </a:solidFill>
                  <a:latin typeface="DM Sans"/>
                  <a:ea typeface="DM Sans"/>
                  <a:cs typeface="DM Sans"/>
                  <a:sym typeface="DM Sans"/>
                </a:rPr>
              </a:br>
              <a:r>
                <a:rPr lang="de" sz="1000">
                  <a:solidFill>
                    <a:schemeClr val="dk1"/>
                  </a:solidFill>
                  <a:latin typeface="DM Sans"/>
                  <a:ea typeface="DM Sans"/>
                  <a:cs typeface="DM Sans"/>
                  <a:sym typeface="DM Sans"/>
                </a:rPr>
                <a:t>“Ich kann schnell gut in jedem Thema werden”</a:t>
              </a:r>
              <a:endParaRPr sz="1000">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r>
                <a:rPr lang="de" sz="1000" b="1">
                  <a:solidFill>
                    <a:schemeClr val="dk1"/>
                  </a:solidFill>
                  <a:latin typeface="DM Sans"/>
                  <a:ea typeface="DM Sans"/>
                  <a:cs typeface="DM Sans"/>
                  <a:sym typeface="DM Sans"/>
                </a:rPr>
                <a:t>Verbessern und Lernen steht im Fokus</a:t>
              </a:r>
              <a:br>
                <a:rPr lang="de" sz="1000" b="1">
                  <a:solidFill>
                    <a:schemeClr val="dk1"/>
                  </a:solidFill>
                  <a:latin typeface="DM Sans"/>
                  <a:ea typeface="DM Sans"/>
                  <a:cs typeface="DM Sans"/>
                  <a:sym typeface="DM Sans"/>
                </a:rPr>
              </a:br>
              <a:r>
                <a:rPr lang="de" sz="1000">
                  <a:solidFill>
                    <a:schemeClr val="dk1"/>
                  </a:solidFill>
                  <a:latin typeface="DM Sans"/>
                  <a:ea typeface="DM Sans"/>
                  <a:cs typeface="DM Sans"/>
                  <a:sym typeface="DM Sans"/>
                </a:rPr>
                <a:t>“Ich möchte es richtig machen &amp; daraus lernen”</a:t>
              </a:r>
              <a:endParaRPr sz="1000" b="1">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r>
                <a:rPr lang="de" sz="1000" b="1">
                  <a:solidFill>
                    <a:schemeClr val="dk1"/>
                  </a:solidFill>
                  <a:latin typeface="DM Sans"/>
                  <a:ea typeface="DM Sans"/>
                  <a:cs typeface="DM Sans"/>
                  <a:sym typeface="DM Sans"/>
                </a:rPr>
                <a:t>Scheitern ist der Grundbaustein für Fortschritt</a:t>
              </a:r>
              <a:br>
                <a:rPr lang="de" sz="1000" b="1">
                  <a:solidFill>
                    <a:schemeClr val="dk1"/>
                  </a:solidFill>
                  <a:latin typeface="DM Sans"/>
                  <a:ea typeface="DM Sans"/>
                  <a:cs typeface="DM Sans"/>
                  <a:sym typeface="DM Sans"/>
                </a:rPr>
              </a:br>
              <a:r>
                <a:rPr lang="de" sz="1000">
                  <a:solidFill>
                    <a:schemeClr val="dk1"/>
                  </a:solidFill>
                  <a:latin typeface="DM Sans"/>
                  <a:ea typeface="DM Sans"/>
                  <a:cs typeface="DM Sans"/>
                  <a:sym typeface="DM Sans"/>
                </a:rPr>
                <a:t>Nach Hilfe fragen und schnell aus Fehlern lernen</a:t>
              </a:r>
              <a:endParaRPr sz="1000">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endParaRPr sz="1000">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endParaRPr sz="1000" b="1">
                <a:solidFill>
                  <a:schemeClr val="dk1"/>
                </a:solidFill>
                <a:latin typeface="DM Sans"/>
                <a:ea typeface="DM Sans"/>
                <a:cs typeface="DM Sans"/>
                <a:sym typeface="DM Sans"/>
              </a:endParaRPr>
            </a:p>
            <a:p>
              <a:pPr marL="0" lvl="0" indent="0" algn="l" rtl="0">
                <a:spcBef>
                  <a:spcPts val="600"/>
                </a:spcBef>
                <a:spcAft>
                  <a:spcPts val="600"/>
                </a:spcAft>
                <a:buNone/>
              </a:pPr>
              <a:endParaRPr sz="1000" b="1">
                <a:latin typeface="DM Sans"/>
                <a:ea typeface="DM Sans"/>
                <a:cs typeface="DM Sans"/>
                <a:sym typeface="DM Sans"/>
              </a:endParaRPr>
            </a:p>
          </p:txBody>
        </p:sp>
      </p:grpSp>
      <p:sp>
        <p:nvSpPr>
          <p:cNvPr id="403" name="Google Shape;403;p63"/>
          <p:cNvSpPr txBox="1"/>
          <p:nvPr/>
        </p:nvSpPr>
        <p:spPr>
          <a:xfrm>
            <a:off x="255150" y="194400"/>
            <a:ext cx="68814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200">
                <a:solidFill>
                  <a:schemeClr val="dk1"/>
                </a:solidFill>
                <a:latin typeface="DM Sans Medium"/>
                <a:ea typeface="DM Sans Medium"/>
                <a:cs typeface="DM Sans Medium"/>
                <a:sym typeface="DM Sans Medium"/>
              </a:rPr>
              <a:t>Wir glauben: Veränderungsfähigkeit ist der Schlüssel jeder erfolgreichen Transformation</a:t>
            </a:r>
            <a:endParaRPr sz="2200">
              <a:latin typeface="DM Sans Medium"/>
              <a:ea typeface="DM Sans Medium"/>
              <a:cs typeface="DM Sans Medium"/>
              <a:sym typeface="DM Sans Medium"/>
            </a:endParaRPr>
          </a:p>
        </p:txBody>
      </p:sp>
      <p:sp>
        <p:nvSpPr>
          <p:cNvPr id="404" name="Google Shape;404;p63"/>
          <p:cNvSpPr/>
          <p:nvPr/>
        </p:nvSpPr>
        <p:spPr>
          <a:xfrm>
            <a:off x="3405300" y="1872123"/>
            <a:ext cx="2376700" cy="2343975"/>
          </a:xfrm>
          <a:custGeom>
            <a:avLst/>
            <a:gdLst/>
            <a:ahLst/>
            <a:cxnLst/>
            <a:rect l="l" t="t" r="r" b="b"/>
            <a:pathLst>
              <a:path w="95068" h="93759" extrusionOk="0">
                <a:moveTo>
                  <a:pt x="0" y="29129"/>
                </a:moveTo>
                <a:cubicBezTo>
                  <a:pt x="2577" y="29900"/>
                  <a:pt x="9946" y="33031"/>
                  <a:pt x="15460" y="33753"/>
                </a:cubicBezTo>
                <a:cubicBezTo>
                  <a:pt x="20974" y="34476"/>
                  <a:pt x="27981" y="34716"/>
                  <a:pt x="33086" y="33464"/>
                </a:cubicBezTo>
                <a:cubicBezTo>
                  <a:pt x="38191" y="32212"/>
                  <a:pt x="43055" y="29371"/>
                  <a:pt x="46089" y="26240"/>
                </a:cubicBezTo>
                <a:cubicBezTo>
                  <a:pt x="49123" y="23110"/>
                  <a:pt x="50978" y="18462"/>
                  <a:pt x="51291" y="14681"/>
                </a:cubicBezTo>
                <a:cubicBezTo>
                  <a:pt x="51604" y="10900"/>
                  <a:pt x="50400" y="5988"/>
                  <a:pt x="47968" y="3556"/>
                </a:cubicBezTo>
                <a:cubicBezTo>
                  <a:pt x="45536" y="1124"/>
                  <a:pt x="40310" y="-393"/>
                  <a:pt x="36698" y="89"/>
                </a:cubicBezTo>
                <a:cubicBezTo>
                  <a:pt x="33086" y="571"/>
                  <a:pt x="28608" y="3051"/>
                  <a:pt x="26296" y="6446"/>
                </a:cubicBezTo>
                <a:cubicBezTo>
                  <a:pt x="23984" y="9841"/>
                  <a:pt x="22539" y="14947"/>
                  <a:pt x="22828" y="20461"/>
                </a:cubicBezTo>
                <a:cubicBezTo>
                  <a:pt x="23117" y="25975"/>
                  <a:pt x="24995" y="33560"/>
                  <a:pt x="28029" y="39532"/>
                </a:cubicBezTo>
                <a:cubicBezTo>
                  <a:pt x="31063" y="45504"/>
                  <a:pt x="35495" y="52126"/>
                  <a:pt x="41033" y="56292"/>
                </a:cubicBezTo>
                <a:cubicBezTo>
                  <a:pt x="46572" y="60458"/>
                  <a:pt x="55288" y="63949"/>
                  <a:pt x="61260" y="64527"/>
                </a:cubicBezTo>
                <a:cubicBezTo>
                  <a:pt x="67232" y="65105"/>
                  <a:pt x="73589" y="62360"/>
                  <a:pt x="76864" y="59759"/>
                </a:cubicBezTo>
                <a:cubicBezTo>
                  <a:pt x="80139" y="57158"/>
                  <a:pt x="80981" y="52535"/>
                  <a:pt x="80909" y="48923"/>
                </a:cubicBezTo>
                <a:cubicBezTo>
                  <a:pt x="80837" y="45311"/>
                  <a:pt x="79271" y="40688"/>
                  <a:pt x="76430" y="38087"/>
                </a:cubicBezTo>
                <a:cubicBezTo>
                  <a:pt x="73589" y="35486"/>
                  <a:pt x="68388" y="33415"/>
                  <a:pt x="63861" y="33319"/>
                </a:cubicBezTo>
                <a:cubicBezTo>
                  <a:pt x="59334" y="33223"/>
                  <a:pt x="53458" y="34908"/>
                  <a:pt x="49268" y="37509"/>
                </a:cubicBezTo>
                <a:cubicBezTo>
                  <a:pt x="45078" y="40110"/>
                  <a:pt x="40936" y="44252"/>
                  <a:pt x="38721" y="48923"/>
                </a:cubicBezTo>
                <a:cubicBezTo>
                  <a:pt x="36506" y="53595"/>
                  <a:pt x="35519" y="60216"/>
                  <a:pt x="35976" y="65538"/>
                </a:cubicBezTo>
                <a:cubicBezTo>
                  <a:pt x="36434" y="70860"/>
                  <a:pt x="38601" y="76687"/>
                  <a:pt x="41466" y="80853"/>
                </a:cubicBezTo>
                <a:cubicBezTo>
                  <a:pt x="44332" y="85019"/>
                  <a:pt x="48786" y="88391"/>
                  <a:pt x="53169" y="90534"/>
                </a:cubicBezTo>
                <a:cubicBezTo>
                  <a:pt x="57552" y="92677"/>
                  <a:pt x="63139" y="93447"/>
                  <a:pt x="67762" y="93712"/>
                </a:cubicBezTo>
                <a:cubicBezTo>
                  <a:pt x="72385" y="93977"/>
                  <a:pt x="77225" y="93086"/>
                  <a:pt x="80909" y="92123"/>
                </a:cubicBezTo>
                <a:cubicBezTo>
                  <a:pt x="84593" y="91160"/>
                  <a:pt x="87507" y="89522"/>
                  <a:pt x="89867" y="87933"/>
                </a:cubicBezTo>
                <a:cubicBezTo>
                  <a:pt x="92227" y="86344"/>
                  <a:pt x="94201" y="83478"/>
                  <a:pt x="95068" y="82587"/>
                </a:cubicBezTo>
              </a:path>
            </a:pathLst>
          </a:custGeom>
          <a:noFill/>
          <a:ln w="38100" cap="flat" cmpd="sng">
            <a:solidFill>
              <a:srgbClr val="22FFAA"/>
            </a:solidFill>
            <a:prstDash val="dash"/>
            <a:round/>
            <a:headEnd type="none" w="med" len="med"/>
            <a:tailEnd type="triangle" w="med" len="med"/>
          </a:ln>
        </p:spPr>
      </p:sp>
      <p:sp>
        <p:nvSpPr>
          <p:cNvPr id="405" name="Google Shape;405;p63"/>
          <p:cNvSpPr/>
          <p:nvPr/>
        </p:nvSpPr>
        <p:spPr>
          <a:xfrm>
            <a:off x="4052325" y="2588700"/>
            <a:ext cx="900000" cy="900000"/>
          </a:xfrm>
          <a:prstGeom prst="ellipse">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4800">
                <a:latin typeface="DM Sans"/>
                <a:ea typeface="DM Sans"/>
                <a:cs typeface="DM Sans"/>
                <a:sym typeface="DM Sans"/>
              </a:rPr>
              <a:t>?</a:t>
            </a:r>
            <a:endParaRPr sz="4800">
              <a:latin typeface="DM Sans"/>
              <a:ea typeface="DM Sans"/>
              <a:cs typeface="DM Sans"/>
              <a:sym typeface="DM Sans"/>
            </a:endParaRPr>
          </a:p>
        </p:txBody>
      </p:sp>
      <p:sp>
        <p:nvSpPr>
          <p:cNvPr id="406" name="Google Shape;406;p63"/>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14</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410"/>
        <p:cNvGrpSpPr/>
        <p:nvPr/>
      </p:nvGrpSpPr>
      <p:grpSpPr>
        <a:xfrm>
          <a:off x="0" y="0"/>
          <a:ext cx="0" cy="0"/>
          <a:chOff x="0" y="0"/>
          <a:chExt cx="0" cy="0"/>
        </a:xfrm>
      </p:grpSpPr>
      <p:sp>
        <p:nvSpPr>
          <p:cNvPr id="411" name="Google Shape;411;p64"/>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412" name="Google Shape;412;p6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4"/>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0" lvl="0" indent="0" algn="l" rtl="0">
              <a:spcBef>
                <a:spcPts val="0"/>
              </a:spcBef>
              <a:spcAft>
                <a:spcPts val="0"/>
              </a:spcAft>
              <a:buNone/>
            </a:pPr>
            <a:r>
              <a:rPr lang="de" sz="2400">
                <a:solidFill>
                  <a:schemeClr val="dk1"/>
                </a:solidFill>
                <a:latin typeface="DM Sans Medium"/>
                <a:ea typeface="DM Sans Medium"/>
                <a:cs typeface="DM Sans Medium"/>
                <a:sym typeface="DM Sans Medium"/>
              </a:rPr>
              <a:t>Die gute Nachricht: </a:t>
            </a:r>
            <a:br>
              <a:rPr lang="de" sz="2400">
                <a:solidFill>
                  <a:schemeClr val="dk1"/>
                </a:solidFill>
                <a:latin typeface="DM Sans Medium"/>
                <a:ea typeface="DM Sans Medium"/>
                <a:cs typeface="DM Sans Medium"/>
                <a:sym typeface="DM Sans Medium"/>
              </a:rPr>
            </a:br>
            <a:r>
              <a:rPr lang="de" sz="4700">
                <a:solidFill>
                  <a:schemeClr val="dk1"/>
                </a:solidFill>
                <a:latin typeface="DM Sans Medium"/>
                <a:ea typeface="DM Sans Medium"/>
                <a:cs typeface="DM Sans Medium"/>
                <a:sym typeface="DM Sans Medium"/>
              </a:rPr>
              <a:t>Veränderungsfähigkeit kann man trainieren</a:t>
            </a:r>
            <a:endParaRPr sz="4700">
              <a:solidFill>
                <a:schemeClr val="dk1"/>
              </a:solidFill>
              <a:latin typeface="DM Sans Medium"/>
              <a:ea typeface="DM Sans Medium"/>
              <a:cs typeface="DM Sans Medium"/>
              <a:sym typeface="DM Sans Medium"/>
            </a:endParaRPr>
          </a:p>
        </p:txBody>
      </p:sp>
      <p:sp>
        <p:nvSpPr>
          <p:cNvPr id="414" name="Google Shape;414;p64"/>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15</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5"/>
          <p:cNvSpPr txBox="1"/>
          <p:nvPr/>
        </p:nvSpPr>
        <p:spPr>
          <a:xfrm>
            <a:off x="252000" y="106700"/>
            <a:ext cx="8309400" cy="792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Clr>
                <a:schemeClr val="dk1"/>
              </a:buClr>
              <a:buSzPts val="1100"/>
              <a:buFont typeface="Arial"/>
              <a:buNone/>
            </a:pPr>
            <a:r>
              <a:rPr lang="de" sz="2400" b="1">
                <a:solidFill>
                  <a:schemeClr val="dk1"/>
                </a:solidFill>
                <a:latin typeface="DM Sans"/>
                <a:ea typeface="DM Sans"/>
                <a:cs typeface="DM Sans"/>
                <a:sym typeface="DM Sans"/>
              </a:rPr>
              <a:t>Merkmale eines Self-directed learners</a:t>
            </a:r>
            <a:endParaRPr sz="24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2400">
                <a:solidFill>
                  <a:schemeClr val="dk1"/>
                </a:solidFill>
                <a:latin typeface="DM Sans Medium"/>
                <a:ea typeface="DM Sans Medium"/>
                <a:cs typeface="DM Sans Medium"/>
                <a:sym typeface="DM Sans Medium"/>
              </a:rPr>
              <a:t>Welche Person würden Sie einstellen?</a:t>
            </a:r>
            <a:endParaRPr sz="2100">
              <a:latin typeface="DM Sans Medium"/>
              <a:ea typeface="DM Sans Medium"/>
              <a:cs typeface="DM Sans Medium"/>
              <a:sym typeface="DM Sans Medium"/>
            </a:endParaRPr>
          </a:p>
        </p:txBody>
      </p:sp>
      <p:grpSp>
        <p:nvGrpSpPr>
          <p:cNvPr id="420" name="Google Shape;420;p65"/>
          <p:cNvGrpSpPr/>
          <p:nvPr/>
        </p:nvGrpSpPr>
        <p:grpSpPr>
          <a:xfrm>
            <a:off x="525050" y="1778389"/>
            <a:ext cx="2880000" cy="2522174"/>
            <a:chOff x="228500" y="1792064"/>
            <a:chExt cx="2880000" cy="2871000"/>
          </a:xfrm>
        </p:grpSpPr>
        <p:sp>
          <p:nvSpPr>
            <p:cNvPr id="421" name="Google Shape;421;p65"/>
            <p:cNvSpPr txBox="1"/>
            <p:nvPr/>
          </p:nvSpPr>
          <p:spPr>
            <a:xfrm>
              <a:off x="228500" y="1792064"/>
              <a:ext cx="2880000" cy="2871000"/>
            </a:xfrm>
            <a:prstGeom prst="rect">
              <a:avLst/>
            </a:prstGeom>
            <a:solidFill>
              <a:srgbClr val="D5492E"/>
            </a:solidFill>
            <a:ln>
              <a:noFill/>
            </a:ln>
          </p:spPr>
          <p:txBody>
            <a:bodyPr spcFirstLastPara="1" wrap="square" lIns="90000" tIns="90000" rIns="90000" bIns="90000" anchor="t" anchorCtr="0">
              <a:noAutofit/>
            </a:bodyPr>
            <a:lstStyle/>
            <a:p>
              <a:pPr marL="0" lvl="0" indent="0" algn="l" rtl="0">
                <a:spcBef>
                  <a:spcPts val="0"/>
                </a:spcBef>
                <a:spcAft>
                  <a:spcPts val="0"/>
                </a:spcAft>
                <a:buClr>
                  <a:schemeClr val="dk1"/>
                </a:buClr>
                <a:buSzPts val="1100"/>
                <a:buFont typeface="Arial"/>
                <a:buNone/>
              </a:pPr>
              <a:r>
                <a:rPr lang="de" sz="1200" b="1">
                  <a:solidFill>
                    <a:schemeClr val="dk1"/>
                  </a:solidFill>
                  <a:latin typeface="DM Sans"/>
                  <a:ea typeface="DM Sans"/>
                  <a:cs typeface="DM Sans"/>
                  <a:sym typeface="DM Sans"/>
                </a:rPr>
                <a:t>MA mit altem Lernverständnis</a:t>
              </a:r>
              <a:br>
                <a:rPr lang="de" sz="1200" b="1">
                  <a:solidFill>
                    <a:schemeClr val="dk1"/>
                  </a:solidFill>
                  <a:latin typeface="DM Sans"/>
                  <a:ea typeface="DM Sans"/>
                  <a:cs typeface="DM Sans"/>
                  <a:sym typeface="DM Sans"/>
                </a:rPr>
              </a:br>
              <a:r>
                <a:rPr lang="de" sz="1200">
                  <a:solidFill>
                    <a:schemeClr val="dk1"/>
                  </a:solidFill>
                  <a:latin typeface="DM Sans"/>
                  <a:ea typeface="DM Sans"/>
                  <a:cs typeface="DM Sans"/>
                  <a:sym typeface="DM Sans"/>
                </a:rPr>
                <a:t>(Know-it-all Mindset)</a:t>
              </a:r>
              <a:endParaRPr sz="12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endParaRPr sz="1200" b="1">
                <a:solidFill>
                  <a:schemeClr val="dk1"/>
                </a:solidFill>
                <a:latin typeface="DM Sans"/>
                <a:ea typeface="DM Sans"/>
                <a:cs typeface="DM Sans"/>
                <a:sym typeface="DM Sans"/>
              </a:endParaRPr>
            </a:p>
            <a:p>
              <a:pPr marL="0" lvl="0" indent="0" algn="l" rtl="0">
                <a:spcBef>
                  <a:spcPts val="500"/>
                </a:spcBef>
                <a:spcAft>
                  <a:spcPts val="500"/>
                </a:spcAft>
                <a:buNone/>
              </a:pPr>
              <a:endParaRPr sz="1200" b="1">
                <a:solidFill>
                  <a:schemeClr val="dk1"/>
                </a:solidFill>
                <a:latin typeface="DM Sans"/>
                <a:ea typeface="DM Sans"/>
                <a:cs typeface="DM Sans"/>
                <a:sym typeface="DM Sans"/>
              </a:endParaRPr>
            </a:p>
          </p:txBody>
        </p:sp>
        <p:sp>
          <p:nvSpPr>
            <p:cNvPr id="422" name="Google Shape;422;p65"/>
            <p:cNvSpPr txBox="1"/>
            <p:nvPr/>
          </p:nvSpPr>
          <p:spPr>
            <a:xfrm>
              <a:off x="277750" y="2423711"/>
              <a:ext cx="2786100" cy="2193900"/>
            </a:xfrm>
            <a:prstGeom prst="rect">
              <a:avLst/>
            </a:prstGeom>
            <a:solidFill>
              <a:srgbClr val="FFFFFF"/>
            </a:solidFill>
            <a:ln>
              <a:noFill/>
            </a:ln>
          </p:spPr>
          <p:txBody>
            <a:bodyPr spcFirstLastPara="1" wrap="square" lIns="90000" tIns="90000" rIns="18000" bIns="90000" anchor="t" anchorCtr="0">
              <a:noAutofit/>
            </a:bodyPr>
            <a:lstStyle/>
            <a:p>
              <a:pPr marL="0" lvl="0" indent="0" algn="l" rtl="0">
                <a:spcBef>
                  <a:spcPts val="0"/>
                </a:spcBef>
                <a:spcAft>
                  <a:spcPts val="0"/>
                </a:spcAft>
                <a:buClr>
                  <a:schemeClr val="dk1"/>
                </a:buClr>
                <a:buSzPts val="1100"/>
                <a:buFont typeface="Arial"/>
                <a:buNone/>
              </a:pPr>
              <a:r>
                <a:rPr lang="de" sz="1000" b="1">
                  <a:latin typeface="DM Sans"/>
                  <a:ea typeface="DM Sans"/>
                  <a:cs typeface="DM Sans"/>
                  <a:sym typeface="DM Sans"/>
                </a:rPr>
                <a:t>Vermeidung von Veränderung (Bedrohung)</a:t>
              </a:r>
              <a:br>
                <a:rPr lang="de" sz="1000" b="1">
                  <a:latin typeface="DM Sans"/>
                  <a:ea typeface="DM Sans"/>
                  <a:cs typeface="DM Sans"/>
                  <a:sym typeface="DM Sans"/>
                </a:rPr>
              </a:br>
              <a:r>
                <a:rPr lang="de" sz="1000">
                  <a:latin typeface="DM Sans"/>
                  <a:ea typeface="DM Sans"/>
                  <a:cs typeface="DM Sans"/>
                  <a:sym typeface="DM Sans"/>
                </a:rPr>
                <a:t>“Ich kann das nicht und kostet zu viel Energie”</a:t>
              </a:r>
              <a:endParaRPr sz="1000">
                <a:latin typeface="DM Sans"/>
                <a:ea typeface="DM Sans"/>
                <a:cs typeface="DM Sans"/>
                <a:sym typeface="DM Sans"/>
              </a:endParaRPr>
            </a:p>
            <a:p>
              <a:pPr marL="0" lvl="0" indent="0" algn="l" rtl="0">
                <a:spcBef>
                  <a:spcPts val="600"/>
                </a:spcBef>
                <a:spcAft>
                  <a:spcPts val="0"/>
                </a:spcAft>
                <a:buNone/>
              </a:pPr>
              <a:r>
                <a:rPr lang="de" sz="1000" b="1">
                  <a:latin typeface="DM Sans"/>
                  <a:ea typeface="DM Sans"/>
                  <a:cs typeface="DM Sans"/>
                  <a:sym typeface="DM Sans"/>
                </a:rPr>
                <a:t>Knower</a:t>
              </a:r>
              <a:br>
                <a:rPr lang="de" sz="1000" b="1">
                  <a:latin typeface="DM Sans"/>
                  <a:ea typeface="DM Sans"/>
                  <a:cs typeface="DM Sans"/>
                  <a:sym typeface="DM Sans"/>
                </a:rPr>
              </a:br>
              <a:r>
                <a:rPr lang="de" sz="1000">
                  <a:latin typeface="DM Sans"/>
                  <a:ea typeface="DM Sans"/>
                  <a:cs typeface="DM Sans"/>
                  <a:sym typeface="DM Sans"/>
                </a:rPr>
                <a:t>“Ich bin gut in diesem Thema/Feld”</a:t>
              </a:r>
              <a:endParaRPr sz="1000">
                <a:latin typeface="DM Sans"/>
                <a:ea typeface="DM Sans"/>
                <a:cs typeface="DM Sans"/>
                <a:sym typeface="DM Sans"/>
              </a:endParaRPr>
            </a:p>
            <a:p>
              <a:pPr marL="0" lvl="0" indent="0" algn="l" rtl="0">
                <a:spcBef>
                  <a:spcPts val="600"/>
                </a:spcBef>
                <a:spcAft>
                  <a:spcPts val="0"/>
                </a:spcAft>
                <a:buNone/>
              </a:pPr>
              <a:r>
                <a:rPr lang="de" sz="1000" b="1">
                  <a:latin typeface="DM Sans"/>
                  <a:ea typeface="DM Sans"/>
                  <a:cs typeface="DM Sans"/>
                  <a:sym typeface="DM Sans"/>
                </a:rPr>
                <a:t>Beweisen steht im Fokus</a:t>
              </a:r>
              <a:br>
                <a:rPr lang="de" sz="1000" b="1">
                  <a:latin typeface="DM Sans"/>
                  <a:ea typeface="DM Sans"/>
                  <a:cs typeface="DM Sans"/>
                  <a:sym typeface="DM Sans"/>
                </a:rPr>
              </a:br>
              <a:r>
                <a:rPr lang="de" sz="1000">
                  <a:latin typeface="DM Sans"/>
                  <a:ea typeface="DM Sans"/>
                  <a:cs typeface="DM Sans"/>
                  <a:sym typeface="DM Sans"/>
                </a:rPr>
                <a:t>“Ich möchte richtig liegen”</a:t>
              </a:r>
              <a:endParaRPr sz="1000" b="1">
                <a:latin typeface="DM Sans"/>
                <a:ea typeface="DM Sans"/>
                <a:cs typeface="DM Sans"/>
                <a:sym typeface="DM Sans"/>
              </a:endParaRPr>
            </a:p>
            <a:p>
              <a:pPr marL="0" lvl="0" indent="0" algn="l" rtl="0">
                <a:spcBef>
                  <a:spcPts val="600"/>
                </a:spcBef>
                <a:spcAft>
                  <a:spcPts val="600"/>
                </a:spcAft>
                <a:buNone/>
              </a:pPr>
              <a:r>
                <a:rPr lang="de" sz="1000" b="1">
                  <a:latin typeface="DM Sans"/>
                  <a:ea typeface="DM Sans"/>
                  <a:cs typeface="DM Sans"/>
                  <a:sym typeface="DM Sans"/>
                </a:rPr>
                <a:t>Scheitern und Fehler werden vermieden</a:t>
              </a:r>
              <a:br>
                <a:rPr lang="de" sz="1000" b="1">
                  <a:latin typeface="DM Sans"/>
                  <a:ea typeface="DM Sans"/>
                  <a:cs typeface="DM Sans"/>
                  <a:sym typeface="DM Sans"/>
                </a:rPr>
              </a:br>
              <a:r>
                <a:rPr lang="de" sz="1000">
                  <a:latin typeface="DM Sans"/>
                  <a:ea typeface="DM Sans"/>
                  <a:cs typeface="DM Sans"/>
                  <a:sym typeface="DM Sans"/>
                </a:rPr>
                <a:t>Angst schwach oder inkompetent zu wirken</a:t>
              </a:r>
              <a:endParaRPr sz="1000">
                <a:latin typeface="DM Sans"/>
                <a:ea typeface="DM Sans"/>
                <a:cs typeface="DM Sans"/>
                <a:sym typeface="DM Sans"/>
              </a:endParaRPr>
            </a:p>
          </p:txBody>
        </p:sp>
      </p:grpSp>
      <p:sp>
        <p:nvSpPr>
          <p:cNvPr id="423" name="Google Shape;423;p6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 name="Google Shape;424;p6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589531" y="2174398"/>
            <a:ext cx="1755300" cy="904217"/>
          </a:xfrm>
          <a:prstGeom prst="rect">
            <a:avLst/>
          </a:prstGeom>
          <a:noFill/>
          <a:ln>
            <a:noFill/>
          </a:ln>
        </p:spPr>
      </p:pic>
      <p:grpSp>
        <p:nvGrpSpPr>
          <p:cNvPr id="425" name="Google Shape;425;p65"/>
          <p:cNvGrpSpPr/>
          <p:nvPr/>
        </p:nvGrpSpPr>
        <p:grpSpPr>
          <a:xfrm>
            <a:off x="5529291" y="1778389"/>
            <a:ext cx="3012000" cy="2522174"/>
            <a:chOff x="5529300" y="1792064"/>
            <a:chExt cx="3012000" cy="2871000"/>
          </a:xfrm>
        </p:grpSpPr>
        <p:sp>
          <p:nvSpPr>
            <p:cNvPr id="426" name="Google Shape;426;p65"/>
            <p:cNvSpPr txBox="1"/>
            <p:nvPr/>
          </p:nvSpPr>
          <p:spPr>
            <a:xfrm>
              <a:off x="5529300" y="1792064"/>
              <a:ext cx="3012000" cy="2871000"/>
            </a:xfrm>
            <a:prstGeom prst="rect">
              <a:avLst/>
            </a:prstGeom>
            <a:solidFill>
              <a:srgbClr val="22FFAA"/>
            </a:solidFill>
            <a:ln>
              <a:noFill/>
            </a:ln>
          </p:spPr>
          <p:txBody>
            <a:bodyPr spcFirstLastPara="1" wrap="square" lIns="90000" tIns="90000" rIns="90000" bIns="90000" anchor="t" anchorCtr="0">
              <a:noAutofit/>
            </a:bodyPr>
            <a:lstStyle/>
            <a:p>
              <a:pPr marL="0" lvl="0" indent="0" algn="l" rtl="0">
                <a:spcBef>
                  <a:spcPts val="0"/>
                </a:spcBef>
                <a:spcAft>
                  <a:spcPts val="500"/>
                </a:spcAft>
                <a:buClr>
                  <a:schemeClr val="dk1"/>
                </a:buClr>
                <a:buSzPts val="1100"/>
                <a:buFont typeface="Arial"/>
                <a:buNone/>
              </a:pPr>
              <a:r>
                <a:rPr lang="de" sz="1200" b="1">
                  <a:solidFill>
                    <a:schemeClr val="dk1"/>
                  </a:solidFill>
                  <a:latin typeface="DM Sans"/>
                  <a:ea typeface="DM Sans"/>
                  <a:cs typeface="DM Sans"/>
                  <a:sym typeface="DM Sans"/>
                </a:rPr>
                <a:t>Veränderungsfähiger Lernender</a:t>
              </a:r>
              <a:br>
                <a:rPr lang="de" sz="1200" b="1">
                  <a:solidFill>
                    <a:schemeClr val="dk1"/>
                  </a:solidFill>
                  <a:latin typeface="DM Sans"/>
                  <a:ea typeface="DM Sans"/>
                  <a:cs typeface="DM Sans"/>
                  <a:sym typeface="DM Sans"/>
                </a:rPr>
              </a:br>
              <a:r>
                <a:rPr lang="de" sz="1200">
                  <a:solidFill>
                    <a:schemeClr val="dk1"/>
                  </a:solidFill>
                  <a:latin typeface="DM Sans"/>
                  <a:ea typeface="DM Sans"/>
                  <a:cs typeface="DM Sans"/>
                  <a:sym typeface="DM Sans"/>
                </a:rPr>
                <a:t>(Learn-it-all Mindset)</a:t>
              </a:r>
              <a:endParaRPr sz="1200" b="1">
                <a:solidFill>
                  <a:schemeClr val="dk1"/>
                </a:solidFill>
                <a:latin typeface="DM Sans"/>
                <a:ea typeface="DM Sans"/>
                <a:cs typeface="DM Sans"/>
                <a:sym typeface="DM Sans"/>
              </a:endParaRPr>
            </a:p>
          </p:txBody>
        </p:sp>
        <p:sp>
          <p:nvSpPr>
            <p:cNvPr id="427" name="Google Shape;427;p65"/>
            <p:cNvSpPr txBox="1"/>
            <p:nvPr/>
          </p:nvSpPr>
          <p:spPr>
            <a:xfrm>
              <a:off x="5578550" y="2423714"/>
              <a:ext cx="2922300" cy="2193900"/>
            </a:xfrm>
            <a:prstGeom prst="rect">
              <a:avLst/>
            </a:prstGeom>
            <a:solidFill>
              <a:srgbClr val="FFFFFF"/>
            </a:solidFill>
            <a:ln>
              <a:noFill/>
            </a:ln>
          </p:spPr>
          <p:txBody>
            <a:bodyPr spcFirstLastPara="1" wrap="square" lIns="90000" tIns="90000" rIns="18000" bIns="90000" anchor="t" anchorCtr="0">
              <a:noAutofit/>
            </a:bodyPr>
            <a:lstStyle/>
            <a:p>
              <a:pPr marL="0" lvl="0" indent="0" algn="l" rtl="0">
                <a:spcBef>
                  <a:spcPts val="0"/>
                </a:spcBef>
                <a:spcAft>
                  <a:spcPts val="0"/>
                </a:spcAft>
                <a:buClr>
                  <a:schemeClr val="dk1"/>
                </a:buClr>
                <a:buSzPts val="1100"/>
                <a:buFont typeface="Arial"/>
                <a:buNone/>
              </a:pPr>
              <a:r>
                <a:rPr lang="de" sz="1000" b="1">
                  <a:solidFill>
                    <a:schemeClr val="dk1"/>
                  </a:solidFill>
                  <a:latin typeface="DM Sans"/>
                  <a:ea typeface="DM Sans"/>
                  <a:cs typeface="DM Sans"/>
                  <a:sym typeface="DM Sans"/>
                </a:rPr>
                <a:t>Veränderung als Chance (Herausforderung)</a:t>
              </a:r>
              <a:br>
                <a:rPr lang="de" sz="1000" b="1">
                  <a:solidFill>
                    <a:schemeClr val="dk1"/>
                  </a:solidFill>
                  <a:latin typeface="DM Sans"/>
                  <a:ea typeface="DM Sans"/>
                  <a:cs typeface="DM Sans"/>
                  <a:sym typeface="DM Sans"/>
                </a:rPr>
              </a:br>
              <a:r>
                <a:rPr lang="de" sz="1000">
                  <a:solidFill>
                    <a:schemeClr val="dk1"/>
                  </a:solidFill>
                  <a:latin typeface="DM Sans"/>
                  <a:ea typeface="DM Sans"/>
                  <a:cs typeface="DM Sans"/>
                  <a:sym typeface="DM Sans"/>
                </a:rPr>
                <a:t>“Ich dadurch persönlich wachsen und lernen”</a:t>
              </a:r>
              <a:endParaRPr sz="1000">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r>
                <a:rPr lang="de" sz="1000" b="1">
                  <a:solidFill>
                    <a:schemeClr val="dk1"/>
                  </a:solidFill>
                  <a:latin typeface="DM Sans"/>
                  <a:ea typeface="DM Sans"/>
                  <a:cs typeface="DM Sans"/>
                  <a:sym typeface="DM Sans"/>
                </a:rPr>
                <a:t>Learner</a:t>
              </a:r>
              <a:br>
                <a:rPr lang="de" sz="1000" b="1">
                  <a:solidFill>
                    <a:schemeClr val="dk1"/>
                  </a:solidFill>
                  <a:latin typeface="DM Sans"/>
                  <a:ea typeface="DM Sans"/>
                  <a:cs typeface="DM Sans"/>
                  <a:sym typeface="DM Sans"/>
                </a:rPr>
              </a:br>
              <a:r>
                <a:rPr lang="de" sz="1000">
                  <a:solidFill>
                    <a:schemeClr val="dk1"/>
                  </a:solidFill>
                  <a:latin typeface="DM Sans"/>
                  <a:ea typeface="DM Sans"/>
                  <a:cs typeface="DM Sans"/>
                  <a:sym typeface="DM Sans"/>
                </a:rPr>
                <a:t>“Ich kann schnell gut in jedem Thema werden”</a:t>
              </a:r>
              <a:endParaRPr sz="1000">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r>
                <a:rPr lang="de" sz="1000" b="1">
                  <a:solidFill>
                    <a:schemeClr val="dk1"/>
                  </a:solidFill>
                  <a:latin typeface="DM Sans"/>
                  <a:ea typeface="DM Sans"/>
                  <a:cs typeface="DM Sans"/>
                  <a:sym typeface="DM Sans"/>
                </a:rPr>
                <a:t>Verbessern und Lernen steht im Fokus</a:t>
              </a:r>
              <a:br>
                <a:rPr lang="de" sz="1000" b="1">
                  <a:solidFill>
                    <a:schemeClr val="dk1"/>
                  </a:solidFill>
                  <a:latin typeface="DM Sans"/>
                  <a:ea typeface="DM Sans"/>
                  <a:cs typeface="DM Sans"/>
                  <a:sym typeface="DM Sans"/>
                </a:rPr>
              </a:br>
              <a:r>
                <a:rPr lang="de" sz="1000">
                  <a:solidFill>
                    <a:schemeClr val="dk1"/>
                  </a:solidFill>
                  <a:latin typeface="DM Sans"/>
                  <a:ea typeface="DM Sans"/>
                  <a:cs typeface="DM Sans"/>
                  <a:sym typeface="DM Sans"/>
                </a:rPr>
                <a:t>“Ich möchte es richtig machen &amp; daraus lernen”</a:t>
              </a:r>
              <a:endParaRPr sz="1000" b="1">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r>
                <a:rPr lang="de" sz="1000" b="1">
                  <a:solidFill>
                    <a:schemeClr val="dk1"/>
                  </a:solidFill>
                  <a:latin typeface="DM Sans"/>
                  <a:ea typeface="DM Sans"/>
                  <a:cs typeface="DM Sans"/>
                  <a:sym typeface="DM Sans"/>
                </a:rPr>
                <a:t>Scheitern ist der Grundbaustein für Fortschritt</a:t>
              </a:r>
              <a:br>
                <a:rPr lang="de" sz="1000" b="1">
                  <a:solidFill>
                    <a:schemeClr val="dk1"/>
                  </a:solidFill>
                  <a:latin typeface="DM Sans"/>
                  <a:ea typeface="DM Sans"/>
                  <a:cs typeface="DM Sans"/>
                  <a:sym typeface="DM Sans"/>
                </a:rPr>
              </a:br>
              <a:r>
                <a:rPr lang="de" sz="1000">
                  <a:solidFill>
                    <a:schemeClr val="dk1"/>
                  </a:solidFill>
                  <a:latin typeface="DM Sans"/>
                  <a:ea typeface="DM Sans"/>
                  <a:cs typeface="DM Sans"/>
                  <a:sym typeface="DM Sans"/>
                </a:rPr>
                <a:t>Nach Hilfe fragen und schnell aus Fehlern lernen</a:t>
              </a:r>
              <a:endParaRPr sz="1000">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endParaRPr sz="1000">
                <a:solidFill>
                  <a:schemeClr val="dk1"/>
                </a:solidFill>
                <a:latin typeface="DM Sans"/>
                <a:ea typeface="DM Sans"/>
                <a:cs typeface="DM Sans"/>
                <a:sym typeface="DM Sans"/>
              </a:endParaRPr>
            </a:p>
            <a:p>
              <a:pPr marL="0" lvl="0" indent="0" algn="l" rtl="0">
                <a:spcBef>
                  <a:spcPts val="600"/>
                </a:spcBef>
                <a:spcAft>
                  <a:spcPts val="0"/>
                </a:spcAft>
                <a:buClr>
                  <a:schemeClr val="dk1"/>
                </a:buClr>
                <a:buSzPts val="1100"/>
                <a:buFont typeface="Arial"/>
                <a:buNone/>
              </a:pPr>
              <a:endParaRPr sz="1000" b="1">
                <a:solidFill>
                  <a:schemeClr val="dk1"/>
                </a:solidFill>
                <a:latin typeface="DM Sans"/>
                <a:ea typeface="DM Sans"/>
                <a:cs typeface="DM Sans"/>
                <a:sym typeface="DM Sans"/>
              </a:endParaRPr>
            </a:p>
            <a:p>
              <a:pPr marL="0" lvl="0" indent="0" algn="l" rtl="0">
                <a:spcBef>
                  <a:spcPts val="600"/>
                </a:spcBef>
                <a:spcAft>
                  <a:spcPts val="600"/>
                </a:spcAft>
                <a:buNone/>
              </a:pPr>
              <a:endParaRPr sz="1000" b="1">
                <a:latin typeface="DM Sans"/>
                <a:ea typeface="DM Sans"/>
                <a:cs typeface="DM Sans"/>
                <a:sym typeface="DM Sans"/>
              </a:endParaRPr>
            </a:p>
          </p:txBody>
        </p:sp>
      </p:grpSp>
      <p:sp>
        <p:nvSpPr>
          <p:cNvPr id="428" name="Google Shape;428;p65"/>
          <p:cNvSpPr/>
          <p:nvPr/>
        </p:nvSpPr>
        <p:spPr>
          <a:xfrm>
            <a:off x="4664250" y="2339350"/>
            <a:ext cx="396800" cy="211350"/>
          </a:xfrm>
          <a:custGeom>
            <a:avLst/>
            <a:gdLst/>
            <a:ahLst/>
            <a:cxnLst/>
            <a:rect l="l" t="t" r="r" b="b"/>
            <a:pathLst>
              <a:path w="15872" h="8454" extrusionOk="0">
                <a:moveTo>
                  <a:pt x="1725" y="8454"/>
                </a:moveTo>
                <a:lnTo>
                  <a:pt x="15872" y="8195"/>
                </a:lnTo>
                <a:lnTo>
                  <a:pt x="15441" y="0"/>
                </a:lnTo>
                <a:lnTo>
                  <a:pt x="1552" y="345"/>
                </a:lnTo>
                <a:lnTo>
                  <a:pt x="0" y="6987"/>
                </a:lnTo>
                <a:close/>
              </a:path>
            </a:pathLst>
          </a:custGeom>
          <a:solidFill>
            <a:srgbClr val="FFFFFF"/>
          </a:solidFill>
          <a:ln>
            <a:noFill/>
          </a:ln>
        </p:spPr>
      </p:sp>
      <p:sp>
        <p:nvSpPr>
          <p:cNvPr id="429" name="Google Shape;429;p65"/>
          <p:cNvSpPr/>
          <p:nvPr/>
        </p:nvSpPr>
        <p:spPr>
          <a:xfrm>
            <a:off x="3874675" y="2339100"/>
            <a:ext cx="403300" cy="215675"/>
          </a:xfrm>
          <a:custGeom>
            <a:avLst/>
            <a:gdLst/>
            <a:ahLst/>
            <a:cxnLst/>
            <a:rect l="l" t="t" r="r" b="b"/>
            <a:pathLst>
              <a:path w="16132" h="8627" extrusionOk="0">
                <a:moveTo>
                  <a:pt x="518" y="8540"/>
                </a:moveTo>
                <a:lnTo>
                  <a:pt x="16132" y="8627"/>
                </a:lnTo>
                <a:lnTo>
                  <a:pt x="14751" y="3020"/>
                </a:lnTo>
                <a:lnTo>
                  <a:pt x="12422" y="173"/>
                </a:lnTo>
                <a:lnTo>
                  <a:pt x="2243" y="0"/>
                </a:lnTo>
                <a:lnTo>
                  <a:pt x="0" y="6729"/>
                </a:lnTo>
                <a:close/>
              </a:path>
            </a:pathLst>
          </a:custGeom>
          <a:solidFill>
            <a:srgbClr val="D5492E"/>
          </a:solidFill>
          <a:ln>
            <a:noFill/>
          </a:ln>
        </p:spPr>
      </p:sp>
      <p:sp>
        <p:nvSpPr>
          <p:cNvPr id="430" name="Google Shape;430;p65"/>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16</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434"/>
        <p:cNvGrpSpPr/>
        <p:nvPr/>
      </p:nvGrpSpPr>
      <p:grpSpPr>
        <a:xfrm>
          <a:off x="0" y="0"/>
          <a:ext cx="0" cy="0"/>
          <a:chOff x="0" y="0"/>
          <a:chExt cx="0" cy="0"/>
        </a:xfrm>
      </p:grpSpPr>
      <p:sp>
        <p:nvSpPr>
          <p:cNvPr id="435" name="Google Shape;435;p66"/>
          <p:cNvSpPr txBox="1"/>
          <p:nvPr/>
        </p:nvSpPr>
        <p:spPr>
          <a:xfrm>
            <a:off x="570600" y="898825"/>
            <a:ext cx="6881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800">
                <a:solidFill>
                  <a:schemeClr val="dk1"/>
                </a:solidFill>
                <a:latin typeface="DM Sans"/>
                <a:ea typeface="DM Sans"/>
                <a:cs typeface="DM Sans"/>
                <a:sym typeface="DM Sans"/>
              </a:rPr>
              <a:t>“Education either functions as an instrument which is used to facilitate integration of the younger generation into the logic of the present system and bring about conformity or it becomes the practice of freedom, the means by which men and women deal critically and creatively with reality and </a:t>
            </a:r>
            <a:r>
              <a:rPr lang="de" sz="1800" b="1">
                <a:solidFill>
                  <a:schemeClr val="dk1"/>
                </a:solidFill>
                <a:latin typeface="DM Sans"/>
                <a:ea typeface="DM Sans"/>
                <a:cs typeface="DM Sans"/>
                <a:sym typeface="DM Sans"/>
              </a:rPr>
              <a:t>discover how to participate in the transformation of their world.</a:t>
            </a:r>
            <a:r>
              <a:rPr lang="de" sz="1800">
                <a:solidFill>
                  <a:schemeClr val="dk1"/>
                </a:solidFill>
                <a:latin typeface="DM Sans"/>
                <a:ea typeface="DM Sans"/>
                <a:cs typeface="DM Sans"/>
                <a:sym typeface="DM Sans"/>
              </a:rPr>
              <a:t>” </a:t>
            </a:r>
            <a:endParaRPr sz="1800">
              <a:solidFill>
                <a:schemeClr val="dk1"/>
              </a:solidFill>
              <a:latin typeface="DM Sans"/>
              <a:ea typeface="DM Sans"/>
              <a:cs typeface="DM Sans"/>
              <a:sym typeface="DM Sans"/>
            </a:endParaRPr>
          </a:p>
          <a:p>
            <a:pPr marL="0" lvl="0" indent="0" algn="r" rtl="0">
              <a:lnSpc>
                <a:spcPct val="115000"/>
              </a:lnSpc>
              <a:spcBef>
                <a:spcPts val="0"/>
              </a:spcBef>
              <a:spcAft>
                <a:spcPts val="0"/>
              </a:spcAft>
              <a:buNone/>
            </a:pPr>
            <a:r>
              <a:rPr lang="de" sz="1200">
                <a:solidFill>
                  <a:schemeClr val="dk1"/>
                </a:solidFill>
                <a:latin typeface="DM Sans"/>
                <a:ea typeface="DM Sans"/>
                <a:cs typeface="DM Sans"/>
                <a:sym typeface="DM Sans"/>
              </a:rPr>
              <a:t>— Paulo Freire</a:t>
            </a: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de" sz="5600">
                <a:solidFill>
                  <a:schemeClr val="dk1"/>
                </a:solidFill>
                <a:latin typeface="DM Sans"/>
                <a:ea typeface="DM Sans"/>
                <a:cs typeface="DM Sans"/>
                <a:sym typeface="DM Sans"/>
              </a:rPr>
              <a:t>It is up to us.</a:t>
            </a:r>
            <a:endParaRPr sz="5600">
              <a:solidFill>
                <a:schemeClr val="dk1"/>
              </a:solidFill>
              <a:latin typeface="DM Sans"/>
              <a:ea typeface="DM Sans"/>
              <a:cs typeface="DM Sans"/>
              <a:sym typeface="DM Sans"/>
            </a:endParaRPr>
          </a:p>
        </p:txBody>
      </p:sp>
      <p:sp>
        <p:nvSpPr>
          <p:cNvPr id="436" name="Google Shape;436;p66"/>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17</a:t>
            </a:fld>
            <a:endParaRPr sz="600">
              <a:solidFill>
                <a:srgbClr val="000000"/>
              </a:solidFill>
              <a:latin typeface="DM Sans Medium"/>
              <a:ea typeface="DM Sans Medium"/>
              <a:cs typeface="DM Sans Medium"/>
              <a:sym typeface="DM Sans Medium"/>
            </a:endParaRPr>
          </a:p>
        </p:txBody>
      </p:sp>
      <p:sp>
        <p:nvSpPr>
          <p:cNvPr id="437" name="Google Shape;437;p6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3FFAA"/>
        </a:solidFill>
        <a:effectLst/>
      </p:bgPr>
    </p:bg>
    <p:spTree>
      <p:nvGrpSpPr>
        <p:cNvPr id="1" name="Shape 441"/>
        <p:cNvGrpSpPr/>
        <p:nvPr/>
      </p:nvGrpSpPr>
      <p:grpSpPr>
        <a:xfrm>
          <a:off x="0" y="0"/>
          <a:ext cx="0" cy="0"/>
          <a:chOff x="0" y="0"/>
          <a:chExt cx="0" cy="0"/>
        </a:xfrm>
      </p:grpSpPr>
      <p:sp>
        <p:nvSpPr>
          <p:cNvPr id="442" name="Google Shape;442;p67" descr="{&quot;recolor_background&quot;:&quot;brand&quot;}"/>
          <p:cNvSpPr txBox="1"/>
          <p:nvPr/>
        </p:nvSpPr>
        <p:spPr>
          <a:xfrm>
            <a:off x="638825" y="986400"/>
            <a:ext cx="1388700" cy="4157100"/>
          </a:xfrm>
          <a:prstGeom prst="rect">
            <a:avLst/>
          </a:prstGeom>
          <a:solidFill>
            <a:srgbClr val="FFFFFF"/>
          </a:solidFill>
          <a:ln>
            <a:noFill/>
          </a:ln>
        </p:spPr>
        <p:txBody>
          <a:bodyPr spcFirstLastPara="1" wrap="square" lIns="252000" tIns="90000" rIns="252000" bIns="86400" anchor="ctr" anchorCtr="0">
            <a:noAutofit/>
          </a:bodyPr>
          <a:lstStyle/>
          <a:p>
            <a:pPr marL="0" lvl="0" indent="0" algn="l" rtl="0">
              <a:spcBef>
                <a:spcPts val="0"/>
              </a:spcBef>
              <a:spcAft>
                <a:spcPts val="0"/>
              </a:spcAft>
              <a:buNone/>
            </a:pPr>
            <a:endParaRPr sz="800">
              <a:solidFill>
                <a:srgbClr val="FFFFFF"/>
              </a:solidFill>
              <a:latin typeface="DM Sans Medium"/>
              <a:ea typeface="DM Sans Medium"/>
              <a:cs typeface="DM Sans Medium"/>
              <a:sym typeface="DM Sans Medium"/>
            </a:endParaRPr>
          </a:p>
        </p:txBody>
      </p:sp>
      <p:sp>
        <p:nvSpPr>
          <p:cNvPr id="443" name="Google Shape;443;p67"/>
          <p:cNvSpPr txBox="1"/>
          <p:nvPr/>
        </p:nvSpPr>
        <p:spPr>
          <a:xfrm>
            <a:off x="973650" y="194400"/>
            <a:ext cx="6218400" cy="4356300"/>
          </a:xfrm>
          <a:prstGeom prst="rect">
            <a:avLst/>
          </a:prstGeom>
          <a:noFill/>
          <a:ln>
            <a:noFill/>
          </a:ln>
        </p:spPr>
        <p:txBody>
          <a:bodyPr spcFirstLastPara="1" wrap="square" lIns="252000" tIns="252000" rIns="252000" bIns="2520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de" sz="4100">
                <a:solidFill>
                  <a:schemeClr val="dk1"/>
                </a:solidFill>
                <a:latin typeface="DM Sans"/>
                <a:ea typeface="DM Sans"/>
                <a:cs typeface="DM Sans"/>
                <a:sym typeface="DM Sans"/>
              </a:rPr>
              <a:t>Third Place Design-Methode</a:t>
            </a:r>
            <a:endParaRPr sz="4100">
              <a:solidFill>
                <a:schemeClr val="dk1"/>
              </a:solidFill>
              <a:latin typeface="DM Sans"/>
              <a:ea typeface="DM Sans"/>
              <a:cs typeface="DM Sans"/>
              <a:sym typeface="DM Sans"/>
            </a:endParaRPr>
          </a:p>
        </p:txBody>
      </p:sp>
      <p:pic>
        <p:nvPicPr>
          <p:cNvPr id="444" name="Google Shape;444;p6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2000" y="4814155"/>
            <a:ext cx="720000" cy="132245"/>
          </a:xfrm>
          <a:prstGeom prst="rect">
            <a:avLst/>
          </a:prstGeom>
          <a:noFill/>
          <a:ln>
            <a:noFill/>
          </a:ln>
        </p:spPr>
      </p:pic>
      <p:sp>
        <p:nvSpPr>
          <p:cNvPr id="445" name="Google Shape;445;p67"/>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18</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8"/>
          <p:cNvSpPr txBox="1"/>
          <p:nvPr/>
        </p:nvSpPr>
        <p:spPr>
          <a:xfrm>
            <a:off x="638825" y="986400"/>
            <a:ext cx="1388700" cy="4157100"/>
          </a:xfrm>
          <a:prstGeom prst="rect">
            <a:avLst/>
          </a:prstGeom>
          <a:solidFill>
            <a:srgbClr val="22FFAA"/>
          </a:solidFill>
          <a:ln>
            <a:noFill/>
          </a:ln>
        </p:spPr>
        <p:txBody>
          <a:bodyPr spcFirstLastPara="1" wrap="square" lIns="252000" tIns="90000" rIns="252000" bIns="86400" anchor="ctr" anchorCtr="0">
            <a:noAutofit/>
          </a:bodyPr>
          <a:lstStyle/>
          <a:p>
            <a:pPr marL="0" lvl="0" indent="0" algn="l" rtl="0">
              <a:spcBef>
                <a:spcPts val="0"/>
              </a:spcBef>
              <a:spcAft>
                <a:spcPts val="0"/>
              </a:spcAft>
              <a:buNone/>
            </a:pPr>
            <a:endParaRPr sz="800">
              <a:solidFill>
                <a:srgbClr val="FFFFFF"/>
              </a:solidFill>
              <a:latin typeface="DM Sans Medium"/>
              <a:ea typeface="DM Sans Medium"/>
              <a:cs typeface="DM Sans Medium"/>
              <a:sym typeface="DM Sans Medium"/>
            </a:endParaRPr>
          </a:p>
        </p:txBody>
      </p:sp>
      <p:sp>
        <p:nvSpPr>
          <p:cNvPr id="451" name="Google Shape;451;p68"/>
          <p:cNvSpPr txBox="1"/>
          <p:nvPr/>
        </p:nvSpPr>
        <p:spPr>
          <a:xfrm>
            <a:off x="973650" y="194400"/>
            <a:ext cx="6478200" cy="4356300"/>
          </a:xfrm>
          <a:prstGeom prst="rect">
            <a:avLst/>
          </a:prstGeom>
          <a:noFill/>
          <a:ln>
            <a:noFill/>
          </a:ln>
        </p:spPr>
        <p:txBody>
          <a:bodyPr spcFirstLastPara="1" wrap="square" lIns="252000" tIns="252000" rIns="252000" bIns="252000" anchor="ctr" anchorCtr="0">
            <a:noAutofit/>
          </a:bodyPr>
          <a:lstStyle/>
          <a:p>
            <a:pPr marL="0" lvl="0" indent="0" algn="l" rtl="0">
              <a:spcBef>
                <a:spcPts val="0"/>
              </a:spcBef>
              <a:spcAft>
                <a:spcPts val="0"/>
              </a:spcAft>
              <a:buNone/>
            </a:pPr>
            <a:r>
              <a:rPr lang="de" sz="3600">
                <a:latin typeface="DM Sans"/>
                <a:ea typeface="DM Sans"/>
                <a:cs typeface="DM Sans"/>
                <a:sym typeface="DM Sans"/>
              </a:rPr>
              <a:t>Grundlagen &amp; Übersicht Learning Design Ansatz</a:t>
            </a:r>
            <a:endParaRPr sz="3600">
              <a:latin typeface="DM Sans"/>
              <a:ea typeface="DM Sans"/>
              <a:cs typeface="DM Sans"/>
              <a:sym typeface="DM Sans"/>
            </a:endParaRPr>
          </a:p>
        </p:txBody>
      </p:sp>
      <p:sp>
        <p:nvSpPr>
          <p:cNvPr id="452" name="Google Shape;452;p68"/>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19</a:t>
            </a:fld>
            <a:endParaRPr sz="600">
              <a:solidFill>
                <a:srgbClr val="000000"/>
              </a:solidFill>
              <a:latin typeface="DM Sans Medium"/>
              <a:ea typeface="DM Sans Medium"/>
              <a:cs typeface="DM Sans Medium"/>
              <a:sym typeface="DM Sans Medium"/>
            </a:endParaRPr>
          </a:p>
        </p:txBody>
      </p:sp>
      <p:sp>
        <p:nvSpPr>
          <p:cNvPr id="453" name="Google Shape;453;p68"/>
          <p:cNvSpPr txBox="1"/>
          <p:nvPr/>
        </p:nvSpPr>
        <p:spPr>
          <a:xfrm>
            <a:off x="2027525" y="3210875"/>
            <a:ext cx="36924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DM Sans"/>
              <a:buChar char="●"/>
            </a:pPr>
            <a:r>
              <a:rPr lang="de">
                <a:latin typeface="DM Sans"/>
                <a:ea typeface="DM Sans"/>
                <a:cs typeface="DM Sans"/>
                <a:sym typeface="DM Sans"/>
              </a:rPr>
              <a:t>Day One Learning-Design-Prozess</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Day One Learning-Design-Prinzipien</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Day One Lernprozess</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Day One Mindsets</a:t>
            </a:r>
            <a:endParaRPr>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1"/>
          <p:cNvSpPr txBox="1"/>
          <p:nvPr/>
        </p:nvSpPr>
        <p:spPr>
          <a:xfrm>
            <a:off x="253275" y="1127200"/>
            <a:ext cx="4318200" cy="39018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1100" b="1" i="1">
                <a:solidFill>
                  <a:schemeClr val="dk1"/>
                </a:solidFill>
                <a:latin typeface="DM Sans"/>
                <a:ea typeface="DM Sans"/>
                <a:cs typeface="DM Sans"/>
                <a:sym typeface="DM Sans"/>
              </a:rPr>
              <a:t>New Learning &amp; Hintergrund Forever Day One</a:t>
            </a:r>
            <a:endParaRPr sz="1100" b="1" i="1">
              <a:solidFill>
                <a:schemeClr val="dk1"/>
              </a:solidFill>
              <a:latin typeface="DM Sans"/>
              <a:ea typeface="DM Sans"/>
              <a:cs typeface="DM Sans"/>
              <a:sym typeface="DM Sans"/>
            </a:endParaRPr>
          </a:p>
          <a:p>
            <a:pPr marL="457200" lvl="0" indent="-298450" algn="l" rtl="0">
              <a:spcBef>
                <a:spcPts val="50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Exploration der Zukunft der Arbeit und der Bildung</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Veränderungsfähigkeit: Schwerpunkte Kompetenzen und Praktiken</a:t>
            </a:r>
            <a:endParaRPr sz="1100">
              <a:solidFill>
                <a:schemeClr val="dk1"/>
              </a:solidFill>
              <a:latin typeface="DM Sans Medium"/>
              <a:ea typeface="DM Sans Medium"/>
              <a:cs typeface="DM Sans Medium"/>
              <a:sym typeface="DM Sans Medium"/>
            </a:endParaRPr>
          </a:p>
          <a:p>
            <a:pPr marL="0" lvl="0" indent="0" algn="l" rtl="0">
              <a:spcBef>
                <a:spcPts val="500"/>
              </a:spcBef>
              <a:spcAft>
                <a:spcPts val="0"/>
              </a:spcAft>
              <a:buNone/>
            </a:pPr>
            <a:r>
              <a:rPr lang="de" sz="1100" b="1" i="1">
                <a:solidFill>
                  <a:schemeClr val="dk1"/>
                </a:solidFill>
                <a:latin typeface="DM Sans"/>
                <a:ea typeface="DM Sans"/>
                <a:cs typeface="DM Sans"/>
                <a:sym typeface="DM Sans"/>
              </a:rPr>
              <a:t>Third Place Learning-Methode</a:t>
            </a:r>
            <a:endParaRPr sz="1100" b="1" i="1">
              <a:solidFill>
                <a:schemeClr val="dk1"/>
              </a:solidFill>
              <a:latin typeface="DM Sans"/>
              <a:ea typeface="DM Sans"/>
              <a:cs typeface="DM Sans"/>
              <a:sym typeface="DM Sans"/>
            </a:endParaRPr>
          </a:p>
          <a:p>
            <a:pPr marL="0" lvl="0" indent="0" algn="l" rtl="0">
              <a:spcBef>
                <a:spcPts val="500"/>
              </a:spcBef>
              <a:spcAft>
                <a:spcPts val="0"/>
              </a:spcAft>
              <a:buNone/>
            </a:pPr>
            <a:r>
              <a:rPr lang="de" sz="1100" b="1">
                <a:latin typeface="DM Sans"/>
                <a:ea typeface="DM Sans"/>
                <a:cs typeface="DM Sans"/>
                <a:sym typeface="DM Sans"/>
              </a:rPr>
              <a:t>Grundlagen und Übersicht</a:t>
            </a:r>
            <a:endParaRPr sz="1100" b="1">
              <a:latin typeface="DM Sans"/>
              <a:ea typeface="DM Sans"/>
              <a:cs typeface="DM Sans"/>
              <a:sym typeface="DM Sans"/>
            </a:endParaRPr>
          </a:p>
          <a:p>
            <a:pPr marL="457200" lvl="0" indent="-298450" algn="l" rtl="0">
              <a:spcBef>
                <a:spcPts val="500"/>
              </a:spcBef>
              <a:spcAft>
                <a:spcPts val="0"/>
              </a:spcAft>
              <a:buClr>
                <a:srgbClr val="23FFAA"/>
              </a:buClr>
              <a:buSzPts val="1100"/>
              <a:buFont typeface="DM Sans Medium"/>
              <a:buChar char="●"/>
            </a:pPr>
            <a:r>
              <a:rPr lang="de" sz="1100">
                <a:latin typeface="DM Sans Medium"/>
                <a:ea typeface="DM Sans Medium"/>
                <a:cs typeface="DM Sans Medium"/>
                <a:sym typeface="DM Sans Medium"/>
              </a:rPr>
              <a:t>Third Place Learning-Design-Prozess Übersicht</a:t>
            </a:r>
            <a:endParaRPr sz="1100">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Third Place</a:t>
            </a:r>
            <a:r>
              <a:rPr lang="de" sz="1100">
                <a:latin typeface="DM Sans Medium"/>
                <a:ea typeface="DM Sans Medium"/>
                <a:cs typeface="DM Sans Medium"/>
                <a:sym typeface="DM Sans Medium"/>
              </a:rPr>
              <a:t> Mindsets</a:t>
            </a:r>
            <a:endParaRPr sz="1100">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latin typeface="DM Sans Medium"/>
                <a:ea typeface="DM Sans Medium"/>
                <a:cs typeface="DM Sans Medium"/>
                <a:sym typeface="DM Sans Medium"/>
              </a:rPr>
              <a:t>Third Place Learning-Design-Prinzipien</a:t>
            </a:r>
            <a:endParaRPr sz="1100">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Third Place</a:t>
            </a:r>
            <a:r>
              <a:rPr lang="de" sz="1100">
                <a:latin typeface="DM Sans Medium"/>
                <a:ea typeface="DM Sans Medium"/>
                <a:cs typeface="DM Sans Medium"/>
                <a:sym typeface="DM Sans Medium"/>
              </a:rPr>
              <a:t> Lernprozess</a:t>
            </a:r>
            <a:endParaRPr sz="1100">
              <a:latin typeface="DM Sans Medium"/>
              <a:ea typeface="DM Sans Medium"/>
              <a:cs typeface="DM Sans Medium"/>
              <a:sym typeface="DM Sans Medium"/>
            </a:endParaRPr>
          </a:p>
          <a:p>
            <a:pPr marL="0" lvl="0" indent="0" algn="l" rtl="0">
              <a:spcBef>
                <a:spcPts val="500"/>
              </a:spcBef>
              <a:spcAft>
                <a:spcPts val="0"/>
              </a:spcAft>
              <a:buNone/>
            </a:pPr>
            <a:r>
              <a:rPr lang="de" sz="1100" b="1">
                <a:latin typeface="DM Sans"/>
                <a:ea typeface="DM Sans"/>
                <a:cs typeface="DM Sans"/>
                <a:sym typeface="DM Sans"/>
              </a:rPr>
              <a:t>Schritt 1: Strategie (Grundlagen bauen) </a:t>
            </a:r>
            <a:endParaRPr sz="1100" b="1">
              <a:latin typeface="DM Sans"/>
              <a:ea typeface="DM Sans"/>
              <a:cs typeface="DM Sans"/>
              <a:sym typeface="DM Sans"/>
            </a:endParaRPr>
          </a:p>
          <a:p>
            <a:pPr marL="457200" lvl="0" indent="-298450" algn="l" rtl="0">
              <a:spcBef>
                <a:spcPts val="500"/>
              </a:spcBef>
              <a:spcAft>
                <a:spcPts val="0"/>
              </a:spcAft>
              <a:buClr>
                <a:srgbClr val="23FFAA"/>
              </a:buClr>
              <a:buSzPts val="1100"/>
              <a:buFont typeface="DM Sans Medium"/>
              <a:buChar char="●"/>
            </a:pPr>
            <a:r>
              <a:rPr lang="de" sz="1100">
                <a:latin typeface="DM Sans Medium"/>
                <a:ea typeface="DM Sans Medium"/>
                <a:cs typeface="DM Sans Medium"/>
                <a:sym typeface="DM Sans Medium"/>
              </a:rPr>
              <a:t>Intention</a:t>
            </a:r>
            <a:endParaRPr sz="1100">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latin typeface="DM Sans Medium"/>
                <a:ea typeface="DM Sans Medium"/>
                <a:cs typeface="DM Sans Medium"/>
                <a:sym typeface="DM Sans Medium"/>
              </a:rPr>
              <a:t>Lernendenprofil und Lernbedarferhebung</a:t>
            </a:r>
            <a:endParaRPr sz="1100">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latin typeface="DM Sans Medium"/>
                <a:ea typeface="DM Sans Medium"/>
                <a:cs typeface="DM Sans Medium"/>
                <a:sym typeface="DM Sans Medium"/>
              </a:rPr>
              <a:t>Lern- und Veränderungsziele</a:t>
            </a:r>
            <a:endParaRPr sz="1100">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latin typeface="DM Sans Medium"/>
                <a:ea typeface="DM Sans Medium"/>
                <a:cs typeface="DM Sans Medium"/>
                <a:sym typeface="DM Sans Medium"/>
              </a:rPr>
              <a:t>Inhaltliche Schwerpunkte</a:t>
            </a:r>
            <a:endParaRPr sz="1100">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latin typeface="DM Sans Medium"/>
                <a:ea typeface="DM Sans Medium"/>
                <a:cs typeface="DM Sans Medium"/>
                <a:sym typeface="DM Sans Medium"/>
              </a:rPr>
              <a:t>Parameter der Lernerfahrung</a:t>
            </a:r>
            <a:endParaRPr sz="1100">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latin typeface="DM Sans Medium"/>
                <a:ea typeface="DM Sans Medium"/>
                <a:cs typeface="DM Sans Medium"/>
                <a:sym typeface="DM Sans Medium"/>
              </a:rPr>
              <a:t>Erfolg und Assessment</a:t>
            </a:r>
            <a:endParaRPr sz="1100">
              <a:latin typeface="DM Sans Medium"/>
              <a:ea typeface="DM Sans Medium"/>
              <a:cs typeface="DM Sans Medium"/>
              <a:sym typeface="DM Sans Medium"/>
            </a:endParaRPr>
          </a:p>
        </p:txBody>
      </p:sp>
      <p:sp>
        <p:nvSpPr>
          <p:cNvPr id="207" name="Google Shape;207;p51"/>
          <p:cNvSpPr txBox="1"/>
          <p:nvPr/>
        </p:nvSpPr>
        <p:spPr>
          <a:xfrm>
            <a:off x="255300" y="194400"/>
            <a:ext cx="86382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solidFill>
                  <a:schemeClr val="dk1"/>
                </a:solidFill>
                <a:latin typeface="DM Sans Medium"/>
                <a:ea typeface="DM Sans Medium"/>
                <a:cs typeface="DM Sans Medium"/>
                <a:sym typeface="DM Sans Medium"/>
              </a:rPr>
              <a:t>Übersicht Inhalte, Struktur und Phasen</a:t>
            </a:r>
            <a:endParaRPr sz="2400">
              <a:solidFill>
                <a:schemeClr val="dk1"/>
              </a:solidFill>
              <a:latin typeface="DM Sans Medium"/>
              <a:ea typeface="DM Sans Medium"/>
              <a:cs typeface="DM Sans Medium"/>
              <a:sym typeface="DM Sans Medium"/>
            </a:endParaRPr>
          </a:p>
        </p:txBody>
      </p:sp>
      <p:sp>
        <p:nvSpPr>
          <p:cNvPr id="208" name="Google Shape;208;p5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1"/>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2</a:t>
            </a:fld>
            <a:endParaRPr sz="600">
              <a:latin typeface="DM Sans Medium"/>
              <a:ea typeface="DM Sans Medium"/>
              <a:cs typeface="DM Sans Medium"/>
              <a:sym typeface="DM Sans Medium"/>
            </a:endParaRPr>
          </a:p>
        </p:txBody>
      </p:sp>
      <p:sp>
        <p:nvSpPr>
          <p:cNvPr id="210" name="Google Shape;210;p51"/>
          <p:cNvSpPr txBox="1"/>
          <p:nvPr/>
        </p:nvSpPr>
        <p:spPr>
          <a:xfrm>
            <a:off x="4572525" y="1127200"/>
            <a:ext cx="4318200" cy="32811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1100" b="1">
                <a:solidFill>
                  <a:schemeClr val="dk1"/>
                </a:solidFill>
                <a:latin typeface="DM Sans"/>
                <a:ea typeface="DM Sans"/>
                <a:cs typeface="DM Sans"/>
                <a:sym typeface="DM Sans"/>
              </a:rPr>
              <a:t>Schritt 2: Design (Lernerfahrungen konzipieren) </a:t>
            </a:r>
            <a:endParaRPr sz="1100" b="1">
              <a:solidFill>
                <a:schemeClr val="dk1"/>
              </a:solidFill>
              <a:latin typeface="DM Sans"/>
              <a:ea typeface="DM Sans"/>
              <a:cs typeface="DM Sans"/>
              <a:sym typeface="DM Sans"/>
            </a:endParaRPr>
          </a:p>
          <a:p>
            <a:pPr marL="457200" lvl="0" indent="-298450" algn="l" rtl="0">
              <a:spcBef>
                <a:spcPts val="50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Experience: Learning Design Frameworks</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Präsentation und Storytelling für Lernen</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Online, In Person, Blended oder Hybrid</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Module der Lernreise</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Grobe Lernreise</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Lernformate</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Detaillierte Lernreise</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Feindesign der Formate</a:t>
            </a:r>
            <a:endParaRPr sz="1100">
              <a:solidFill>
                <a:schemeClr val="dk1"/>
              </a:solidFill>
              <a:latin typeface="DM Sans Medium"/>
              <a:ea typeface="DM Sans Medium"/>
              <a:cs typeface="DM Sans Medium"/>
              <a:sym typeface="DM Sans Medium"/>
            </a:endParaRPr>
          </a:p>
          <a:p>
            <a:pPr marL="0" lvl="0" indent="0" algn="l" rtl="0">
              <a:spcBef>
                <a:spcPts val="500"/>
              </a:spcBef>
              <a:spcAft>
                <a:spcPts val="0"/>
              </a:spcAft>
              <a:buNone/>
            </a:pPr>
            <a:r>
              <a:rPr lang="de" sz="1100" b="1">
                <a:solidFill>
                  <a:schemeClr val="dk1"/>
                </a:solidFill>
                <a:latin typeface="DM Sans"/>
                <a:ea typeface="DM Sans"/>
                <a:cs typeface="DM Sans"/>
                <a:sym typeface="DM Sans"/>
              </a:rPr>
              <a:t>Schritt 3: Produktion</a:t>
            </a:r>
            <a:endParaRPr sz="1100" b="1">
              <a:solidFill>
                <a:schemeClr val="dk1"/>
              </a:solidFill>
              <a:latin typeface="DM Sans"/>
              <a:ea typeface="DM Sans"/>
              <a:cs typeface="DM Sans"/>
              <a:sym typeface="DM Sans"/>
            </a:endParaRPr>
          </a:p>
          <a:p>
            <a:pPr marL="457200" lvl="0" indent="-298450" algn="l" rtl="0">
              <a:spcBef>
                <a:spcPts val="50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Video-, Audio- und Text</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Templates und Arbeitsblätter</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Material und Artefakte</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Technik und Plattformen</a:t>
            </a:r>
            <a:endParaRPr sz="1100">
              <a:solidFill>
                <a:schemeClr val="dk1"/>
              </a:solidFill>
              <a:latin typeface="DM Sans Medium"/>
              <a:ea typeface="DM Sans Medium"/>
              <a:cs typeface="DM Sans Medium"/>
              <a:sym typeface="DM Sans Medium"/>
            </a:endParaRPr>
          </a:p>
          <a:p>
            <a:pPr marL="457200" lvl="0" indent="-298450" algn="l" rtl="0">
              <a:spcBef>
                <a:spcPts val="0"/>
              </a:spcBef>
              <a:spcAft>
                <a:spcPts val="0"/>
              </a:spcAft>
              <a:buClr>
                <a:srgbClr val="23FFAA"/>
              </a:buClr>
              <a:buSzPts val="1100"/>
              <a:buFont typeface="DM Sans Medium"/>
              <a:buChar char="●"/>
            </a:pPr>
            <a:r>
              <a:rPr lang="de" sz="1100">
                <a:solidFill>
                  <a:schemeClr val="dk1"/>
                </a:solidFill>
                <a:latin typeface="DM Sans Medium"/>
                <a:ea typeface="DM Sans Medium"/>
                <a:cs typeface="DM Sans Medium"/>
                <a:sym typeface="DM Sans Medium"/>
              </a:rPr>
              <a:t>Kommunikation</a:t>
            </a:r>
            <a:endParaRPr sz="1100">
              <a:solidFill>
                <a:schemeClr val="dk1"/>
              </a:solidFill>
              <a:latin typeface="DM Sans Medium"/>
              <a:ea typeface="DM Sans Medium"/>
              <a:cs typeface="DM Sans Medium"/>
              <a:sym typeface="DM Sans Medium"/>
            </a:endParaRPr>
          </a:p>
          <a:p>
            <a:pPr marL="0" lvl="0" indent="0" algn="l" rtl="0">
              <a:spcBef>
                <a:spcPts val="500"/>
              </a:spcBef>
              <a:spcAft>
                <a:spcPts val="0"/>
              </a:spcAft>
              <a:buNone/>
            </a:pPr>
            <a:r>
              <a:rPr lang="de" sz="1100">
                <a:solidFill>
                  <a:srgbClr val="FF4444"/>
                </a:solidFill>
                <a:latin typeface="DM Sans Medium"/>
                <a:ea typeface="DM Sans Medium"/>
                <a:cs typeface="DM Sans Medium"/>
                <a:sym typeface="DM Sans Medium"/>
              </a:rPr>
              <a:t>Schritt 4:  Umsetzung und Durchführung (</a:t>
            </a:r>
            <a:r>
              <a:rPr lang="de" sz="1100" i="1">
                <a:solidFill>
                  <a:srgbClr val="FF4444"/>
                </a:solidFill>
                <a:latin typeface="DM Sans Medium"/>
                <a:ea typeface="DM Sans Medium"/>
                <a:cs typeface="DM Sans Medium"/>
                <a:sym typeface="DM Sans Medium"/>
              </a:rPr>
              <a:t>in Arbeit</a:t>
            </a:r>
            <a:r>
              <a:rPr lang="de" sz="1100">
                <a:solidFill>
                  <a:srgbClr val="FF4444"/>
                </a:solidFill>
                <a:latin typeface="DM Sans Medium"/>
                <a:ea typeface="DM Sans Medium"/>
                <a:cs typeface="DM Sans Medium"/>
                <a:sym typeface="DM Sans Medium"/>
              </a:rPr>
              <a:t>)</a:t>
            </a:r>
            <a:endParaRPr sz="1100">
              <a:solidFill>
                <a:srgbClr val="FF4444"/>
              </a:solidFill>
              <a:latin typeface="DM Sans Medium"/>
              <a:ea typeface="DM Sans Medium"/>
              <a:cs typeface="DM Sans Medium"/>
              <a:sym typeface="DM Sans Medium"/>
            </a:endParaRPr>
          </a:p>
          <a:p>
            <a:pPr marL="0" lvl="0" indent="0" algn="l" rtl="0">
              <a:spcBef>
                <a:spcPts val="500"/>
              </a:spcBef>
              <a:spcAft>
                <a:spcPts val="500"/>
              </a:spcAft>
              <a:buNone/>
            </a:pPr>
            <a:r>
              <a:rPr lang="de" sz="1100">
                <a:solidFill>
                  <a:srgbClr val="FF4444"/>
                </a:solidFill>
                <a:latin typeface="DM Sans Medium"/>
                <a:ea typeface="DM Sans Medium"/>
                <a:cs typeface="DM Sans Medium"/>
                <a:sym typeface="DM Sans Medium"/>
              </a:rPr>
              <a:t>Schritt 5: Monitoring und Reflexion (</a:t>
            </a:r>
            <a:r>
              <a:rPr lang="de" sz="1100" i="1">
                <a:solidFill>
                  <a:srgbClr val="FF4444"/>
                </a:solidFill>
                <a:latin typeface="DM Sans Medium"/>
                <a:ea typeface="DM Sans Medium"/>
                <a:cs typeface="DM Sans Medium"/>
                <a:sym typeface="DM Sans Medium"/>
              </a:rPr>
              <a:t>in Arbeit</a:t>
            </a:r>
            <a:r>
              <a:rPr lang="de" sz="1100">
                <a:solidFill>
                  <a:srgbClr val="FF4444"/>
                </a:solidFill>
                <a:latin typeface="DM Sans Medium"/>
                <a:ea typeface="DM Sans Medium"/>
                <a:cs typeface="DM Sans Medium"/>
                <a:sym typeface="DM Sans Medium"/>
              </a:rPr>
              <a:t>)</a:t>
            </a:r>
            <a:endParaRPr sz="1100">
              <a:solidFill>
                <a:srgbClr val="FF4444"/>
              </a:solidFill>
              <a:latin typeface="DM Sans Medium"/>
              <a:ea typeface="DM Sans Medium"/>
              <a:cs typeface="DM Sans Medium"/>
              <a:sym typeface="DM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457"/>
        <p:cNvGrpSpPr/>
        <p:nvPr/>
      </p:nvGrpSpPr>
      <p:grpSpPr>
        <a:xfrm>
          <a:off x="0" y="0"/>
          <a:ext cx="0" cy="0"/>
          <a:chOff x="0" y="0"/>
          <a:chExt cx="0" cy="0"/>
        </a:xfrm>
      </p:grpSpPr>
      <p:sp>
        <p:nvSpPr>
          <p:cNvPr id="458" name="Google Shape;458;p69"/>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459" name="Google Shape;459;p6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9"/>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Day One Learning-Design-Prozess</a:t>
            </a:r>
            <a:endParaRPr sz="2400">
              <a:solidFill>
                <a:schemeClr val="dk1"/>
              </a:solidFill>
              <a:latin typeface="DM Sans Medium"/>
              <a:ea typeface="DM Sans Medium"/>
              <a:cs typeface="DM Sans Medium"/>
              <a:sym typeface="DM Sans Medium"/>
            </a:endParaRPr>
          </a:p>
        </p:txBody>
      </p:sp>
      <p:sp>
        <p:nvSpPr>
          <p:cNvPr id="461" name="Google Shape;461;p69"/>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20</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0"/>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Day One Learning-Design-Prozess</a:t>
            </a:r>
            <a:endParaRPr sz="2400">
              <a:latin typeface="DM Sans Medium"/>
              <a:ea typeface="DM Sans Medium"/>
              <a:cs typeface="DM Sans Medium"/>
              <a:sym typeface="DM Sans Medium"/>
            </a:endParaRPr>
          </a:p>
        </p:txBody>
      </p:sp>
      <p:sp>
        <p:nvSpPr>
          <p:cNvPr id="467" name="Google Shape;467;p70"/>
          <p:cNvSpPr/>
          <p:nvPr/>
        </p:nvSpPr>
        <p:spPr>
          <a:xfrm>
            <a:off x="2248013" y="1954552"/>
            <a:ext cx="1404000" cy="1404000"/>
          </a:xfrm>
          <a:prstGeom prst="ellipse">
            <a:avLst/>
          </a:prstGeom>
          <a:solidFill>
            <a:srgbClr val="7E98F8">
              <a:alpha val="6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0"/>
          <p:cNvSpPr/>
          <p:nvPr/>
        </p:nvSpPr>
        <p:spPr>
          <a:xfrm>
            <a:off x="3937657" y="1937367"/>
            <a:ext cx="1404000" cy="1404000"/>
          </a:xfrm>
          <a:prstGeom prst="ellipse">
            <a:avLst/>
          </a:prstGeom>
          <a:solidFill>
            <a:srgbClr val="CD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0"/>
          <p:cNvSpPr txBox="1"/>
          <p:nvPr/>
        </p:nvSpPr>
        <p:spPr>
          <a:xfrm>
            <a:off x="2190976" y="1994839"/>
            <a:ext cx="1515000" cy="1075200"/>
          </a:xfrm>
          <a:prstGeom prst="rect">
            <a:avLst/>
          </a:prstGeom>
          <a:noFill/>
          <a:ln>
            <a:noFill/>
          </a:ln>
        </p:spPr>
        <p:txBody>
          <a:bodyPr spcFirstLastPara="1" wrap="square" lIns="216000" tIns="252000" rIns="216000" bIns="252000" anchor="t" anchorCtr="0">
            <a:noAutofit/>
          </a:bodyPr>
          <a:lstStyle/>
          <a:p>
            <a:pPr marL="0" lvl="0" indent="0" algn="ctr" rtl="0">
              <a:spcBef>
                <a:spcPts val="0"/>
              </a:spcBef>
              <a:spcAft>
                <a:spcPts val="0"/>
              </a:spcAft>
              <a:buNone/>
            </a:pPr>
            <a:r>
              <a:rPr lang="de" sz="800" b="1">
                <a:latin typeface="DM Sans"/>
                <a:ea typeface="DM Sans"/>
                <a:cs typeface="DM Sans"/>
                <a:sym typeface="DM Sans"/>
              </a:rPr>
              <a:t>Lernerfahrung konzipieren</a:t>
            </a:r>
            <a:endParaRPr sz="800" b="1">
              <a:latin typeface="DM Sans"/>
              <a:ea typeface="DM Sans"/>
              <a:cs typeface="DM Sans"/>
              <a:sym typeface="DM Sans"/>
            </a:endParaRPr>
          </a:p>
          <a:p>
            <a:pPr marL="0" lvl="0" indent="0" algn="ctr" rtl="0">
              <a:spcBef>
                <a:spcPts val="0"/>
              </a:spcBef>
              <a:spcAft>
                <a:spcPts val="0"/>
              </a:spcAft>
              <a:buNone/>
            </a:pPr>
            <a:endParaRPr sz="800">
              <a:latin typeface="DM Sans"/>
              <a:ea typeface="DM Sans"/>
              <a:cs typeface="DM Sans"/>
              <a:sym typeface="DM Sans"/>
            </a:endParaRPr>
          </a:p>
          <a:p>
            <a:pPr marL="0" lvl="0" indent="0" algn="ctr" rtl="0">
              <a:spcBef>
                <a:spcPts val="0"/>
              </a:spcBef>
              <a:spcAft>
                <a:spcPts val="0"/>
              </a:spcAft>
              <a:buNone/>
            </a:pPr>
            <a:r>
              <a:rPr lang="de" sz="800">
                <a:latin typeface="DM Sans"/>
                <a:ea typeface="DM Sans"/>
                <a:cs typeface="DM Sans"/>
                <a:sym typeface="DM Sans"/>
              </a:rPr>
              <a:t>Lernreise, Inhalte, Formate und passende Geschichte gestalten</a:t>
            </a:r>
            <a:endParaRPr sz="800">
              <a:latin typeface="DM Sans"/>
              <a:ea typeface="DM Sans"/>
              <a:cs typeface="DM Sans"/>
              <a:sym typeface="DM Sans"/>
            </a:endParaRPr>
          </a:p>
        </p:txBody>
      </p:sp>
      <p:sp>
        <p:nvSpPr>
          <p:cNvPr id="470" name="Google Shape;470;p70"/>
          <p:cNvSpPr/>
          <p:nvPr/>
        </p:nvSpPr>
        <p:spPr>
          <a:xfrm>
            <a:off x="508944" y="1937360"/>
            <a:ext cx="1404000" cy="1404000"/>
          </a:xfrm>
          <a:prstGeom prst="ellipse">
            <a:avLst/>
          </a:prstGeom>
          <a:solidFill>
            <a:srgbClr val="27F1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0"/>
          <p:cNvSpPr txBox="1"/>
          <p:nvPr/>
        </p:nvSpPr>
        <p:spPr>
          <a:xfrm>
            <a:off x="473550" y="1994839"/>
            <a:ext cx="1515000" cy="1075200"/>
          </a:xfrm>
          <a:prstGeom prst="rect">
            <a:avLst/>
          </a:prstGeom>
          <a:noFill/>
          <a:ln>
            <a:noFill/>
          </a:ln>
        </p:spPr>
        <p:txBody>
          <a:bodyPr spcFirstLastPara="1" wrap="square" lIns="216000" tIns="252000" rIns="216000" bIns="252000" anchor="t" anchorCtr="0">
            <a:noAutofit/>
          </a:bodyPr>
          <a:lstStyle/>
          <a:p>
            <a:pPr marL="0" lvl="0" indent="0" algn="ctr" rtl="0">
              <a:spcBef>
                <a:spcPts val="0"/>
              </a:spcBef>
              <a:spcAft>
                <a:spcPts val="0"/>
              </a:spcAft>
              <a:buNone/>
            </a:pPr>
            <a:r>
              <a:rPr lang="de" sz="800" b="1">
                <a:latin typeface="DM Sans"/>
                <a:ea typeface="DM Sans"/>
                <a:cs typeface="DM Sans"/>
                <a:sym typeface="DM Sans"/>
              </a:rPr>
              <a:t>Grundlage </a:t>
            </a:r>
            <a:endParaRPr sz="800" b="1">
              <a:latin typeface="DM Sans"/>
              <a:ea typeface="DM Sans"/>
              <a:cs typeface="DM Sans"/>
              <a:sym typeface="DM Sans"/>
            </a:endParaRPr>
          </a:p>
          <a:p>
            <a:pPr marL="0" lvl="0" indent="0" algn="ctr" rtl="0">
              <a:spcBef>
                <a:spcPts val="0"/>
              </a:spcBef>
              <a:spcAft>
                <a:spcPts val="0"/>
              </a:spcAft>
              <a:buNone/>
            </a:pPr>
            <a:r>
              <a:rPr lang="de" sz="800" b="1">
                <a:latin typeface="DM Sans"/>
                <a:ea typeface="DM Sans"/>
                <a:cs typeface="DM Sans"/>
                <a:sym typeface="DM Sans"/>
              </a:rPr>
              <a:t>bauen </a:t>
            </a:r>
            <a:endParaRPr sz="800" b="1">
              <a:latin typeface="DM Sans"/>
              <a:ea typeface="DM Sans"/>
              <a:cs typeface="DM Sans"/>
              <a:sym typeface="DM Sans"/>
            </a:endParaRPr>
          </a:p>
          <a:p>
            <a:pPr marL="0" lvl="0" indent="0" algn="ctr" rtl="0">
              <a:spcBef>
                <a:spcPts val="0"/>
              </a:spcBef>
              <a:spcAft>
                <a:spcPts val="0"/>
              </a:spcAft>
              <a:buNone/>
            </a:pPr>
            <a:endParaRPr sz="800" b="1">
              <a:latin typeface="DM Sans"/>
              <a:ea typeface="DM Sans"/>
              <a:cs typeface="DM Sans"/>
              <a:sym typeface="DM Sans"/>
            </a:endParaRPr>
          </a:p>
          <a:p>
            <a:pPr marL="0" lvl="0" indent="0" algn="ctr" rtl="0">
              <a:spcBef>
                <a:spcPts val="0"/>
              </a:spcBef>
              <a:spcAft>
                <a:spcPts val="0"/>
              </a:spcAft>
              <a:buNone/>
            </a:pPr>
            <a:r>
              <a:rPr lang="de" sz="800">
                <a:latin typeface="DM Sans"/>
                <a:ea typeface="DM Sans"/>
                <a:cs typeface="DM Sans"/>
                <a:sym typeface="DM Sans"/>
              </a:rPr>
              <a:t>Purpose, gewünschte Wirkung und Rahmenbedingungen festlegen</a:t>
            </a:r>
            <a:endParaRPr sz="800">
              <a:latin typeface="DM Sans"/>
              <a:ea typeface="DM Sans"/>
              <a:cs typeface="DM Sans"/>
              <a:sym typeface="DM Sans"/>
            </a:endParaRPr>
          </a:p>
        </p:txBody>
      </p:sp>
      <p:sp>
        <p:nvSpPr>
          <p:cNvPr id="472" name="Google Shape;472;p70"/>
          <p:cNvSpPr/>
          <p:nvPr/>
        </p:nvSpPr>
        <p:spPr>
          <a:xfrm>
            <a:off x="5652014" y="1937367"/>
            <a:ext cx="1404000" cy="1404000"/>
          </a:xfrm>
          <a:prstGeom prst="ellipse">
            <a:avLst/>
          </a:prstGeom>
          <a:solidFill>
            <a:srgbClr val="8FC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0"/>
          <p:cNvSpPr txBox="1"/>
          <p:nvPr/>
        </p:nvSpPr>
        <p:spPr>
          <a:xfrm>
            <a:off x="3911495" y="1994839"/>
            <a:ext cx="1515000" cy="1075200"/>
          </a:xfrm>
          <a:prstGeom prst="rect">
            <a:avLst/>
          </a:prstGeom>
          <a:noFill/>
          <a:ln>
            <a:noFill/>
          </a:ln>
        </p:spPr>
        <p:txBody>
          <a:bodyPr spcFirstLastPara="1" wrap="square" lIns="216000" tIns="252000" rIns="216000" bIns="252000" anchor="t" anchorCtr="0">
            <a:noAutofit/>
          </a:bodyPr>
          <a:lstStyle/>
          <a:p>
            <a:pPr marL="0" lvl="0" indent="0" algn="ctr" rtl="0">
              <a:spcBef>
                <a:spcPts val="0"/>
              </a:spcBef>
              <a:spcAft>
                <a:spcPts val="0"/>
              </a:spcAft>
              <a:buNone/>
            </a:pPr>
            <a:r>
              <a:rPr lang="de" sz="800" b="1">
                <a:solidFill>
                  <a:schemeClr val="dk1"/>
                </a:solidFill>
                <a:latin typeface="DM Sans"/>
                <a:ea typeface="DM Sans"/>
                <a:cs typeface="DM Sans"/>
                <a:sym typeface="DM Sans"/>
              </a:rPr>
              <a:t>Lernerfahrung produzieren</a:t>
            </a:r>
            <a:endParaRPr sz="800" b="1">
              <a:latin typeface="DM Sans"/>
              <a:ea typeface="DM Sans"/>
              <a:cs typeface="DM Sans"/>
              <a:sym typeface="DM Sans"/>
            </a:endParaRPr>
          </a:p>
          <a:p>
            <a:pPr marL="0" lvl="0" indent="0" algn="ctr" rtl="0">
              <a:spcBef>
                <a:spcPts val="0"/>
              </a:spcBef>
              <a:spcAft>
                <a:spcPts val="0"/>
              </a:spcAft>
              <a:buNone/>
            </a:pPr>
            <a:endParaRPr sz="800">
              <a:latin typeface="DM Sans"/>
              <a:ea typeface="DM Sans"/>
              <a:cs typeface="DM Sans"/>
              <a:sym typeface="DM Sans"/>
            </a:endParaRPr>
          </a:p>
          <a:p>
            <a:pPr marL="0" lvl="0" indent="0" algn="ctr" rtl="0">
              <a:spcBef>
                <a:spcPts val="0"/>
              </a:spcBef>
              <a:spcAft>
                <a:spcPts val="0"/>
              </a:spcAft>
              <a:buNone/>
            </a:pPr>
            <a:r>
              <a:rPr lang="de" sz="800">
                <a:latin typeface="DM Sans"/>
                <a:ea typeface="DM Sans"/>
                <a:cs typeface="DM Sans"/>
                <a:sym typeface="DM Sans"/>
              </a:rPr>
              <a:t>Inhalte, Formate, produzieren und Infrastruktur aufsetzen</a:t>
            </a:r>
            <a:endParaRPr sz="800">
              <a:latin typeface="DM Sans"/>
              <a:ea typeface="DM Sans"/>
              <a:cs typeface="DM Sans"/>
              <a:sym typeface="DM Sans"/>
            </a:endParaRPr>
          </a:p>
        </p:txBody>
      </p:sp>
      <p:sp>
        <p:nvSpPr>
          <p:cNvPr id="474" name="Google Shape;474;p70"/>
          <p:cNvSpPr txBox="1"/>
          <p:nvPr/>
        </p:nvSpPr>
        <p:spPr>
          <a:xfrm>
            <a:off x="5596525" y="1994839"/>
            <a:ext cx="1515000" cy="1075200"/>
          </a:xfrm>
          <a:prstGeom prst="rect">
            <a:avLst/>
          </a:prstGeom>
          <a:noFill/>
          <a:ln>
            <a:noFill/>
          </a:ln>
        </p:spPr>
        <p:txBody>
          <a:bodyPr spcFirstLastPara="1" wrap="square" lIns="216000" tIns="252000" rIns="216000" bIns="252000" anchor="t" anchorCtr="0">
            <a:noAutofit/>
          </a:bodyPr>
          <a:lstStyle/>
          <a:p>
            <a:pPr marL="0" lvl="0" indent="0" algn="ctr" rtl="0">
              <a:spcBef>
                <a:spcPts val="0"/>
              </a:spcBef>
              <a:spcAft>
                <a:spcPts val="0"/>
              </a:spcAft>
              <a:buNone/>
            </a:pPr>
            <a:r>
              <a:rPr lang="de" sz="800" b="1">
                <a:latin typeface="DM Sans"/>
                <a:ea typeface="DM Sans"/>
                <a:cs typeface="DM Sans"/>
                <a:sym typeface="DM Sans"/>
              </a:rPr>
              <a:t>Lernerfahrung umsetzen</a:t>
            </a:r>
            <a:endParaRPr sz="800" b="1">
              <a:latin typeface="DM Sans"/>
              <a:ea typeface="DM Sans"/>
              <a:cs typeface="DM Sans"/>
              <a:sym typeface="DM Sans"/>
            </a:endParaRPr>
          </a:p>
          <a:p>
            <a:pPr marL="0" lvl="0" indent="0" algn="ctr" rtl="0">
              <a:spcBef>
                <a:spcPts val="0"/>
              </a:spcBef>
              <a:spcAft>
                <a:spcPts val="0"/>
              </a:spcAft>
              <a:buNone/>
            </a:pPr>
            <a:endParaRPr sz="800">
              <a:latin typeface="DM Sans"/>
              <a:ea typeface="DM Sans"/>
              <a:cs typeface="DM Sans"/>
              <a:sym typeface="DM Sans"/>
            </a:endParaRPr>
          </a:p>
          <a:p>
            <a:pPr marL="0" lvl="0" indent="0" algn="ctr" rtl="0">
              <a:spcBef>
                <a:spcPts val="0"/>
              </a:spcBef>
              <a:spcAft>
                <a:spcPts val="0"/>
              </a:spcAft>
              <a:buNone/>
            </a:pPr>
            <a:r>
              <a:rPr lang="de" sz="800">
                <a:latin typeface="DM Sans"/>
                <a:ea typeface="DM Sans"/>
                <a:cs typeface="DM Sans"/>
                <a:sym typeface="DM Sans"/>
              </a:rPr>
              <a:t>Lernerfahrung umsetzen und Raum für Lernen und Wachstum schaffen</a:t>
            </a:r>
            <a:endParaRPr sz="800">
              <a:latin typeface="DM Sans"/>
              <a:ea typeface="DM Sans"/>
              <a:cs typeface="DM Sans"/>
              <a:sym typeface="DM Sans"/>
            </a:endParaRPr>
          </a:p>
        </p:txBody>
      </p:sp>
      <p:sp>
        <p:nvSpPr>
          <p:cNvPr id="475" name="Google Shape;475;p70"/>
          <p:cNvSpPr txBox="1"/>
          <p:nvPr/>
        </p:nvSpPr>
        <p:spPr>
          <a:xfrm>
            <a:off x="444625" y="1271625"/>
            <a:ext cx="1540200" cy="5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b="1">
                <a:latin typeface="DM Sans"/>
                <a:ea typeface="DM Sans"/>
                <a:cs typeface="DM Sans"/>
                <a:sym typeface="DM Sans"/>
              </a:rPr>
              <a:t>Strategie</a:t>
            </a:r>
            <a:endParaRPr b="1">
              <a:latin typeface="DM Sans"/>
              <a:ea typeface="DM Sans"/>
              <a:cs typeface="DM Sans"/>
              <a:sym typeface="DM Sans"/>
            </a:endParaRPr>
          </a:p>
        </p:txBody>
      </p:sp>
      <p:sp>
        <p:nvSpPr>
          <p:cNvPr id="476" name="Google Shape;476;p70"/>
          <p:cNvSpPr txBox="1"/>
          <p:nvPr/>
        </p:nvSpPr>
        <p:spPr>
          <a:xfrm>
            <a:off x="2176750" y="1271625"/>
            <a:ext cx="15402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b="1">
                <a:latin typeface="DM Sans"/>
                <a:ea typeface="DM Sans"/>
                <a:cs typeface="DM Sans"/>
                <a:sym typeface="DM Sans"/>
              </a:rPr>
              <a:t>Design</a:t>
            </a:r>
            <a:endParaRPr b="1">
              <a:latin typeface="DM Sans"/>
              <a:ea typeface="DM Sans"/>
              <a:cs typeface="DM Sans"/>
              <a:sym typeface="DM Sans"/>
            </a:endParaRPr>
          </a:p>
        </p:txBody>
      </p:sp>
      <p:sp>
        <p:nvSpPr>
          <p:cNvPr id="477" name="Google Shape;477;p70"/>
          <p:cNvSpPr txBox="1"/>
          <p:nvPr/>
        </p:nvSpPr>
        <p:spPr>
          <a:xfrm>
            <a:off x="3888474" y="1271625"/>
            <a:ext cx="154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b="1">
                <a:latin typeface="DM Sans"/>
                <a:ea typeface="DM Sans"/>
                <a:cs typeface="DM Sans"/>
                <a:sym typeface="DM Sans"/>
              </a:rPr>
              <a:t>Produktion</a:t>
            </a:r>
            <a:endParaRPr b="1">
              <a:latin typeface="DM Sans"/>
              <a:ea typeface="DM Sans"/>
              <a:cs typeface="DM Sans"/>
              <a:sym typeface="DM Sans"/>
            </a:endParaRPr>
          </a:p>
        </p:txBody>
      </p:sp>
      <p:sp>
        <p:nvSpPr>
          <p:cNvPr id="478" name="Google Shape;478;p70"/>
          <p:cNvSpPr txBox="1"/>
          <p:nvPr/>
        </p:nvSpPr>
        <p:spPr>
          <a:xfrm>
            <a:off x="5600206" y="1271625"/>
            <a:ext cx="154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b="1">
                <a:latin typeface="DM Sans"/>
                <a:ea typeface="DM Sans"/>
                <a:cs typeface="DM Sans"/>
                <a:sym typeface="DM Sans"/>
              </a:rPr>
              <a:t>Umsetzung &amp; Durchführung</a:t>
            </a:r>
            <a:endParaRPr b="1">
              <a:latin typeface="DM Sans"/>
              <a:ea typeface="DM Sans"/>
              <a:cs typeface="DM Sans"/>
              <a:sym typeface="DM Sans"/>
            </a:endParaRPr>
          </a:p>
        </p:txBody>
      </p:sp>
      <p:sp>
        <p:nvSpPr>
          <p:cNvPr id="479" name="Google Shape;479;p70"/>
          <p:cNvSpPr/>
          <p:nvPr/>
        </p:nvSpPr>
        <p:spPr>
          <a:xfrm>
            <a:off x="7362264" y="1937367"/>
            <a:ext cx="1404000" cy="1404000"/>
          </a:xfrm>
          <a:prstGeom prst="ellipse">
            <a:avLst/>
          </a:prstGeom>
          <a:solidFill>
            <a:srgbClr val="CC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0"/>
          <p:cNvSpPr txBox="1"/>
          <p:nvPr/>
        </p:nvSpPr>
        <p:spPr>
          <a:xfrm>
            <a:off x="7306775" y="1994839"/>
            <a:ext cx="1515000" cy="1075200"/>
          </a:xfrm>
          <a:prstGeom prst="rect">
            <a:avLst/>
          </a:prstGeom>
          <a:noFill/>
          <a:ln>
            <a:noFill/>
          </a:ln>
        </p:spPr>
        <p:txBody>
          <a:bodyPr spcFirstLastPara="1" wrap="square" lIns="216000" tIns="252000" rIns="216000" bIns="252000" anchor="t" anchorCtr="0">
            <a:noAutofit/>
          </a:bodyPr>
          <a:lstStyle/>
          <a:p>
            <a:pPr marL="0" lvl="0" indent="0" algn="ctr" rtl="0">
              <a:spcBef>
                <a:spcPts val="0"/>
              </a:spcBef>
              <a:spcAft>
                <a:spcPts val="0"/>
              </a:spcAft>
              <a:buClr>
                <a:schemeClr val="dk1"/>
              </a:buClr>
              <a:buSzPts val="1100"/>
              <a:buFont typeface="Arial"/>
              <a:buNone/>
            </a:pPr>
            <a:r>
              <a:rPr lang="de" sz="800" b="1">
                <a:solidFill>
                  <a:schemeClr val="dk1"/>
                </a:solidFill>
                <a:latin typeface="DM Sans"/>
                <a:ea typeface="DM Sans"/>
                <a:cs typeface="DM Sans"/>
                <a:sym typeface="DM Sans"/>
              </a:rPr>
              <a:t>Erkenntnisse </a:t>
            </a:r>
            <a:endParaRPr sz="800" b="1">
              <a:solidFill>
                <a:schemeClr val="dk1"/>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de" sz="800" b="1">
                <a:solidFill>
                  <a:schemeClr val="dk1"/>
                </a:solidFill>
                <a:latin typeface="DM Sans"/>
                <a:ea typeface="DM Sans"/>
                <a:cs typeface="DM Sans"/>
                <a:sym typeface="DM Sans"/>
              </a:rPr>
              <a:t>sichern</a:t>
            </a:r>
            <a:endParaRPr sz="800" b="1">
              <a:solidFill>
                <a:schemeClr val="dk1"/>
              </a:solidFill>
              <a:latin typeface="DM Sans"/>
              <a:ea typeface="DM Sans"/>
              <a:cs typeface="DM Sans"/>
              <a:sym typeface="DM Sans"/>
            </a:endParaRPr>
          </a:p>
          <a:p>
            <a:pPr marL="0" lvl="0" indent="0" algn="ctr" rtl="0">
              <a:spcBef>
                <a:spcPts val="0"/>
              </a:spcBef>
              <a:spcAft>
                <a:spcPts val="0"/>
              </a:spcAft>
              <a:buNone/>
            </a:pPr>
            <a:endParaRPr sz="800">
              <a:latin typeface="DM Sans"/>
              <a:ea typeface="DM Sans"/>
              <a:cs typeface="DM Sans"/>
              <a:sym typeface="DM Sans"/>
            </a:endParaRPr>
          </a:p>
          <a:p>
            <a:pPr marL="0" lvl="0" indent="0" algn="ctr" rtl="0">
              <a:spcBef>
                <a:spcPts val="0"/>
              </a:spcBef>
              <a:spcAft>
                <a:spcPts val="0"/>
              </a:spcAft>
              <a:buNone/>
            </a:pPr>
            <a:r>
              <a:rPr lang="de" sz="800">
                <a:latin typeface="DM Sans"/>
                <a:ea typeface="DM Sans"/>
                <a:cs typeface="DM Sans"/>
                <a:sym typeface="DM Sans"/>
              </a:rPr>
              <a:t>Transfer sichern und Ergebnisse sowie Erkenntnisse ableiten</a:t>
            </a:r>
            <a:endParaRPr sz="800">
              <a:latin typeface="DM Sans"/>
              <a:ea typeface="DM Sans"/>
              <a:cs typeface="DM Sans"/>
              <a:sym typeface="DM Sans"/>
            </a:endParaRPr>
          </a:p>
        </p:txBody>
      </p:sp>
      <p:sp>
        <p:nvSpPr>
          <p:cNvPr id="481" name="Google Shape;481;p70"/>
          <p:cNvSpPr txBox="1"/>
          <p:nvPr/>
        </p:nvSpPr>
        <p:spPr>
          <a:xfrm>
            <a:off x="7310456" y="1271625"/>
            <a:ext cx="154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b="1">
                <a:latin typeface="DM Sans"/>
                <a:ea typeface="DM Sans"/>
                <a:cs typeface="DM Sans"/>
                <a:sym typeface="DM Sans"/>
              </a:rPr>
              <a:t>Monitoring &amp; Reflexion</a:t>
            </a:r>
            <a:endParaRPr b="1">
              <a:latin typeface="DM Sans"/>
              <a:ea typeface="DM Sans"/>
              <a:cs typeface="DM Sans"/>
              <a:sym typeface="DM Sans"/>
            </a:endParaRPr>
          </a:p>
        </p:txBody>
      </p:sp>
      <p:sp>
        <p:nvSpPr>
          <p:cNvPr id="482" name="Google Shape;482;p70"/>
          <p:cNvSpPr/>
          <p:nvPr/>
        </p:nvSpPr>
        <p:spPr>
          <a:xfrm>
            <a:off x="508950" y="3549838"/>
            <a:ext cx="8257200" cy="48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0"/>
          <p:cNvSpPr txBox="1"/>
          <p:nvPr/>
        </p:nvSpPr>
        <p:spPr>
          <a:xfrm>
            <a:off x="3832438" y="3546838"/>
            <a:ext cx="1673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a:latin typeface="DM Sans"/>
                <a:ea typeface="DM Sans"/>
                <a:cs typeface="DM Sans"/>
                <a:sym typeface="DM Sans"/>
              </a:rPr>
              <a:t>Day One Learning-Design-Prozess</a:t>
            </a:r>
            <a:endParaRPr sz="1000">
              <a:latin typeface="DM Sans"/>
              <a:ea typeface="DM Sans"/>
              <a:cs typeface="DM Sans"/>
              <a:sym typeface="DM Sans"/>
            </a:endParaRPr>
          </a:p>
        </p:txBody>
      </p:sp>
      <p:sp>
        <p:nvSpPr>
          <p:cNvPr id="484" name="Google Shape;484;p70"/>
          <p:cNvSpPr txBox="1"/>
          <p:nvPr/>
        </p:nvSpPr>
        <p:spPr>
          <a:xfrm>
            <a:off x="6034775" y="3546838"/>
            <a:ext cx="1673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a:latin typeface="DM Sans"/>
                <a:ea typeface="DM Sans"/>
                <a:cs typeface="DM Sans"/>
                <a:sym typeface="DM Sans"/>
              </a:rPr>
              <a:t>Day One </a:t>
            </a:r>
            <a:endParaRPr sz="1000">
              <a:latin typeface="DM Sans"/>
              <a:ea typeface="DM Sans"/>
              <a:cs typeface="DM Sans"/>
              <a:sym typeface="DM Sans"/>
            </a:endParaRPr>
          </a:p>
          <a:p>
            <a:pPr marL="0" lvl="0" indent="0" algn="ctr" rtl="0">
              <a:spcBef>
                <a:spcPts val="0"/>
              </a:spcBef>
              <a:spcAft>
                <a:spcPts val="0"/>
              </a:spcAft>
              <a:buNone/>
            </a:pPr>
            <a:r>
              <a:rPr lang="de" sz="1000">
                <a:latin typeface="DM Sans"/>
                <a:ea typeface="DM Sans"/>
                <a:cs typeface="DM Sans"/>
                <a:sym typeface="DM Sans"/>
              </a:rPr>
              <a:t>Mindsets</a:t>
            </a:r>
            <a:endParaRPr sz="1000">
              <a:latin typeface="DM Sans"/>
              <a:ea typeface="DM Sans"/>
              <a:cs typeface="DM Sans"/>
              <a:sym typeface="DM Sans"/>
            </a:endParaRPr>
          </a:p>
        </p:txBody>
      </p:sp>
      <p:sp>
        <p:nvSpPr>
          <p:cNvPr id="485" name="Google Shape;485;p70"/>
          <p:cNvSpPr txBox="1"/>
          <p:nvPr/>
        </p:nvSpPr>
        <p:spPr>
          <a:xfrm>
            <a:off x="1464400" y="3546850"/>
            <a:ext cx="200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a:latin typeface="DM Sans"/>
                <a:ea typeface="DM Sans"/>
                <a:cs typeface="DM Sans"/>
                <a:sym typeface="DM Sans"/>
              </a:rPr>
              <a:t>Day One Learning-Design-Prinzipien</a:t>
            </a:r>
            <a:endParaRPr sz="1000">
              <a:latin typeface="DM Sans"/>
              <a:ea typeface="DM Sans"/>
              <a:cs typeface="DM Sans"/>
              <a:sym typeface="DM Sans"/>
            </a:endParaRPr>
          </a:p>
        </p:txBody>
      </p:sp>
      <p:cxnSp>
        <p:nvCxnSpPr>
          <p:cNvPr id="486" name="Google Shape;486;p70"/>
          <p:cNvCxnSpPr>
            <a:stCxn id="471" idx="3"/>
            <a:endCxn id="469" idx="1"/>
          </p:cNvCxnSpPr>
          <p:nvPr/>
        </p:nvCxnSpPr>
        <p:spPr>
          <a:xfrm>
            <a:off x="1988550" y="2532439"/>
            <a:ext cx="202500" cy="0"/>
          </a:xfrm>
          <a:prstGeom prst="straightConnector1">
            <a:avLst/>
          </a:prstGeom>
          <a:noFill/>
          <a:ln w="9525" cap="flat" cmpd="sng">
            <a:solidFill>
              <a:schemeClr val="dk1"/>
            </a:solidFill>
            <a:prstDash val="solid"/>
            <a:round/>
            <a:headEnd type="none" w="med" len="med"/>
            <a:tailEnd type="triangle" w="med" len="med"/>
          </a:ln>
        </p:spPr>
      </p:cxnSp>
      <p:cxnSp>
        <p:nvCxnSpPr>
          <p:cNvPr id="487" name="Google Shape;487;p70"/>
          <p:cNvCxnSpPr>
            <a:endCxn id="473" idx="1"/>
          </p:cNvCxnSpPr>
          <p:nvPr/>
        </p:nvCxnSpPr>
        <p:spPr>
          <a:xfrm>
            <a:off x="3705995" y="2532439"/>
            <a:ext cx="205500" cy="0"/>
          </a:xfrm>
          <a:prstGeom prst="straightConnector1">
            <a:avLst/>
          </a:prstGeom>
          <a:noFill/>
          <a:ln w="9525" cap="flat" cmpd="sng">
            <a:solidFill>
              <a:schemeClr val="dk1"/>
            </a:solidFill>
            <a:prstDash val="solid"/>
            <a:round/>
            <a:headEnd type="none" w="med" len="med"/>
            <a:tailEnd type="triangle" w="med" len="med"/>
          </a:ln>
        </p:spPr>
      </p:cxnSp>
      <p:cxnSp>
        <p:nvCxnSpPr>
          <p:cNvPr id="488" name="Google Shape;488;p70"/>
          <p:cNvCxnSpPr>
            <a:stCxn id="473" idx="3"/>
            <a:endCxn id="474" idx="1"/>
          </p:cNvCxnSpPr>
          <p:nvPr/>
        </p:nvCxnSpPr>
        <p:spPr>
          <a:xfrm>
            <a:off x="5426495" y="2532439"/>
            <a:ext cx="170100" cy="0"/>
          </a:xfrm>
          <a:prstGeom prst="straightConnector1">
            <a:avLst/>
          </a:prstGeom>
          <a:noFill/>
          <a:ln w="9525" cap="flat" cmpd="sng">
            <a:solidFill>
              <a:schemeClr val="dk1"/>
            </a:solidFill>
            <a:prstDash val="solid"/>
            <a:round/>
            <a:headEnd type="none" w="med" len="med"/>
            <a:tailEnd type="triangle" w="med" len="med"/>
          </a:ln>
        </p:spPr>
      </p:cxnSp>
      <p:cxnSp>
        <p:nvCxnSpPr>
          <p:cNvPr id="489" name="Google Shape;489;p70"/>
          <p:cNvCxnSpPr>
            <a:endCxn id="480" idx="1"/>
          </p:cNvCxnSpPr>
          <p:nvPr/>
        </p:nvCxnSpPr>
        <p:spPr>
          <a:xfrm>
            <a:off x="7111475" y="2532439"/>
            <a:ext cx="195300" cy="0"/>
          </a:xfrm>
          <a:prstGeom prst="straightConnector1">
            <a:avLst/>
          </a:prstGeom>
          <a:noFill/>
          <a:ln w="9525" cap="flat" cmpd="sng">
            <a:solidFill>
              <a:schemeClr val="dk1"/>
            </a:solidFill>
            <a:prstDash val="solid"/>
            <a:round/>
            <a:headEnd type="none" w="med" len="med"/>
            <a:tailEnd type="triangle" w="med" len="med"/>
          </a:ln>
        </p:spPr>
      </p:cxnSp>
      <p:sp>
        <p:nvSpPr>
          <p:cNvPr id="490" name="Google Shape;490;p70"/>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0"/>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21</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1"/>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Day One Learning-Design Prozess</a:t>
            </a:r>
            <a:endParaRPr sz="2400">
              <a:latin typeface="DM Sans"/>
              <a:ea typeface="DM Sans"/>
              <a:cs typeface="DM Sans"/>
              <a:sym typeface="DM Sans"/>
            </a:endParaRPr>
          </a:p>
        </p:txBody>
      </p:sp>
      <p:sp>
        <p:nvSpPr>
          <p:cNvPr id="497" name="Google Shape;497;p71"/>
          <p:cNvSpPr/>
          <p:nvPr/>
        </p:nvSpPr>
        <p:spPr>
          <a:xfrm>
            <a:off x="570400" y="1050900"/>
            <a:ext cx="1603500" cy="331500"/>
          </a:xfrm>
          <a:prstGeom prst="rect">
            <a:avLst/>
          </a:prstGeom>
          <a:solidFill>
            <a:srgbClr val="23FFAA"/>
          </a:solidFill>
          <a:ln w="9525" cap="flat" cmpd="sng">
            <a:solidFill>
              <a:srgbClr val="23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800" b="1">
                <a:latin typeface="DM Sans"/>
                <a:ea typeface="DM Sans"/>
                <a:cs typeface="DM Sans"/>
                <a:sym typeface="DM Sans"/>
              </a:rPr>
              <a:t>Strategie</a:t>
            </a:r>
            <a:endParaRPr sz="800" b="1">
              <a:latin typeface="DM Sans"/>
              <a:ea typeface="DM Sans"/>
              <a:cs typeface="DM Sans"/>
              <a:sym typeface="DM Sans"/>
            </a:endParaRPr>
          </a:p>
        </p:txBody>
      </p:sp>
      <p:sp>
        <p:nvSpPr>
          <p:cNvPr id="498" name="Google Shape;498;p71"/>
          <p:cNvSpPr/>
          <p:nvPr/>
        </p:nvSpPr>
        <p:spPr>
          <a:xfrm>
            <a:off x="570400" y="1446898"/>
            <a:ext cx="1603500" cy="5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700" b="1">
                <a:solidFill>
                  <a:schemeClr val="dk1"/>
                </a:solidFill>
                <a:latin typeface="DM Sans"/>
                <a:ea typeface="DM Sans"/>
                <a:cs typeface="DM Sans"/>
                <a:sym typeface="DM Sans"/>
              </a:rPr>
              <a:t>Purpose, gewünschte Wirkung und Rahmenbedingungen festlegen</a:t>
            </a:r>
            <a:endParaRPr sz="700" b="1">
              <a:solidFill>
                <a:schemeClr val="dk1"/>
              </a:solidFill>
              <a:latin typeface="DM Sans"/>
              <a:ea typeface="DM Sans"/>
              <a:cs typeface="DM Sans"/>
              <a:sym typeface="DM Sans"/>
            </a:endParaRPr>
          </a:p>
        </p:txBody>
      </p:sp>
      <p:sp>
        <p:nvSpPr>
          <p:cNvPr id="499" name="Google Shape;499;p71"/>
          <p:cNvSpPr/>
          <p:nvPr/>
        </p:nvSpPr>
        <p:spPr>
          <a:xfrm>
            <a:off x="570400" y="3397242"/>
            <a:ext cx="1603500" cy="211800"/>
          </a:xfrm>
          <a:prstGeom prst="rect">
            <a:avLst/>
          </a:prstGeom>
          <a:noFill/>
          <a:ln w="9525" cap="flat" cmpd="sng">
            <a:solidFill>
              <a:srgbClr val="27F1A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de" sz="700">
                <a:solidFill>
                  <a:schemeClr val="dk1"/>
                </a:solidFill>
                <a:latin typeface="DM Sans"/>
                <a:ea typeface="DM Sans"/>
                <a:cs typeface="DM Sans"/>
                <a:sym typeface="DM Sans"/>
              </a:rPr>
              <a:t>Lernendenprofil und Lernbedarfserhebung</a:t>
            </a:r>
            <a:endParaRPr sz="700">
              <a:solidFill>
                <a:schemeClr val="dk1"/>
              </a:solidFill>
              <a:latin typeface="DM Sans"/>
              <a:ea typeface="DM Sans"/>
              <a:cs typeface="DM Sans"/>
              <a:sym typeface="DM Sans"/>
            </a:endParaRPr>
          </a:p>
        </p:txBody>
      </p:sp>
      <p:sp>
        <p:nvSpPr>
          <p:cNvPr id="500" name="Google Shape;500;p71"/>
          <p:cNvSpPr/>
          <p:nvPr/>
        </p:nvSpPr>
        <p:spPr>
          <a:xfrm>
            <a:off x="570400" y="3140067"/>
            <a:ext cx="1603500" cy="211800"/>
          </a:xfrm>
          <a:prstGeom prst="rect">
            <a:avLst/>
          </a:prstGeom>
          <a:noFill/>
          <a:ln w="9525" cap="flat" cmpd="sng">
            <a:solidFill>
              <a:srgbClr val="27F1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Intention</a:t>
            </a:r>
            <a:endParaRPr sz="700">
              <a:solidFill>
                <a:schemeClr val="dk1"/>
              </a:solidFill>
              <a:latin typeface="DM Sans"/>
              <a:ea typeface="DM Sans"/>
              <a:cs typeface="DM Sans"/>
              <a:sym typeface="DM Sans"/>
            </a:endParaRPr>
          </a:p>
        </p:txBody>
      </p:sp>
      <p:sp>
        <p:nvSpPr>
          <p:cNvPr id="501" name="Google Shape;501;p71"/>
          <p:cNvSpPr/>
          <p:nvPr/>
        </p:nvSpPr>
        <p:spPr>
          <a:xfrm>
            <a:off x="570400" y="1897397"/>
            <a:ext cx="1603500" cy="126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de" sz="700" i="1">
                <a:solidFill>
                  <a:schemeClr val="dk1"/>
                </a:solidFill>
                <a:latin typeface="DM Sans"/>
                <a:ea typeface="DM Sans"/>
                <a:cs typeface="DM Sans"/>
                <a:sym typeface="DM Sans"/>
              </a:rPr>
              <a:t>Was ist die Problemstellung/ Herausforderung, was wollen wir erreichen und für wen?</a:t>
            </a:r>
            <a:endParaRPr sz="700" i="1">
              <a:solidFill>
                <a:schemeClr val="dk1"/>
              </a:solidFill>
              <a:latin typeface="DM Sans"/>
              <a:ea typeface="DM Sans"/>
              <a:cs typeface="DM Sans"/>
              <a:sym typeface="DM Sans"/>
            </a:endParaRPr>
          </a:p>
          <a:p>
            <a:pPr marL="0" marR="0" lvl="0" indent="0" algn="l" rtl="0">
              <a:lnSpc>
                <a:spcPct val="100000"/>
              </a:lnSpc>
              <a:spcBef>
                <a:spcPts val="200"/>
              </a:spcBef>
              <a:spcAft>
                <a:spcPts val="0"/>
              </a:spcAft>
              <a:buClr>
                <a:schemeClr val="dk1"/>
              </a:buClr>
              <a:buSzPts val="1100"/>
              <a:buFont typeface="Arial"/>
              <a:buNone/>
            </a:pPr>
            <a:r>
              <a:rPr lang="de" sz="700" i="1">
                <a:solidFill>
                  <a:schemeClr val="dk1"/>
                </a:solidFill>
                <a:latin typeface="DM Sans"/>
                <a:ea typeface="DM Sans"/>
                <a:cs typeface="DM Sans"/>
                <a:sym typeface="DM Sans"/>
              </a:rPr>
              <a:t>Wer sind die Lernenden und welche Bedürfnisse und Ziele haben sie?</a:t>
            </a:r>
            <a:endParaRPr sz="700" i="1">
              <a:solidFill>
                <a:schemeClr val="dk1"/>
              </a:solidFill>
              <a:latin typeface="DM Sans"/>
              <a:ea typeface="DM Sans"/>
              <a:cs typeface="DM Sans"/>
              <a:sym typeface="DM Sans"/>
            </a:endParaRPr>
          </a:p>
          <a:p>
            <a:pPr marL="0" marR="0" lvl="0" indent="0" algn="l" rtl="0">
              <a:lnSpc>
                <a:spcPct val="100000"/>
              </a:lnSpc>
              <a:spcBef>
                <a:spcPts val="200"/>
              </a:spcBef>
              <a:spcAft>
                <a:spcPts val="200"/>
              </a:spcAft>
              <a:buClr>
                <a:schemeClr val="dk1"/>
              </a:buClr>
              <a:buSzPts val="1100"/>
              <a:buFont typeface="Arial"/>
              <a:buNone/>
            </a:pPr>
            <a:r>
              <a:rPr lang="de" sz="700" i="1">
                <a:solidFill>
                  <a:schemeClr val="dk1"/>
                </a:solidFill>
                <a:latin typeface="DM Sans"/>
                <a:ea typeface="DM Sans"/>
                <a:cs typeface="DM Sans"/>
                <a:sym typeface="DM Sans"/>
              </a:rPr>
              <a:t>Welche Lern- und Entwicklungs- ziele gilt es zu erreichen?</a:t>
            </a:r>
            <a:endParaRPr sz="700" i="1">
              <a:solidFill>
                <a:schemeClr val="dk1"/>
              </a:solidFill>
              <a:latin typeface="DM Sans"/>
              <a:ea typeface="DM Sans"/>
              <a:cs typeface="DM Sans"/>
              <a:sym typeface="DM Sans"/>
            </a:endParaRPr>
          </a:p>
        </p:txBody>
      </p:sp>
      <p:sp>
        <p:nvSpPr>
          <p:cNvPr id="502" name="Google Shape;502;p71"/>
          <p:cNvSpPr txBox="1"/>
          <p:nvPr/>
        </p:nvSpPr>
        <p:spPr>
          <a:xfrm rot="-5400000">
            <a:off x="4500" y="1352256"/>
            <a:ext cx="793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700">
                <a:latin typeface="DM Sans"/>
                <a:ea typeface="DM Sans"/>
                <a:cs typeface="DM Sans"/>
                <a:sym typeface="DM Sans"/>
              </a:rPr>
              <a:t>Ziel</a:t>
            </a:r>
            <a:endParaRPr sz="700">
              <a:latin typeface="DM Sans"/>
              <a:ea typeface="DM Sans"/>
              <a:cs typeface="DM Sans"/>
              <a:sym typeface="DM Sans"/>
            </a:endParaRPr>
          </a:p>
        </p:txBody>
      </p:sp>
      <p:sp>
        <p:nvSpPr>
          <p:cNvPr id="503" name="Google Shape;503;p71"/>
          <p:cNvSpPr txBox="1"/>
          <p:nvPr/>
        </p:nvSpPr>
        <p:spPr>
          <a:xfrm rot="-5400000">
            <a:off x="-208650" y="2353429"/>
            <a:ext cx="122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700">
                <a:latin typeface="DM Sans"/>
                <a:ea typeface="DM Sans"/>
                <a:cs typeface="DM Sans"/>
                <a:sym typeface="DM Sans"/>
              </a:rPr>
              <a:t>Auswahl Leitfragen</a:t>
            </a:r>
            <a:endParaRPr sz="700">
              <a:latin typeface="DM Sans"/>
              <a:ea typeface="DM Sans"/>
              <a:cs typeface="DM Sans"/>
              <a:sym typeface="DM Sans"/>
            </a:endParaRPr>
          </a:p>
        </p:txBody>
      </p:sp>
      <p:sp>
        <p:nvSpPr>
          <p:cNvPr id="504" name="Google Shape;504;p71"/>
          <p:cNvSpPr txBox="1"/>
          <p:nvPr/>
        </p:nvSpPr>
        <p:spPr>
          <a:xfrm rot="-5400000">
            <a:off x="-228300" y="3423350"/>
            <a:ext cx="125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700">
                <a:latin typeface="DM Sans"/>
                <a:ea typeface="DM Sans"/>
                <a:cs typeface="DM Sans"/>
                <a:sym typeface="DM Sans"/>
              </a:rPr>
              <a:t>Ausgewählte Bausteine</a:t>
            </a:r>
            <a:endParaRPr sz="700">
              <a:latin typeface="DM Sans"/>
              <a:ea typeface="DM Sans"/>
              <a:cs typeface="DM Sans"/>
              <a:sym typeface="DM Sans"/>
            </a:endParaRPr>
          </a:p>
        </p:txBody>
      </p:sp>
      <p:sp>
        <p:nvSpPr>
          <p:cNvPr id="505" name="Google Shape;505;p71"/>
          <p:cNvSpPr/>
          <p:nvPr/>
        </p:nvSpPr>
        <p:spPr>
          <a:xfrm>
            <a:off x="2249930" y="1050900"/>
            <a:ext cx="1603500" cy="331500"/>
          </a:xfrm>
          <a:prstGeom prst="rect">
            <a:avLst/>
          </a:prstGeom>
          <a:solidFill>
            <a:srgbClr val="7799FF">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b="1">
                <a:latin typeface="DM Sans"/>
                <a:ea typeface="DM Sans"/>
                <a:cs typeface="DM Sans"/>
                <a:sym typeface="DM Sans"/>
              </a:rPr>
              <a:t>Design</a:t>
            </a:r>
            <a:endParaRPr sz="800" b="1">
              <a:latin typeface="DM Sans"/>
              <a:ea typeface="DM Sans"/>
              <a:cs typeface="DM Sans"/>
              <a:sym typeface="DM Sans"/>
            </a:endParaRPr>
          </a:p>
        </p:txBody>
      </p:sp>
      <p:sp>
        <p:nvSpPr>
          <p:cNvPr id="506" name="Google Shape;506;p71"/>
          <p:cNvSpPr/>
          <p:nvPr/>
        </p:nvSpPr>
        <p:spPr>
          <a:xfrm>
            <a:off x="2249931" y="3140082"/>
            <a:ext cx="1603500" cy="211800"/>
          </a:xfrm>
          <a:prstGeom prst="rect">
            <a:avLst/>
          </a:prstGeom>
          <a:solidFill>
            <a:srgbClr val="FFFFFF">
              <a:alpha val="83090"/>
            </a:srgbClr>
          </a:solidFill>
          <a:ln w="9525" cap="flat" cmpd="sng">
            <a:solidFill>
              <a:srgbClr val="779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Experience: Learning Design Frameworks</a:t>
            </a:r>
            <a:endParaRPr sz="700">
              <a:solidFill>
                <a:schemeClr val="dk1"/>
              </a:solidFill>
              <a:latin typeface="DM Sans"/>
              <a:ea typeface="DM Sans"/>
              <a:cs typeface="DM Sans"/>
              <a:sym typeface="DM Sans"/>
            </a:endParaRPr>
          </a:p>
        </p:txBody>
      </p:sp>
      <p:sp>
        <p:nvSpPr>
          <p:cNvPr id="507" name="Google Shape;507;p71"/>
          <p:cNvSpPr/>
          <p:nvPr/>
        </p:nvSpPr>
        <p:spPr>
          <a:xfrm>
            <a:off x="2249931" y="1446900"/>
            <a:ext cx="1603500" cy="5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700" b="1">
                <a:solidFill>
                  <a:schemeClr val="dk1"/>
                </a:solidFill>
                <a:latin typeface="DM Sans"/>
                <a:ea typeface="DM Sans"/>
                <a:cs typeface="DM Sans"/>
                <a:sym typeface="DM Sans"/>
              </a:rPr>
              <a:t>Lernreise, Inhalte, Formate und passende Geschichte gestalten</a:t>
            </a:r>
            <a:endParaRPr sz="700" b="1">
              <a:latin typeface="DM Sans"/>
              <a:ea typeface="DM Sans"/>
              <a:cs typeface="DM Sans"/>
              <a:sym typeface="DM Sans"/>
            </a:endParaRPr>
          </a:p>
        </p:txBody>
      </p:sp>
      <p:sp>
        <p:nvSpPr>
          <p:cNvPr id="508" name="Google Shape;508;p71"/>
          <p:cNvSpPr/>
          <p:nvPr/>
        </p:nvSpPr>
        <p:spPr>
          <a:xfrm>
            <a:off x="2249932" y="1897405"/>
            <a:ext cx="1603500" cy="126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de" sz="700" i="1">
                <a:solidFill>
                  <a:schemeClr val="dk1"/>
                </a:solidFill>
                <a:latin typeface="DM Sans"/>
                <a:ea typeface="DM Sans"/>
                <a:cs typeface="DM Sans"/>
                <a:sym typeface="DM Sans"/>
              </a:rPr>
              <a:t>Welchem gestalterischen Ablauf folgt die Lernerfahrung selbst?</a:t>
            </a:r>
            <a:endParaRPr sz="700" i="1">
              <a:solidFill>
                <a:schemeClr val="dk1"/>
              </a:solidFill>
              <a:latin typeface="DM Sans"/>
              <a:ea typeface="DM Sans"/>
              <a:cs typeface="DM Sans"/>
              <a:sym typeface="DM Sans"/>
            </a:endParaRPr>
          </a:p>
          <a:p>
            <a:pPr marL="0" marR="0" lvl="0" indent="0" algn="l" rtl="0">
              <a:lnSpc>
                <a:spcPct val="100000"/>
              </a:lnSpc>
              <a:spcBef>
                <a:spcPts val="200"/>
              </a:spcBef>
              <a:spcAft>
                <a:spcPts val="0"/>
              </a:spcAft>
              <a:buClr>
                <a:schemeClr val="dk1"/>
              </a:buClr>
              <a:buSzPts val="1100"/>
              <a:buFont typeface="Arial"/>
              <a:buNone/>
            </a:pPr>
            <a:r>
              <a:rPr lang="de" sz="700" i="1">
                <a:solidFill>
                  <a:schemeClr val="dk1"/>
                </a:solidFill>
                <a:latin typeface="DM Sans"/>
                <a:ea typeface="DM Sans"/>
                <a:cs typeface="DM Sans"/>
                <a:sym typeface="DM Sans"/>
              </a:rPr>
              <a:t>Was ist die Geschichte, die die Lernerfahrung vermitteln soll?</a:t>
            </a:r>
            <a:endParaRPr sz="700" i="1">
              <a:solidFill>
                <a:schemeClr val="dk1"/>
              </a:solidFill>
              <a:latin typeface="DM Sans"/>
              <a:ea typeface="DM Sans"/>
              <a:cs typeface="DM Sans"/>
              <a:sym typeface="DM Sans"/>
            </a:endParaRPr>
          </a:p>
          <a:p>
            <a:pPr marL="0" marR="0" lvl="0" indent="0" algn="l" rtl="0">
              <a:lnSpc>
                <a:spcPct val="100000"/>
              </a:lnSpc>
              <a:spcBef>
                <a:spcPts val="200"/>
              </a:spcBef>
              <a:spcAft>
                <a:spcPts val="0"/>
              </a:spcAft>
              <a:buClr>
                <a:schemeClr val="dk1"/>
              </a:buClr>
              <a:buSzPts val="1100"/>
              <a:buFont typeface="Arial"/>
              <a:buNone/>
            </a:pPr>
            <a:r>
              <a:rPr lang="de" sz="700" i="1">
                <a:solidFill>
                  <a:schemeClr val="dk1"/>
                </a:solidFill>
                <a:latin typeface="DM Sans"/>
                <a:ea typeface="DM Sans"/>
                <a:cs typeface="DM Sans"/>
                <a:sym typeface="DM Sans"/>
              </a:rPr>
              <a:t>In welche thematischen Bausteine lässt sie die Lernerfahrung einteilen?</a:t>
            </a:r>
            <a:endParaRPr sz="700" i="1">
              <a:solidFill>
                <a:schemeClr val="dk1"/>
              </a:solidFill>
              <a:latin typeface="DM Sans"/>
              <a:ea typeface="DM Sans"/>
              <a:cs typeface="DM Sans"/>
              <a:sym typeface="DM Sans"/>
            </a:endParaRPr>
          </a:p>
          <a:p>
            <a:pPr marL="0" marR="0" lvl="0" indent="0" algn="l" rtl="0">
              <a:lnSpc>
                <a:spcPct val="100000"/>
              </a:lnSpc>
              <a:spcBef>
                <a:spcPts val="200"/>
              </a:spcBef>
              <a:spcAft>
                <a:spcPts val="200"/>
              </a:spcAft>
              <a:buClr>
                <a:schemeClr val="dk1"/>
              </a:buClr>
              <a:buSzPts val="1100"/>
              <a:buFont typeface="Arial"/>
              <a:buNone/>
            </a:pPr>
            <a:r>
              <a:rPr lang="de" sz="700" i="1">
                <a:solidFill>
                  <a:schemeClr val="dk1"/>
                </a:solidFill>
                <a:latin typeface="DM Sans"/>
                <a:ea typeface="DM Sans"/>
                <a:cs typeface="DM Sans"/>
                <a:sym typeface="DM Sans"/>
              </a:rPr>
              <a:t>Aus welchen Formate soll meine Lernreise bestehen?</a:t>
            </a:r>
            <a:endParaRPr sz="700" i="1">
              <a:solidFill>
                <a:schemeClr val="dk1"/>
              </a:solidFill>
              <a:latin typeface="DM Sans"/>
              <a:ea typeface="DM Sans"/>
              <a:cs typeface="DM Sans"/>
              <a:sym typeface="DM Sans"/>
            </a:endParaRPr>
          </a:p>
        </p:txBody>
      </p:sp>
      <p:sp>
        <p:nvSpPr>
          <p:cNvPr id="509" name="Google Shape;509;p71"/>
          <p:cNvSpPr/>
          <p:nvPr/>
        </p:nvSpPr>
        <p:spPr>
          <a:xfrm>
            <a:off x="3929461" y="1050900"/>
            <a:ext cx="1603500" cy="331500"/>
          </a:xfrm>
          <a:prstGeom prst="rect">
            <a:avLst/>
          </a:prstGeom>
          <a:solidFill>
            <a:srgbClr val="CD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b="1">
                <a:latin typeface="DM Sans"/>
                <a:ea typeface="DM Sans"/>
                <a:cs typeface="DM Sans"/>
                <a:sym typeface="DM Sans"/>
              </a:rPr>
              <a:t>Produktion</a:t>
            </a:r>
            <a:endParaRPr sz="800" b="1">
              <a:latin typeface="DM Sans"/>
              <a:ea typeface="DM Sans"/>
              <a:cs typeface="DM Sans"/>
              <a:sym typeface="DM Sans"/>
            </a:endParaRPr>
          </a:p>
        </p:txBody>
      </p:sp>
      <p:sp>
        <p:nvSpPr>
          <p:cNvPr id="510" name="Google Shape;510;p71"/>
          <p:cNvSpPr/>
          <p:nvPr/>
        </p:nvSpPr>
        <p:spPr>
          <a:xfrm>
            <a:off x="3929461" y="1446900"/>
            <a:ext cx="1603500" cy="5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700" b="1">
                <a:solidFill>
                  <a:schemeClr val="dk1"/>
                </a:solidFill>
                <a:latin typeface="DM Sans"/>
                <a:ea typeface="DM Sans"/>
                <a:cs typeface="DM Sans"/>
                <a:sym typeface="DM Sans"/>
              </a:rPr>
              <a:t>Inhalte, Formate, produzieren und Infrastruktur aufsetzen</a:t>
            </a:r>
            <a:endParaRPr sz="700" b="1">
              <a:latin typeface="DM Sans"/>
              <a:ea typeface="DM Sans"/>
              <a:cs typeface="DM Sans"/>
              <a:sym typeface="DM Sans"/>
            </a:endParaRPr>
          </a:p>
        </p:txBody>
      </p:sp>
      <p:sp>
        <p:nvSpPr>
          <p:cNvPr id="511" name="Google Shape;511;p71"/>
          <p:cNvSpPr/>
          <p:nvPr/>
        </p:nvSpPr>
        <p:spPr>
          <a:xfrm>
            <a:off x="3929461" y="3131950"/>
            <a:ext cx="1603500" cy="211800"/>
          </a:xfrm>
          <a:prstGeom prst="rect">
            <a:avLst/>
          </a:prstGeom>
          <a:solidFill>
            <a:schemeClr val="lt1"/>
          </a:solidFill>
          <a:ln w="9525" cap="flat" cmpd="sng">
            <a:solidFill>
              <a:srgbClr val="CD9D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latin typeface="DM Sans"/>
                <a:ea typeface="DM Sans"/>
                <a:cs typeface="DM Sans"/>
                <a:sym typeface="DM Sans"/>
              </a:rPr>
              <a:t>Video-, Audio- und Text</a:t>
            </a:r>
            <a:endParaRPr sz="700">
              <a:latin typeface="DM Sans"/>
              <a:ea typeface="DM Sans"/>
              <a:cs typeface="DM Sans"/>
              <a:sym typeface="DM Sans"/>
            </a:endParaRPr>
          </a:p>
        </p:txBody>
      </p:sp>
      <p:sp>
        <p:nvSpPr>
          <p:cNvPr id="512" name="Google Shape;512;p71"/>
          <p:cNvSpPr/>
          <p:nvPr/>
        </p:nvSpPr>
        <p:spPr>
          <a:xfrm>
            <a:off x="3929461" y="3389125"/>
            <a:ext cx="1603500" cy="211800"/>
          </a:xfrm>
          <a:prstGeom prst="rect">
            <a:avLst/>
          </a:prstGeom>
          <a:solidFill>
            <a:schemeClr val="lt1"/>
          </a:solidFill>
          <a:ln w="9525" cap="flat" cmpd="sng">
            <a:solidFill>
              <a:srgbClr val="CD9D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latin typeface="DM Sans"/>
                <a:ea typeface="DM Sans"/>
                <a:cs typeface="DM Sans"/>
                <a:sym typeface="DM Sans"/>
              </a:rPr>
              <a:t>Templates und Arbeitsblätter</a:t>
            </a:r>
            <a:endParaRPr sz="700">
              <a:latin typeface="DM Sans"/>
              <a:ea typeface="DM Sans"/>
              <a:cs typeface="DM Sans"/>
              <a:sym typeface="DM Sans"/>
            </a:endParaRPr>
          </a:p>
        </p:txBody>
      </p:sp>
      <p:sp>
        <p:nvSpPr>
          <p:cNvPr id="513" name="Google Shape;513;p71"/>
          <p:cNvSpPr/>
          <p:nvPr/>
        </p:nvSpPr>
        <p:spPr>
          <a:xfrm>
            <a:off x="3929464" y="1897405"/>
            <a:ext cx="1603500" cy="126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de" sz="700" i="1">
                <a:solidFill>
                  <a:schemeClr val="dk1"/>
                </a:solidFill>
                <a:latin typeface="DM Sans"/>
                <a:ea typeface="DM Sans"/>
                <a:cs typeface="DM Sans"/>
                <a:sym typeface="DM Sans"/>
              </a:rPr>
              <a:t>Wie produziert man Inhalte in unterschiedlichen Medien für die Lernreise?</a:t>
            </a:r>
            <a:endParaRPr sz="700" i="1">
              <a:solidFill>
                <a:schemeClr val="dk1"/>
              </a:solidFill>
              <a:latin typeface="DM Sans"/>
              <a:ea typeface="DM Sans"/>
              <a:cs typeface="DM Sans"/>
              <a:sym typeface="DM Sans"/>
            </a:endParaRPr>
          </a:p>
          <a:p>
            <a:pPr marL="0" marR="0" lvl="0" indent="0" algn="l" rtl="0">
              <a:lnSpc>
                <a:spcPct val="100000"/>
              </a:lnSpc>
              <a:spcBef>
                <a:spcPts val="200"/>
              </a:spcBef>
              <a:spcAft>
                <a:spcPts val="0"/>
              </a:spcAft>
              <a:buNone/>
            </a:pPr>
            <a:r>
              <a:rPr lang="de" sz="700" i="1">
                <a:solidFill>
                  <a:schemeClr val="dk1"/>
                </a:solidFill>
                <a:latin typeface="DM Sans"/>
                <a:ea typeface="DM Sans"/>
                <a:cs typeface="DM Sans"/>
                <a:sym typeface="DM Sans"/>
              </a:rPr>
              <a:t>Welche Materialien brauche ich für eine erfolgreiche und inspirierende Lernerfahrung?</a:t>
            </a:r>
            <a:endParaRPr sz="700" i="1">
              <a:solidFill>
                <a:schemeClr val="dk1"/>
              </a:solidFill>
              <a:latin typeface="DM Sans"/>
              <a:ea typeface="DM Sans"/>
              <a:cs typeface="DM Sans"/>
              <a:sym typeface="DM Sans"/>
            </a:endParaRPr>
          </a:p>
          <a:p>
            <a:pPr marL="0" marR="0" lvl="0" indent="0" algn="l" rtl="0">
              <a:lnSpc>
                <a:spcPct val="100000"/>
              </a:lnSpc>
              <a:spcBef>
                <a:spcPts val="200"/>
              </a:spcBef>
              <a:spcAft>
                <a:spcPts val="200"/>
              </a:spcAft>
              <a:buNone/>
            </a:pPr>
            <a:r>
              <a:rPr lang="de" sz="700" i="1">
                <a:solidFill>
                  <a:schemeClr val="dk1"/>
                </a:solidFill>
                <a:latin typeface="DM Sans"/>
                <a:ea typeface="DM Sans"/>
                <a:cs typeface="DM Sans"/>
                <a:sym typeface="DM Sans"/>
              </a:rPr>
              <a:t>Welche konkreten Plattformen müssen aufgesetzt und welche Kommunikationskanäle aktiviert werden?</a:t>
            </a:r>
            <a:endParaRPr sz="700" i="1">
              <a:solidFill>
                <a:schemeClr val="dk1"/>
              </a:solidFill>
              <a:latin typeface="DM Sans"/>
              <a:ea typeface="DM Sans"/>
              <a:cs typeface="DM Sans"/>
              <a:sym typeface="DM Sans"/>
            </a:endParaRPr>
          </a:p>
        </p:txBody>
      </p:sp>
      <p:sp>
        <p:nvSpPr>
          <p:cNvPr id="514" name="Google Shape;514;p71"/>
          <p:cNvSpPr/>
          <p:nvPr/>
        </p:nvSpPr>
        <p:spPr>
          <a:xfrm>
            <a:off x="5608992" y="1050900"/>
            <a:ext cx="1603500" cy="331500"/>
          </a:xfrm>
          <a:prstGeom prst="rect">
            <a:avLst/>
          </a:prstGeom>
          <a:solidFill>
            <a:srgbClr val="8FC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b="1">
                <a:latin typeface="DM Sans"/>
                <a:ea typeface="DM Sans"/>
                <a:cs typeface="DM Sans"/>
                <a:sym typeface="DM Sans"/>
              </a:rPr>
              <a:t>Umsetzung &amp; Durchführung</a:t>
            </a:r>
            <a:endParaRPr sz="800" b="1">
              <a:latin typeface="DM Sans"/>
              <a:ea typeface="DM Sans"/>
              <a:cs typeface="DM Sans"/>
              <a:sym typeface="DM Sans"/>
            </a:endParaRPr>
          </a:p>
        </p:txBody>
      </p:sp>
      <p:sp>
        <p:nvSpPr>
          <p:cNvPr id="515" name="Google Shape;515;p71"/>
          <p:cNvSpPr/>
          <p:nvPr/>
        </p:nvSpPr>
        <p:spPr>
          <a:xfrm>
            <a:off x="5608992" y="1446900"/>
            <a:ext cx="1603500" cy="5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700" b="1">
                <a:solidFill>
                  <a:schemeClr val="dk1"/>
                </a:solidFill>
                <a:latin typeface="DM Sans"/>
                <a:ea typeface="DM Sans"/>
                <a:cs typeface="DM Sans"/>
                <a:sym typeface="DM Sans"/>
              </a:rPr>
              <a:t>Lernerfahrung umsetzen und Raum für Lernen und Wachsen halten</a:t>
            </a:r>
            <a:endParaRPr sz="700" b="1">
              <a:solidFill>
                <a:schemeClr val="dk1"/>
              </a:solidFill>
              <a:latin typeface="DM Sans"/>
              <a:ea typeface="DM Sans"/>
              <a:cs typeface="DM Sans"/>
              <a:sym typeface="DM Sans"/>
            </a:endParaRPr>
          </a:p>
        </p:txBody>
      </p:sp>
      <p:sp>
        <p:nvSpPr>
          <p:cNvPr id="516" name="Google Shape;516;p71"/>
          <p:cNvSpPr/>
          <p:nvPr/>
        </p:nvSpPr>
        <p:spPr>
          <a:xfrm>
            <a:off x="5608992" y="3397250"/>
            <a:ext cx="1603500" cy="211800"/>
          </a:xfrm>
          <a:prstGeom prst="rect">
            <a:avLst/>
          </a:prstGeom>
          <a:solidFill>
            <a:schemeClr val="lt1"/>
          </a:solidFill>
          <a:ln w="9525" cap="flat" cmpd="sng">
            <a:solidFill>
              <a:srgbClr val="8FC5A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latin typeface="DM Sans"/>
                <a:ea typeface="DM Sans"/>
                <a:cs typeface="DM Sans"/>
                <a:sym typeface="DM Sans"/>
              </a:rPr>
              <a:t>Gestaltung des physischen, hybriden, digitalen (Lern-) Raums</a:t>
            </a:r>
            <a:endParaRPr sz="700">
              <a:latin typeface="DM Sans"/>
              <a:ea typeface="DM Sans"/>
              <a:cs typeface="DM Sans"/>
              <a:sym typeface="DM Sans"/>
            </a:endParaRPr>
          </a:p>
        </p:txBody>
      </p:sp>
      <p:sp>
        <p:nvSpPr>
          <p:cNvPr id="517" name="Google Shape;517;p71"/>
          <p:cNvSpPr/>
          <p:nvPr/>
        </p:nvSpPr>
        <p:spPr>
          <a:xfrm>
            <a:off x="5608992" y="3140072"/>
            <a:ext cx="1603500" cy="211800"/>
          </a:xfrm>
          <a:prstGeom prst="rect">
            <a:avLst/>
          </a:prstGeom>
          <a:solidFill>
            <a:schemeClr val="lt1"/>
          </a:solidFill>
          <a:ln w="9525" cap="flat" cmpd="sng">
            <a:solidFill>
              <a:srgbClr val="8FC5AE"/>
            </a:solidFill>
            <a:prstDash val="solid"/>
            <a:round/>
            <a:headEnd type="none" w="sm" len="sm"/>
            <a:tailEnd type="none" w="sm" len="sm"/>
          </a:ln>
        </p:spPr>
        <p:txBody>
          <a:bodyPr spcFirstLastPara="1" wrap="square" lIns="91425" tIns="91425" rIns="18000"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Facilitation &amp; Prozessbegleitung</a:t>
            </a:r>
            <a:endParaRPr sz="700">
              <a:solidFill>
                <a:schemeClr val="dk1"/>
              </a:solidFill>
              <a:latin typeface="DM Sans"/>
              <a:ea typeface="DM Sans"/>
              <a:cs typeface="DM Sans"/>
              <a:sym typeface="DM Sans"/>
            </a:endParaRPr>
          </a:p>
        </p:txBody>
      </p:sp>
      <p:sp>
        <p:nvSpPr>
          <p:cNvPr id="518" name="Google Shape;518;p71"/>
          <p:cNvSpPr/>
          <p:nvPr/>
        </p:nvSpPr>
        <p:spPr>
          <a:xfrm>
            <a:off x="5608995" y="1897405"/>
            <a:ext cx="1603500" cy="126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de" sz="700" i="1">
                <a:solidFill>
                  <a:schemeClr val="dk1"/>
                </a:solidFill>
                <a:latin typeface="DM Sans"/>
                <a:ea typeface="DM Sans"/>
                <a:cs typeface="DM Sans"/>
                <a:sym typeface="DM Sans"/>
              </a:rPr>
              <a:t>Welche Unterstützungen brauchen die Lernenden?</a:t>
            </a:r>
            <a:endParaRPr sz="700" i="1">
              <a:solidFill>
                <a:schemeClr val="dk1"/>
              </a:solidFill>
              <a:latin typeface="DM Sans"/>
              <a:ea typeface="DM Sans"/>
              <a:cs typeface="DM Sans"/>
              <a:sym typeface="DM Sans"/>
            </a:endParaRPr>
          </a:p>
          <a:p>
            <a:pPr marL="0" marR="0" lvl="0" indent="0" algn="l" rtl="0">
              <a:lnSpc>
                <a:spcPct val="100000"/>
              </a:lnSpc>
              <a:spcBef>
                <a:spcPts val="200"/>
              </a:spcBef>
              <a:spcAft>
                <a:spcPts val="200"/>
              </a:spcAft>
              <a:buNone/>
            </a:pPr>
            <a:r>
              <a:rPr lang="de" sz="700" i="1">
                <a:solidFill>
                  <a:schemeClr val="dk1"/>
                </a:solidFill>
                <a:latin typeface="DM Sans"/>
                <a:ea typeface="DM Sans"/>
                <a:cs typeface="DM Sans"/>
                <a:sym typeface="DM Sans"/>
              </a:rPr>
              <a:t>Wie können die Lernenden selbst Verantwortung übernehmen?</a:t>
            </a:r>
            <a:endParaRPr sz="700" i="1">
              <a:solidFill>
                <a:schemeClr val="dk1"/>
              </a:solidFill>
              <a:latin typeface="DM Sans"/>
              <a:ea typeface="DM Sans"/>
              <a:cs typeface="DM Sans"/>
              <a:sym typeface="DM Sans"/>
            </a:endParaRPr>
          </a:p>
        </p:txBody>
      </p:sp>
      <p:sp>
        <p:nvSpPr>
          <p:cNvPr id="519" name="Google Shape;519;p71"/>
          <p:cNvSpPr/>
          <p:nvPr/>
        </p:nvSpPr>
        <p:spPr>
          <a:xfrm>
            <a:off x="570400" y="3654423"/>
            <a:ext cx="1603500" cy="211800"/>
          </a:xfrm>
          <a:prstGeom prst="rect">
            <a:avLst/>
          </a:prstGeom>
          <a:solidFill>
            <a:srgbClr val="FFFFFF">
              <a:alpha val="83090"/>
            </a:srgbClr>
          </a:solidFill>
          <a:ln w="9525" cap="flat" cmpd="sng">
            <a:solidFill>
              <a:srgbClr val="27F1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Lern- und Veränderungsziele</a:t>
            </a:r>
            <a:endParaRPr sz="500">
              <a:latin typeface="DM Sans"/>
              <a:ea typeface="DM Sans"/>
              <a:cs typeface="DM Sans"/>
              <a:sym typeface="DM Sans"/>
            </a:endParaRPr>
          </a:p>
        </p:txBody>
      </p:sp>
      <p:sp>
        <p:nvSpPr>
          <p:cNvPr id="520" name="Google Shape;520;p71"/>
          <p:cNvSpPr/>
          <p:nvPr/>
        </p:nvSpPr>
        <p:spPr>
          <a:xfrm>
            <a:off x="2249931" y="3391232"/>
            <a:ext cx="1603500" cy="211800"/>
          </a:xfrm>
          <a:prstGeom prst="rect">
            <a:avLst/>
          </a:prstGeom>
          <a:solidFill>
            <a:srgbClr val="FFFFFF">
              <a:alpha val="83090"/>
            </a:srgbClr>
          </a:solidFill>
          <a:ln w="9525" cap="flat" cmpd="sng">
            <a:solidFill>
              <a:srgbClr val="779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Präsentation und Storytelling für Lernen</a:t>
            </a:r>
            <a:endParaRPr sz="700">
              <a:solidFill>
                <a:schemeClr val="dk1"/>
              </a:solidFill>
              <a:latin typeface="DM Sans"/>
              <a:ea typeface="DM Sans"/>
              <a:cs typeface="DM Sans"/>
              <a:sym typeface="DM Sans"/>
            </a:endParaRPr>
          </a:p>
        </p:txBody>
      </p:sp>
      <p:sp>
        <p:nvSpPr>
          <p:cNvPr id="521" name="Google Shape;521;p71"/>
          <p:cNvSpPr/>
          <p:nvPr/>
        </p:nvSpPr>
        <p:spPr>
          <a:xfrm>
            <a:off x="7288532" y="1050900"/>
            <a:ext cx="1603500" cy="331500"/>
          </a:xfrm>
          <a:prstGeom prst="rect">
            <a:avLst/>
          </a:prstGeom>
          <a:solidFill>
            <a:srgbClr val="C3D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b="1">
                <a:latin typeface="DM Sans"/>
                <a:ea typeface="DM Sans"/>
                <a:cs typeface="DM Sans"/>
                <a:sym typeface="DM Sans"/>
              </a:rPr>
              <a:t>Monitoring &amp; Reflexion</a:t>
            </a:r>
            <a:endParaRPr sz="800" b="1">
              <a:latin typeface="DM Sans"/>
              <a:ea typeface="DM Sans"/>
              <a:cs typeface="DM Sans"/>
              <a:sym typeface="DM Sans"/>
            </a:endParaRPr>
          </a:p>
        </p:txBody>
      </p:sp>
      <p:sp>
        <p:nvSpPr>
          <p:cNvPr id="522" name="Google Shape;522;p71"/>
          <p:cNvSpPr/>
          <p:nvPr/>
        </p:nvSpPr>
        <p:spPr>
          <a:xfrm>
            <a:off x="7288532" y="1446900"/>
            <a:ext cx="1603500" cy="5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700" b="1">
                <a:solidFill>
                  <a:schemeClr val="dk1"/>
                </a:solidFill>
                <a:latin typeface="DM Sans"/>
                <a:ea typeface="DM Sans"/>
                <a:cs typeface="DM Sans"/>
                <a:sym typeface="DM Sans"/>
              </a:rPr>
              <a:t>Transfer sichern und Ergebnisse und Erkenntnisse ableiten</a:t>
            </a:r>
            <a:endParaRPr sz="700" b="1">
              <a:latin typeface="DM Sans"/>
              <a:ea typeface="DM Sans"/>
              <a:cs typeface="DM Sans"/>
              <a:sym typeface="DM Sans"/>
            </a:endParaRPr>
          </a:p>
        </p:txBody>
      </p:sp>
      <p:sp>
        <p:nvSpPr>
          <p:cNvPr id="523" name="Google Shape;523;p71"/>
          <p:cNvSpPr/>
          <p:nvPr/>
        </p:nvSpPr>
        <p:spPr>
          <a:xfrm>
            <a:off x="7288532" y="3397250"/>
            <a:ext cx="1603500" cy="211800"/>
          </a:xfrm>
          <a:prstGeom prst="rect">
            <a:avLst/>
          </a:prstGeom>
          <a:solidFill>
            <a:schemeClr val="lt1"/>
          </a:solidFill>
          <a:ln w="9525" cap="flat" cmpd="sng">
            <a:solidFill>
              <a:srgbClr val="C3D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latin typeface="DM Sans"/>
                <a:ea typeface="DM Sans"/>
                <a:cs typeface="DM Sans"/>
                <a:sym typeface="DM Sans"/>
              </a:rPr>
              <a:t>…</a:t>
            </a:r>
            <a:endParaRPr sz="700">
              <a:latin typeface="DM Sans"/>
              <a:ea typeface="DM Sans"/>
              <a:cs typeface="DM Sans"/>
              <a:sym typeface="DM Sans"/>
            </a:endParaRPr>
          </a:p>
        </p:txBody>
      </p:sp>
      <p:sp>
        <p:nvSpPr>
          <p:cNvPr id="524" name="Google Shape;524;p71"/>
          <p:cNvSpPr/>
          <p:nvPr/>
        </p:nvSpPr>
        <p:spPr>
          <a:xfrm>
            <a:off x="7288532" y="3140072"/>
            <a:ext cx="1603500" cy="211800"/>
          </a:xfrm>
          <a:prstGeom prst="rect">
            <a:avLst/>
          </a:prstGeom>
          <a:solidFill>
            <a:schemeClr val="lt1"/>
          </a:solidFill>
          <a:ln w="9525" cap="flat" cmpd="sng">
            <a:solidFill>
              <a:srgbClr val="C3D7D4"/>
            </a:solidFill>
            <a:prstDash val="solid"/>
            <a:round/>
            <a:headEnd type="none" w="sm" len="sm"/>
            <a:tailEnd type="none" w="sm" len="sm"/>
          </a:ln>
        </p:spPr>
        <p:txBody>
          <a:bodyPr spcFirstLastPara="1" wrap="square" lIns="91425" tIns="91425" rIns="18000"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Reflexion in Lernprozessen </a:t>
            </a:r>
            <a:endParaRPr sz="700">
              <a:solidFill>
                <a:schemeClr val="dk1"/>
              </a:solidFill>
              <a:latin typeface="DM Sans"/>
              <a:ea typeface="DM Sans"/>
              <a:cs typeface="DM Sans"/>
              <a:sym typeface="DM Sans"/>
            </a:endParaRPr>
          </a:p>
        </p:txBody>
      </p:sp>
      <p:sp>
        <p:nvSpPr>
          <p:cNvPr id="525" name="Google Shape;525;p71"/>
          <p:cNvSpPr/>
          <p:nvPr/>
        </p:nvSpPr>
        <p:spPr>
          <a:xfrm>
            <a:off x="7288532" y="3654425"/>
            <a:ext cx="1603500" cy="211800"/>
          </a:xfrm>
          <a:prstGeom prst="rect">
            <a:avLst/>
          </a:prstGeom>
          <a:solidFill>
            <a:schemeClr val="lt1"/>
          </a:solidFill>
          <a:ln w="9525" cap="flat" cmpd="sng">
            <a:solidFill>
              <a:srgbClr val="C3D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latin typeface="DM Sans"/>
                <a:ea typeface="DM Sans"/>
                <a:cs typeface="DM Sans"/>
                <a:sym typeface="DM Sans"/>
              </a:rPr>
              <a:t>….</a:t>
            </a:r>
            <a:endParaRPr sz="700">
              <a:latin typeface="DM Sans"/>
              <a:ea typeface="DM Sans"/>
              <a:cs typeface="DM Sans"/>
              <a:sym typeface="DM Sans"/>
            </a:endParaRPr>
          </a:p>
        </p:txBody>
      </p:sp>
      <p:sp>
        <p:nvSpPr>
          <p:cNvPr id="526" name="Google Shape;526;p71"/>
          <p:cNvSpPr/>
          <p:nvPr/>
        </p:nvSpPr>
        <p:spPr>
          <a:xfrm>
            <a:off x="7288537" y="1897405"/>
            <a:ext cx="1603500" cy="126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de" sz="700" i="1">
                <a:solidFill>
                  <a:schemeClr val="dk1"/>
                </a:solidFill>
                <a:latin typeface="DM Sans"/>
                <a:ea typeface="DM Sans"/>
                <a:cs typeface="DM Sans"/>
                <a:sym typeface="DM Sans"/>
              </a:rPr>
              <a:t>Wie kann das Gelernte bestmöglich in den Alltag übertragen werden?</a:t>
            </a:r>
            <a:endParaRPr sz="700" i="1">
              <a:solidFill>
                <a:schemeClr val="dk1"/>
              </a:solidFill>
              <a:latin typeface="DM Sans"/>
              <a:ea typeface="DM Sans"/>
              <a:cs typeface="DM Sans"/>
              <a:sym typeface="DM Sans"/>
            </a:endParaRPr>
          </a:p>
          <a:p>
            <a:pPr marL="0" marR="0" lvl="0" indent="0" algn="l" rtl="0">
              <a:lnSpc>
                <a:spcPct val="100000"/>
              </a:lnSpc>
              <a:spcBef>
                <a:spcPts val="200"/>
              </a:spcBef>
              <a:spcAft>
                <a:spcPts val="200"/>
              </a:spcAft>
              <a:buNone/>
            </a:pPr>
            <a:r>
              <a:rPr lang="de" sz="700" i="1">
                <a:solidFill>
                  <a:schemeClr val="dk1"/>
                </a:solidFill>
                <a:latin typeface="DM Sans"/>
                <a:ea typeface="DM Sans"/>
                <a:cs typeface="DM Sans"/>
                <a:sym typeface="DM Sans"/>
              </a:rPr>
              <a:t>Wie hat die Lernerfahrung funktioniert? Was können wir verbessern?</a:t>
            </a:r>
            <a:endParaRPr sz="700" i="1">
              <a:solidFill>
                <a:schemeClr val="dk1"/>
              </a:solidFill>
              <a:latin typeface="DM Sans"/>
              <a:ea typeface="DM Sans"/>
              <a:cs typeface="DM Sans"/>
              <a:sym typeface="DM Sans"/>
            </a:endParaRPr>
          </a:p>
        </p:txBody>
      </p:sp>
      <p:sp>
        <p:nvSpPr>
          <p:cNvPr id="527" name="Google Shape;527;p71"/>
          <p:cNvSpPr/>
          <p:nvPr/>
        </p:nvSpPr>
        <p:spPr>
          <a:xfrm>
            <a:off x="570400" y="4168773"/>
            <a:ext cx="1603500" cy="211800"/>
          </a:xfrm>
          <a:prstGeom prst="rect">
            <a:avLst/>
          </a:prstGeom>
          <a:solidFill>
            <a:srgbClr val="FFFFFF">
              <a:alpha val="83090"/>
            </a:srgbClr>
          </a:solidFill>
          <a:ln w="9525" cap="flat" cmpd="sng">
            <a:solidFill>
              <a:srgbClr val="27F1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Parameter der Lernerfahrung</a:t>
            </a:r>
            <a:endParaRPr sz="700">
              <a:solidFill>
                <a:schemeClr val="dk1"/>
              </a:solidFill>
              <a:latin typeface="DM Sans"/>
              <a:ea typeface="DM Sans"/>
              <a:cs typeface="DM Sans"/>
              <a:sym typeface="DM Sans"/>
            </a:endParaRPr>
          </a:p>
        </p:txBody>
      </p:sp>
      <p:sp>
        <p:nvSpPr>
          <p:cNvPr id="528" name="Google Shape;528;p71"/>
          <p:cNvSpPr/>
          <p:nvPr/>
        </p:nvSpPr>
        <p:spPr>
          <a:xfrm>
            <a:off x="2249931" y="3654432"/>
            <a:ext cx="1603500" cy="211800"/>
          </a:xfrm>
          <a:prstGeom prst="rect">
            <a:avLst/>
          </a:prstGeom>
          <a:solidFill>
            <a:srgbClr val="FFFFFF">
              <a:alpha val="83090"/>
            </a:srgbClr>
          </a:solidFill>
          <a:ln w="9525" cap="flat" cmpd="sng">
            <a:solidFill>
              <a:srgbClr val="779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Online, In Person, Blended oder Hybrid</a:t>
            </a:r>
            <a:endParaRPr sz="700">
              <a:solidFill>
                <a:schemeClr val="dk1"/>
              </a:solidFill>
              <a:latin typeface="DM Sans"/>
              <a:ea typeface="DM Sans"/>
              <a:cs typeface="DM Sans"/>
              <a:sym typeface="DM Sans"/>
            </a:endParaRPr>
          </a:p>
        </p:txBody>
      </p:sp>
      <p:sp>
        <p:nvSpPr>
          <p:cNvPr id="529" name="Google Shape;529;p71"/>
          <p:cNvSpPr/>
          <p:nvPr/>
        </p:nvSpPr>
        <p:spPr>
          <a:xfrm>
            <a:off x="2249931" y="3911607"/>
            <a:ext cx="1603500" cy="211800"/>
          </a:xfrm>
          <a:prstGeom prst="rect">
            <a:avLst/>
          </a:prstGeom>
          <a:solidFill>
            <a:srgbClr val="FFFFFF">
              <a:alpha val="83090"/>
            </a:srgbClr>
          </a:solidFill>
          <a:ln w="9525" cap="flat" cmpd="sng">
            <a:solidFill>
              <a:srgbClr val="779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Module der Lernreise</a:t>
            </a:r>
            <a:endParaRPr sz="700">
              <a:solidFill>
                <a:schemeClr val="dk1"/>
              </a:solidFill>
              <a:latin typeface="DM Sans"/>
              <a:ea typeface="DM Sans"/>
              <a:cs typeface="DM Sans"/>
              <a:sym typeface="DM Sans"/>
            </a:endParaRPr>
          </a:p>
        </p:txBody>
      </p:sp>
      <p:sp>
        <p:nvSpPr>
          <p:cNvPr id="530" name="Google Shape;530;p71"/>
          <p:cNvSpPr/>
          <p:nvPr/>
        </p:nvSpPr>
        <p:spPr>
          <a:xfrm>
            <a:off x="570400" y="4425948"/>
            <a:ext cx="1603500" cy="211800"/>
          </a:xfrm>
          <a:prstGeom prst="rect">
            <a:avLst/>
          </a:prstGeom>
          <a:solidFill>
            <a:srgbClr val="FFFFFF">
              <a:alpha val="83090"/>
            </a:srgbClr>
          </a:solidFill>
          <a:ln w="9525" cap="flat" cmpd="sng">
            <a:solidFill>
              <a:srgbClr val="27F1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Erfolg und Assessment</a:t>
            </a:r>
            <a:endParaRPr sz="500">
              <a:latin typeface="DM Sans"/>
              <a:ea typeface="DM Sans"/>
              <a:cs typeface="DM Sans"/>
              <a:sym typeface="DM Sans"/>
            </a:endParaRPr>
          </a:p>
        </p:txBody>
      </p:sp>
      <p:sp>
        <p:nvSpPr>
          <p:cNvPr id="531" name="Google Shape;531;p71"/>
          <p:cNvSpPr/>
          <p:nvPr/>
        </p:nvSpPr>
        <p:spPr>
          <a:xfrm>
            <a:off x="3929468" y="3654432"/>
            <a:ext cx="1603500" cy="211800"/>
          </a:xfrm>
          <a:prstGeom prst="rect">
            <a:avLst/>
          </a:prstGeom>
          <a:solidFill>
            <a:srgbClr val="FFFFFF">
              <a:alpha val="83090"/>
            </a:srgbClr>
          </a:solidFill>
          <a:ln w="9525" cap="flat" cmpd="sng">
            <a:solidFill>
              <a:srgbClr val="CD9D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Material und Artefakte</a:t>
            </a:r>
            <a:endParaRPr sz="700">
              <a:solidFill>
                <a:schemeClr val="dk1"/>
              </a:solidFill>
              <a:latin typeface="DM Sans"/>
              <a:ea typeface="DM Sans"/>
              <a:cs typeface="DM Sans"/>
              <a:sym typeface="DM Sans"/>
            </a:endParaRPr>
          </a:p>
        </p:txBody>
      </p:sp>
      <p:sp>
        <p:nvSpPr>
          <p:cNvPr id="532" name="Google Shape;532;p71"/>
          <p:cNvSpPr/>
          <p:nvPr/>
        </p:nvSpPr>
        <p:spPr>
          <a:xfrm>
            <a:off x="3929468" y="3911607"/>
            <a:ext cx="1603500" cy="211800"/>
          </a:xfrm>
          <a:prstGeom prst="rect">
            <a:avLst/>
          </a:prstGeom>
          <a:solidFill>
            <a:srgbClr val="FFFFFF">
              <a:alpha val="83090"/>
            </a:srgbClr>
          </a:solidFill>
          <a:ln w="9525" cap="flat" cmpd="sng">
            <a:solidFill>
              <a:srgbClr val="CD9D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Technik und Plattformen</a:t>
            </a:r>
            <a:endParaRPr sz="700">
              <a:solidFill>
                <a:schemeClr val="dk1"/>
              </a:solidFill>
              <a:latin typeface="DM Sans"/>
              <a:ea typeface="DM Sans"/>
              <a:cs typeface="DM Sans"/>
              <a:sym typeface="DM Sans"/>
            </a:endParaRPr>
          </a:p>
        </p:txBody>
      </p:sp>
      <p:sp>
        <p:nvSpPr>
          <p:cNvPr id="533" name="Google Shape;533;p71"/>
          <p:cNvSpPr/>
          <p:nvPr/>
        </p:nvSpPr>
        <p:spPr>
          <a:xfrm>
            <a:off x="5608992" y="3659588"/>
            <a:ext cx="1603500" cy="211800"/>
          </a:xfrm>
          <a:prstGeom prst="rect">
            <a:avLst/>
          </a:prstGeom>
          <a:solidFill>
            <a:schemeClr val="lt1"/>
          </a:solidFill>
          <a:ln w="9525" cap="flat" cmpd="sng">
            <a:solidFill>
              <a:srgbClr val="8FC5A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latin typeface="DM Sans"/>
                <a:ea typeface="DM Sans"/>
                <a:cs typeface="DM Sans"/>
                <a:sym typeface="DM Sans"/>
              </a:rPr>
              <a:t>Motivation für Lernen und Persönliches Wachstum</a:t>
            </a:r>
            <a:endParaRPr sz="700">
              <a:latin typeface="DM Sans"/>
              <a:ea typeface="DM Sans"/>
              <a:cs typeface="DM Sans"/>
              <a:sym typeface="DM Sans"/>
            </a:endParaRPr>
          </a:p>
        </p:txBody>
      </p:sp>
      <p:sp>
        <p:nvSpPr>
          <p:cNvPr id="534" name="Google Shape;534;p71"/>
          <p:cNvSpPr/>
          <p:nvPr/>
        </p:nvSpPr>
        <p:spPr>
          <a:xfrm>
            <a:off x="5608992" y="3916763"/>
            <a:ext cx="1603500" cy="211800"/>
          </a:xfrm>
          <a:prstGeom prst="rect">
            <a:avLst/>
          </a:prstGeom>
          <a:solidFill>
            <a:schemeClr val="lt1"/>
          </a:solidFill>
          <a:ln w="9525" cap="flat" cmpd="sng">
            <a:solidFill>
              <a:srgbClr val="8FC5A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latin typeface="DM Sans"/>
                <a:ea typeface="DM Sans"/>
                <a:cs typeface="DM Sans"/>
                <a:sym typeface="DM Sans"/>
              </a:rPr>
              <a:t>Grundlagen im Coaching und Lerncoaching</a:t>
            </a:r>
            <a:endParaRPr sz="700">
              <a:latin typeface="DM Sans"/>
              <a:ea typeface="DM Sans"/>
              <a:cs typeface="DM Sans"/>
              <a:sym typeface="DM Sans"/>
            </a:endParaRPr>
          </a:p>
        </p:txBody>
      </p:sp>
      <p:sp>
        <p:nvSpPr>
          <p:cNvPr id="535" name="Google Shape;535;p71"/>
          <p:cNvSpPr/>
          <p:nvPr/>
        </p:nvSpPr>
        <p:spPr>
          <a:xfrm>
            <a:off x="2249931" y="4168782"/>
            <a:ext cx="1603500" cy="211800"/>
          </a:xfrm>
          <a:prstGeom prst="rect">
            <a:avLst/>
          </a:prstGeom>
          <a:solidFill>
            <a:srgbClr val="FFFFFF">
              <a:alpha val="83090"/>
            </a:srgbClr>
          </a:solidFill>
          <a:ln w="9525" cap="flat" cmpd="sng">
            <a:solidFill>
              <a:srgbClr val="779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Grobe und detaillierte Lernreise</a:t>
            </a:r>
            <a:endParaRPr sz="700">
              <a:solidFill>
                <a:schemeClr val="dk1"/>
              </a:solidFill>
              <a:latin typeface="DM Sans"/>
              <a:ea typeface="DM Sans"/>
              <a:cs typeface="DM Sans"/>
              <a:sym typeface="DM Sans"/>
            </a:endParaRPr>
          </a:p>
        </p:txBody>
      </p:sp>
      <p:sp>
        <p:nvSpPr>
          <p:cNvPr id="536" name="Google Shape;536;p71"/>
          <p:cNvSpPr/>
          <p:nvPr/>
        </p:nvSpPr>
        <p:spPr>
          <a:xfrm>
            <a:off x="2249931" y="4425957"/>
            <a:ext cx="1603500" cy="211800"/>
          </a:xfrm>
          <a:prstGeom prst="rect">
            <a:avLst/>
          </a:prstGeom>
          <a:solidFill>
            <a:srgbClr val="FFFFFF">
              <a:alpha val="83090"/>
            </a:srgbClr>
          </a:solidFill>
          <a:ln w="9525" cap="flat" cmpd="sng">
            <a:solidFill>
              <a:srgbClr val="779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Lernformate und Feindesign der Formate</a:t>
            </a:r>
            <a:endParaRPr sz="700">
              <a:solidFill>
                <a:schemeClr val="dk1"/>
              </a:solidFill>
              <a:latin typeface="DM Sans"/>
              <a:ea typeface="DM Sans"/>
              <a:cs typeface="DM Sans"/>
              <a:sym typeface="DM Sans"/>
            </a:endParaRPr>
          </a:p>
        </p:txBody>
      </p:sp>
      <p:sp>
        <p:nvSpPr>
          <p:cNvPr id="537" name="Google Shape;537;p7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1"/>
          <p:cNvSpPr/>
          <p:nvPr/>
        </p:nvSpPr>
        <p:spPr>
          <a:xfrm>
            <a:off x="570400" y="3911598"/>
            <a:ext cx="1603500" cy="211800"/>
          </a:xfrm>
          <a:prstGeom prst="rect">
            <a:avLst/>
          </a:prstGeom>
          <a:solidFill>
            <a:srgbClr val="FFFFFF">
              <a:alpha val="83090"/>
            </a:srgbClr>
          </a:solidFill>
          <a:ln w="9525" cap="flat" cmpd="sng">
            <a:solidFill>
              <a:srgbClr val="27F1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Inhaltliche Schwerpunkte</a:t>
            </a:r>
            <a:endParaRPr sz="700">
              <a:solidFill>
                <a:schemeClr val="dk1"/>
              </a:solidFill>
              <a:latin typeface="DM Sans"/>
              <a:ea typeface="DM Sans"/>
              <a:cs typeface="DM Sans"/>
              <a:sym typeface="DM Sans"/>
            </a:endParaRPr>
          </a:p>
        </p:txBody>
      </p:sp>
      <p:sp>
        <p:nvSpPr>
          <p:cNvPr id="539" name="Google Shape;539;p71"/>
          <p:cNvSpPr/>
          <p:nvPr/>
        </p:nvSpPr>
        <p:spPr>
          <a:xfrm>
            <a:off x="5608992" y="4176513"/>
            <a:ext cx="1603500" cy="211800"/>
          </a:xfrm>
          <a:prstGeom prst="rect">
            <a:avLst/>
          </a:prstGeom>
          <a:solidFill>
            <a:schemeClr val="lt1"/>
          </a:solidFill>
          <a:ln w="9525" cap="flat" cmpd="sng">
            <a:solidFill>
              <a:srgbClr val="8FC5A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latin typeface="DM Sans"/>
                <a:ea typeface="DM Sans"/>
                <a:cs typeface="DM Sans"/>
                <a:sym typeface="DM Sans"/>
              </a:rPr>
              <a:t>Transfer für wirksame Lernerfahrungen</a:t>
            </a:r>
            <a:endParaRPr sz="700">
              <a:latin typeface="DM Sans"/>
              <a:ea typeface="DM Sans"/>
              <a:cs typeface="DM Sans"/>
              <a:sym typeface="DM Sans"/>
            </a:endParaRPr>
          </a:p>
        </p:txBody>
      </p:sp>
      <p:sp>
        <p:nvSpPr>
          <p:cNvPr id="540" name="Google Shape;540;p71"/>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22</a:t>
            </a:fld>
            <a:endParaRPr sz="600">
              <a:solidFill>
                <a:srgbClr val="000000"/>
              </a:solidFill>
              <a:latin typeface="DM Sans Medium"/>
              <a:ea typeface="DM Sans Medium"/>
              <a:cs typeface="DM Sans Medium"/>
              <a:sym typeface="DM Sans Medium"/>
            </a:endParaRPr>
          </a:p>
        </p:txBody>
      </p:sp>
      <p:sp>
        <p:nvSpPr>
          <p:cNvPr id="541" name="Google Shape;541;p71"/>
          <p:cNvSpPr/>
          <p:nvPr/>
        </p:nvSpPr>
        <p:spPr>
          <a:xfrm>
            <a:off x="3929468" y="4168782"/>
            <a:ext cx="1603500" cy="211800"/>
          </a:xfrm>
          <a:prstGeom prst="rect">
            <a:avLst/>
          </a:prstGeom>
          <a:solidFill>
            <a:srgbClr val="FFFFFF">
              <a:alpha val="83090"/>
            </a:srgbClr>
          </a:solidFill>
          <a:ln w="9525" cap="flat" cmpd="sng">
            <a:solidFill>
              <a:srgbClr val="CD9D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solidFill>
                  <a:schemeClr val="dk1"/>
                </a:solidFill>
                <a:latin typeface="DM Sans"/>
                <a:ea typeface="DM Sans"/>
                <a:cs typeface="DM Sans"/>
                <a:sym typeface="DM Sans"/>
              </a:rPr>
              <a:t>Kommunikation</a:t>
            </a:r>
            <a:endParaRPr sz="7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545"/>
        <p:cNvGrpSpPr/>
        <p:nvPr/>
      </p:nvGrpSpPr>
      <p:grpSpPr>
        <a:xfrm>
          <a:off x="0" y="0"/>
          <a:ext cx="0" cy="0"/>
          <a:chOff x="0" y="0"/>
          <a:chExt cx="0" cy="0"/>
        </a:xfrm>
      </p:grpSpPr>
      <p:sp>
        <p:nvSpPr>
          <p:cNvPr id="546" name="Google Shape;546;p72"/>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547" name="Google Shape;547;p7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2"/>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Day One Learning-Design-Prinzipien</a:t>
            </a:r>
            <a:endParaRPr sz="2400">
              <a:solidFill>
                <a:schemeClr val="dk1"/>
              </a:solidFill>
              <a:latin typeface="DM Sans Medium"/>
              <a:ea typeface="DM Sans Medium"/>
              <a:cs typeface="DM Sans Medium"/>
              <a:sym typeface="DM Sans Medium"/>
            </a:endParaRPr>
          </a:p>
        </p:txBody>
      </p:sp>
      <p:sp>
        <p:nvSpPr>
          <p:cNvPr id="549" name="Google Shape;549;p72"/>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23</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3"/>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Learning-Design-Prinzipien</a:t>
            </a:r>
            <a:endParaRPr sz="2400">
              <a:latin typeface="DM Sans Medium"/>
              <a:ea typeface="DM Sans Medium"/>
              <a:cs typeface="DM Sans Medium"/>
              <a:sym typeface="DM Sans Medium"/>
            </a:endParaRPr>
          </a:p>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555" name="Google Shape;555;p73"/>
          <p:cNvSpPr/>
          <p:nvPr/>
        </p:nvSpPr>
        <p:spPr>
          <a:xfrm>
            <a:off x="498950" y="1267349"/>
            <a:ext cx="2030400" cy="3377400"/>
          </a:xfrm>
          <a:prstGeom prst="rect">
            <a:avLst/>
          </a:prstGeom>
          <a:solidFill>
            <a:srgbClr val="27F1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3"/>
          <p:cNvSpPr txBox="1"/>
          <p:nvPr/>
        </p:nvSpPr>
        <p:spPr>
          <a:xfrm>
            <a:off x="653875" y="3932574"/>
            <a:ext cx="1720500" cy="5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800">
                <a:solidFill>
                  <a:schemeClr val="dk1"/>
                </a:solidFill>
                <a:latin typeface="DM Sans Medium"/>
                <a:ea typeface="DM Sans Medium"/>
                <a:cs typeface="DM Sans Medium"/>
                <a:sym typeface="DM Sans Medium"/>
              </a:rPr>
              <a:t>Alle Sinne ansprechen - besonders den Visuellen</a:t>
            </a:r>
            <a:endParaRPr sz="800">
              <a:latin typeface="DM Sans"/>
              <a:ea typeface="DM Sans"/>
              <a:cs typeface="DM Sans"/>
              <a:sym typeface="DM Sans"/>
            </a:endParaRPr>
          </a:p>
        </p:txBody>
      </p:sp>
      <p:sp>
        <p:nvSpPr>
          <p:cNvPr id="557" name="Google Shape;557;p73"/>
          <p:cNvSpPr txBox="1"/>
          <p:nvPr/>
        </p:nvSpPr>
        <p:spPr>
          <a:xfrm>
            <a:off x="653875" y="3244970"/>
            <a:ext cx="1720500" cy="5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800">
                <a:solidFill>
                  <a:schemeClr val="dk1"/>
                </a:solidFill>
                <a:latin typeface="DM Sans Medium"/>
                <a:ea typeface="DM Sans Medium"/>
                <a:cs typeface="DM Sans Medium"/>
                <a:sym typeface="DM Sans Medium"/>
              </a:rPr>
              <a:t>Raum für Spacing, Wiederholung und</a:t>
            </a:r>
            <a:endParaRPr sz="800">
              <a:solidFill>
                <a:schemeClr val="dk1"/>
              </a:solidFill>
              <a:latin typeface="DM Sans Medium"/>
              <a:ea typeface="DM Sans Medium"/>
              <a:cs typeface="DM Sans Medium"/>
              <a:sym typeface="DM Sans Medium"/>
            </a:endParaRPr>
          </a:p>
          <a:p>
            <a:pPr marL="0" lvl="0" indent="0" algn="ctr" rtl="0">
              <a:lnSpc>
                <a:spcPct val="115000"/>
              </a:lnSpc>
              <a:spcBef>
                <a:spcPts val="0"/>
              </a:spcBef>
              <a:spcAft>
                <a:spcPts val="0"/>
              </a:spcAft>
              <a:buNone/>
            </a:pPr>
            <a:r>
              <a:rPr lang="de" sz="800">
                <a:solidFill>
                  <a:schemeClr val="dk1"/>
                </a:solidFill>
                <a:latin typeface="DM Sans Medium"/>
                <a:ea typeface="DM Sans Medium"/>
                <a:cs typeface="DM Sans Medium"/>
                <a:sym typeface="DM Sans Medium"/>
              </a:rPr>
              <a:t> Kontinuität schaffen</a:t>
            </a:r>
            <a:endParaRPr sz="800">
              <a:latin typeface="DM Sans"/>
              <a:ea typeface="DM Sans"/>
              <a:cs typeface="DM Sans"/>
              <a:sym typeface="DM Sans"/>
            </a:endParaRPr>
          </a:p>
        </p:txBody>
      </p:sp>
      <p:sp>
        <p:nvSpPr>
          <p:cNvPr id="558" name="Google Shape;558;p73"/>
          <p:cNvSpPr txBox="1"/>
          <p:nvPr/>
        </p:nvSpPr>
        <p:spPr>
          <a:xfrm>
            <a:off x="653893" y="2571750"/>
            <a:ext cx="1720500" cy="585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de" sz="800">
                <a:latin typeface="DM Sans Medium"/>
                <a:ea typeface="DM Sans Medium"/>
                <a:cs typeface="DM Sans Medium"/>
                <a:sym typeface="DM Sans Medium"/>
              </a:rPr>
              <a:t>Emotionen fördern, um Lerneffekte zu erhöhen - dabei positive Emotionen fokussieren</a:t>
            </a:r>
            <a:endParaRPr sz="800">
              <a:latin typeface="DM Sans Medium"/>
              <a:ea typeface="DM Sans Medium"/>
              <a:cs typeface="DM Sans Medium"/>
              <a:sym typeface="DM Sans Medium"/>
            </a:endParaRPr>
          </a:p>
        </p:txBody>
      </p:sp>
      <p:sp>
        <p:nvSpPr>
          <p:cNvPr id="559" name="Google Shape;559;p73"/>
          <p:cNvSpPr txBox="1"/>
          <p:nvPr/>
        </p:nvSpPr>
        <p:spPr>
          <a:xfrm>
            <a:off x="498900" y="2079150"/>
            <a:ext cx="2030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b="1">
                <a:solidFill>
                  <a:srgbClr val="FFFFFF"/>
                </a:solidFill>
                <a:latin typeface="DM Sans"/>
                <a:ea typeface="DM Sans"/>
                <a:cs typeface="DM Sans"/>
                <a:sym typeface="DM Sans"/>
              </a:rPr>
              <a:t>Lernen nachhaltig und unvergesslich machen</a:t>
            </a:r>
            <a:endParaRPr sz="1000" b="1">
              <a:solidFill>
                <a:srgbClr val="FFFFFF"/>
              </a:solidFill>
              <a:latin typeface="DM Sans"/>
              <a:ea typeface="DM Sans"/>
              <a:cs typeface="DM Sans"/>
              <a:sym typeface="DM Sans"/>
            </a:endParaRPr>
          </a:p>
        </p:txBody>
      </p:sp>
      <p:sp>
        <p:nvSpPr>
          <p:cNvPr id="560" name="Google Shape;560;p73"/>
          <p:cNvSpPr/>
          <p:nvPr/>
        </p:nvSpPr>
        <p:spPr>
          <a:xfrm>
            <a:off x="2619800" y="1267349"/>
            <a:ext cx="2030400" cy="3377400"/>
          </a:xfrm>
          <a:prstGeom prst="rect">
            <a:avLst/>
          </a:prstGeom>
          <a:solidFill>
            <a:srgbClr val="78A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3"/>
          <p:cNvSpPr txBox="1"/>
          <p:nvPr/>
        </p:nvSpPr>
        <p:spPr>
          <a:xfrm>
            <a:off x="2774725" y="3932568"/>
            <a:ext cx="1720500" cy="5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800">
                <a:solidFill>
                  <a:schemeClr val="dk1"/>
                </a:solidFill>
                <a:latin typeface="DM Sans Medium"/>
                <a:ea typeface="DM Sans Medium"/>
                <a:cs typeface="DM Sans Medium"/>
                <a:sym typeface="DM Sans Medium"/>
              </a:rPr>
              <a:t>Erfahrung für Fokus, Aufmerksamkeit und kognitive Belastung ausrichten</a:t>
            </a:r>
            <a:endParaRPr sz="800">
              <a:latin typeface="DM Sans"/>
              <a:ea typeface="DM Sans"/>
              <a:cs typeface="DM Sans"/>
              <a:sym typeface="DM Sans"/>
            </a:endParaRPr>
          </a:p>
        </p:txBody>
      </p:sp>
      <p:sp>
        <p:nvSpPr>
          <p:cNvPr id="562" name="Google Shape;562;p73"/>
          <p:cNvSpPr txBox="1"/>
          <p:nvPr/>
        </p:nvSpPr>
        <p:spPr>
          <a:xfrm>
            <a:off x="2774725" y="3244966"/>
            <a:ext cx="1720500" cy="5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800">
                <a:solidFill>
                  <a:schemeClr val="dk1"/>
                </a:solidFill>
                <a:latin typeface="DM Sans Medium"/>
                <a:ea typeface="DM Sans Medium"/>
                <a:cs typeface="DM Sans Medium"/>
                <a:sym typeface="DM Sans Medium"/>
              </a:rPr>
              <a:t>Herausforderung gezielt fördern und dabei Angst/Bedrohung vermeiden</a:t>
            </a:r>
            <a:endParaRPr sz="800">
              <a:latin typeface="DM Sans"/>
              <a:ea typeface="DM Sans"/>
              <a:cs typeface="DM Sans"/>
              <a:sym typeface="DM Sans"/>
            </a:endParaRPr>
          </a:p>
        </p:txBody>
      </p:sp>
      <p:sp>
        <p:nvSpPr>
          <p:cNvPr id="563" name="Google Shape;563;p73"/>
          <p:cNvSpPr txBox="1"/>
          <p:nvPr/>
        </p:nvSpPr>
        <p:spPr>
          <a:xfrm>
            <a:off x="2774743" y="2571750"/>
            <a:ext cx="1720500" cy="585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de" sz="800">
                <a:latin typeface="DM Sans Medium"/>
                <a:ea typeface="DM Sans Medium"/>
                <a:cs typeface="DM Sans Medium"/>
                <a:sym typeface="DM Sans Medium"/>
              </a:rPr>
              <a:t>Sicheren Raum schaffen für schnelles Ausprobieren und Lernen durch Fehler</a:t>
            </a:r>
            <a:endParaRPr sz="800">
              <a:latin typeface="DM Sans Medium"/>
              <a:ea typeface="DM Sans Medium"/>
              <a:cs typeface="DM Sans Medium"/>
              <a:sym typeface="DM Sans Medium"/>
            </a:endParaRPr>
          </a:p>
        </p:txBody>
      </p:sp>
      <p:sp>
        <p:nvSpPr>
          <p:cNvPr id="564" name="Google Shape;564;p73"/>
          <p:cNvSpPr txBox="1"/>
          <p:nvPr/>
        </p:nvSpPr>
        <p:spPr>
          <a:xfrm>
            <a:off x="2619775" y="2079150"/>
            <a:ext cx="2030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b="1">
                <a:solidFill>
                  <a:schemeClr val="lt1"/>
                </a:solidFill>
                <a:latin typeface="DM Sans"/>
                <a:ea typeface="DM Sans"/>
                <a:cs typeface="DM Sans"/>
                <a:sym typeface="DM Sans"/>
              </a:rPr>
              <a:t>Umfeld für Lernen, Wachstum und Fehler schaffen</a:t>
            </a:r>
            <a:endParaRPr sz="1000" b="1">
              <a:solidFill>
                <a:schemeClr val="lt1"/>
              </a:solidFill>
              <a:latin typeface="DM Sans"/>
              <a:ea typeface="DM Sans"/>
              <a:cs typeface="DM Sans"/>
              <a:sym typeface="DM Sans"/>
            </a:endParaRPr>
          </a:p>
        </p:txBody>
      </p:sp>
      <p:sp>
        <p:nvSpPr>
          <p:cNvPr id="565" name="Google Shape;565;p73"/>
          <p:cNvSpPr/>
          <p:nvPr/>
        </p:nvSpPr>
        <p:spPr>
          <a:xfrm>
            <a:off x="4740650" y="1267349"/>
            <a:ext cx="2030400" cy="3377400"/>
          </a:xfrm>
          <a:prstGeom prst="rect">
            <a:avLst/>
          </a:prstGeom>
          <a:solidFill>
            <a:srgbClr val="78A58D">
              <a:alpha val="50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3"/>
          <p:cNvSpPr txBox="1"/>
          <p:nvPr/>
        </p:nvSpPr>
        <p:spPr>
          <a:xfrm>
            <a:off x="4895575" y="3932568"/>
            <a:ext cx="1720500" cy="5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800">
                <a:solidFill>
                  <a:schemeClr val="dk1"/>
                </a:solidFill>
                <a:latin typeface="DM Sans Medium"/>
                <a:ea typeface="DM Sans Medium"/>
                <a:cs typeface="DM Sans Medium"/>
                <a:sym typeface="DM Sans Medium"/>
              </a:rPr>
              <a:t>Balance zwischen Details, dem großen Ganzen und der passenden Geschichte treffen</a:t>
            </a:r>
            <a:endParaRPr sz="800">
              <a:solidFill>
                <a:schemeClr val="dk1"/>
              </a:solidFill>
              <a:latin typeface="DM Sans Medium"/>
              <a:ea typeface="DM Sans Medium"/>
              <a:cs typeface="DM Sans Medium"/>
              <a:sym typeface="DM Sans Medium"/>
            </a:endParaRPr>
          </a:p>
        </p:txBody>
      </p:sp>
      <p:sp>
        <p:nvSpPr>
          <p:cNvPr id="567" name="Google Shape;567;p73"/>
          <p:cNvSpPr txBox="1"/>
          <p:nvPr/>
        </p:nvSpPr>
        <p:spPr>
          <a:xfrm>
            <a:off x="4895575" y="3244966"/>
            <a:ext cx="1720500" cy="5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800">
                <a:solidFill>
                  <a:schemeClr val="dk1"/>
                </a:solidFill>
                <a:latin typeface="DM Sans Medium"/>
                <a:ea typeface="DM Sans Medium"/>
                <a:cs typeface="DM Sans Medium"/>
                <a:sym typeface="DM Sans Medium"/>
              </a:rPr>
              <a:t>Raum für individuelle Neugierde, Motivation und Lernpräferenzen schaffen</a:t>
            </a:r>
            <a:endParaRPr sz="800">
              <a:latin typeface="DM Sans"/>
              <a:ea typeface="DM Sans"/>
              <a:cs typeface="DM Sans"/>
              <a:sym typeface="DM Sans"/>
            </a:endParaRPr>
          </a:p>
        </p:txBody>
      </p:sp>
      <p:sp>
        <p:nvSpPr>
          <p:cNvPr id="568" name="Google Shape;568;p73"/>
          <p:cNvSpPr txBox="1"/>
          <p:nvPr/>
        </p:nvSpPr>
        <p:spPr>
          <a:xfrm>
            <a:off x="4895593" y="2571750"/>
            <a:ext cx="1720500" cy="585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100"/>
              <a:buFont typeface="Arial"/>
              <a:buNone/>
            </a:pPr>
            <a:r>
              <a:rPr lang="de" sz="800">
                <a:latin typeface="DM Sans Medium"/>
                <a:ea typeface="DM Sans Medium"/>
                <a:cs typeface="DM Sans Medium"/>
                <a:sym typeface="DM Sans Medium"/>
              </a:rPr>
              <a:t>Soziales Lernen und Beziehungsaufbau gezielt fördern</a:t>
            </a:r>
            <a:endParaRPr sz="800">
              <a:solidFill>
                <a:srgbClr val="000000"/>
              </a:solidFill>
              <a:latin typeface="DM Sans Medium"/>
              <a:ea typeface="DM Sans Medium"/>
              <a:cs typeface="DM Sans Medium"/>
              <a:sym typeface="DM Sans Medium"/>
            </a:endParaRPr>
          </a:p>
        </p:txBody>
      </p:sp>
      <p:sp>
        <p:nvSpPr>
          <p:cNvPr id="569" name="Google Shape;569;p73"/>
          <p:cNvSpPr txBox="1"/>
          <p:nvPr/>
        </p:nvSpPr>
        <p:spPr>
          <a:xfrm>
            <a:off x="4740600" y="2079150"/>
            <a:ext cx="2030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b="1">
                <a:solidFill>
                  <a:schemeClr val="lt1"/>
                </a:solidFill>
                <a:latin typeface="DM Sans"/>
                <a:ea typeface="DM Sans"/>
                <a:cs typeface="DM Sans"/>
                <a:sym typeface="DM Sans"/>
              </a:rPr>
              <a:t>Lernen sinnstiftend und fesselnd machen</a:t>
            </a:r>
            <a:endParaRPr sz="1000" b="1">
              <a:solidFill>
                <a:schemeClr val="lt1"/>
              </a:solidFill>
              <a:latin typeface="DM Sans"/>
              <a:ea typeface="DM Sans"/>
              <a:cs typeface="DM Sans"/>
              <a:sym typeface="DM Sans"/>
            </a:endParaRPr>
          </a:p>
        </p:txBody>
      </p:sp>
      <p:sp>
        <p:nvSpPr>
          <p:cNvPr id="570" name="Google Shape;570;p73"/>
          <p:cNvSpPr/>
          <p:nvPr/>
        </p:nvSpPr>
        <p:spPr>
          <a:xfrm>
            <a:off x="6861500" y="1267349"/>
            <a:ext cx="2030400" cy="3377400"/>
          </a:xfrm>
          <a:prstGeom prst="rect">
            <a:avLst/>
          </a:prstGeom>
          <a:solidFill>
            <a:srgbClr val="7E98F8">
              <a:alpha val="6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3"/>
          <p:cNvSpPr txBox="1"/>
          <p:nvPr/>
        </p:nvSpPr>
        <p:spPr>
          <a:xfrm>
            <a:off x="7016425" y="3932568"/>
            <a:ext cx="1720500" cy="5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800">
                <a:solidFill>
                  <a:schemeClr val="dk1"/>
                </a:solidFill>
                <a:latin typeface="DM Sans Medium"/>
                <a:ea typeface="DM Sans Medium"/>
                <a:cs typeface="DM Sans Medium"/>
                <a:sym typeface="DM Sans Medium"/>
              </a:rPr>
              <a:t>Selbstbestimmtes Lernen aus einer Coachinghaltung heraus begleiten und fördern</a:t>
            </a:r>
            <a:endParaRPr sz="800">
              <a:solidFill>
                <a:schemeClr val="dk1"/>
              </a:solidFill>
              <a:latin typeface="DM Sans Medium"/>
              <a:ea typeface="DM Sans Medium"/>
              <a:cs typeface="DM Sans Medium"/>
              <a:sym typeface="DM Sans Medium"/>
            </a:endParaRPr>
          </a:p>
        </p:txBody>
      </p:sp>
      <p:sp>
        <p:nvSpPr>
          <p:cNvPr id="572" name="Google Shape;572;p73"/>
          <p:cNvSpPr txBox="1"/>
          <p:nvPr/>
        </p:nvSpPr>
        <p:spPr>
          <a:xfrm>
            <a:off x="7016425" y="3244966"/>
            <a:ext cx="1720500" cy="5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800">
                <a:solidFill>
                  <a:schemeClr val="dk1"/>
                </a:solidFill>
                <a:latin typeface="DM Sans Medium"/>
                <a:ea typeface="DM Sans Medium"/>
                <a:cs typeface="DM Sans Medium"/>
                <a:sym typeface="DM Sans Medium"/>
              </a:rPr>
              <a:t>Durch Ausprobieren, kleine Erfolge und Reflexionen die Eigenverantwortung steigern</a:t>
            </a:r>
            <a:endParaRPr sz="800">
              <a:solidFill>
                <a:schemeClr val="dk1"/>
              </a:solidFill>
              <a:latin typeface="DM Sans Medium"/>
              <a:ea typeface="DM Sans Medium"/>
              <a:cs typeface="DM Sans Medium"/>
              <a:sym typeface="DM Sans Medium"/>
            </a:endParaRPr>
          </a:p>
        </p:txBody>
      </p:sp>
      <p:sp>
        <p:nvSpPr>
          <p:cNvPr id="573" name="Google Shape;573;p73"/>
          <p:cNvSpPr txBox="1"/>
          <p:nvPr/>
        </p:nvSpPr>
        <p:spPr>
          <a:xfrm>
            <a:off x="7016443" y="2571750"/>
            <a:ext cx="1720500" cy="585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100"/>
              <a:buFont typeface="Arial"/>
              <a:buNone/>
            </a:pPr>
            <a:r>
              <a:rPr lang="de" sz="800">
                <a:latin typeface="DM Sans Medium"/>
                <a:ea typeface="DM Sans Medium"/>
                <a:cs typeface="DM Sans Medium"/>
                <a:sym typeface="DM Sans Medium"/>
              </a:rPr>
              <a:t>Lernende unterstützen konkrete Gewohnheiten oder Erkenntnisse zu etablieren</a:t>
            </a:r>
            <a:endParaRPr sz="800">
              <a:solidFill>
                <a:srgbClr val="000000"/>
              </a:solidFill>
              <a:latin typeface="DM Sans Medium"/>
              <a:ea typeface="DM Sans Medium"/>
              <a:cs typeface="DM Sans Medium"/>
              <a:sym typeface="DM Sans Medium"/>
            </a:endParaRPr>
          </a:p>
        </p:txBody>
      </p:sp>
      <p:sp>
        <p:nvSpPr>
          <p:cNvPr id="574" name="Google Shape;574;p73"/>
          <p:cNvSpPr txBox="1"/>
          <p:nvPr/>
        </p:nvSpPr>
        <p:spPr>
          <a:xfrm>
            <a:off x="6861450" y="2079150"/>
            <a:ext cx="2030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b="1">
                <a:solidFill>
                  <a:schemeClr val="lt1"/>
                </a:solidFill>
                <a:latin typeface="DM Sans"/>
                <a:ea typeface="DM Sans"/>
                <a:cs typeface="DM Sans"/>
                <a:sym typeface="DM Sans"/>
              </a:rPr>
              <a:t>(Verhaltens-)</a:t>
            </a:r>
            <a:endParaRPr sz="1000" b="1">
              <a:solidFill>
                <a:schemeClr val="lt1"/>
              </a:solidFill>
              <a:latin typeface="DM Sans"/>
              <a:ea typeface="DM Sans"/>
              <a:cs typeface="DM Sans"/>
              <a:sym typeface="DM Sans"/>
            </a:endParaRPr>
          </a:p>
          <a:p>
            <a:pPr marL="0" lvl="0" indent="0" algn="ctr" rtl="0">
              <a:spcBef>
                <a:spcPts val="0"/>
              </a:spcBef>
              <a:spcAft>
                <a:spcPts val="0"/>
              </a:spcAft>
              <a:buNone/>
            </a:pPr>
            <a:r>
              <a:rPr lang="de" sz="1000" b="1">
                <a:solidFill>
                  <a:schemeClr val="lt1"/>
                </a:solidFill>
                <a:latin typeface="DM Sans"/>
                <a:ea typeface="DM Sans"/>
                <a:cs typeface="DM Sans"/>
                <a:sym typeface="DM Sans"/>
              </a:rPr>
              <a:t>Veränderung anstoßen</a:t>
            </a:r>
            <a:endParaRPr sz="1000" b="1">
              <a:solidFill>
                <a:schemeClr val="lt1"/>
              </a:solidFill>
              <a:latin typeface="DM Sans"/>
              <a:ea typeface="DM Sans"/>
              <a:cs typeface="DM Sans"/>
              <a:sym typeface="DM Sans"/>
            </a:endParaRPr>
          </a:p>
        </p:txBody>
      </p:sp>
      <p:pic>
        <p:nvPicPr>
          <p:cNvPr id="575" name="Google Shape;575;p7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338609" y="1399900"/>
            <a:ext cx="592717" cy="566601"/>
          </a:xfrm>
          <a:prstGeom prst="rect">
            <a:avLst/>
          </a:prstGeom>
          <a:noFill/>
          <a:ln>
            <a:noFill/>
          </a:ln>
        </p:spPr>
      </p:pic>
      <p:pic>
        <p:nvPicPr>
          <p:cNvPr id="576" name="Google Shape;576;p7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487600" y="1440982"/>
            <a:ext cx="778150" cy="534919"/>
          </a:xfrm>
          <a:prstGeom prst="rect">
            <a:avLst/>
          </a:prstGeom>
          <a:noFill/>
          <a:ln>
            <a:noFill/>
          </a:ln>
        </p:spPr>
      </p:pic>
      <p:pic>
        <p:nvPicPr>
          <p:cNvPr id="577" name="Google Shape;577;p7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28807" y="1541063"/>
            <a:ext cx="570626" cy="436676"/>
          </a:xfrm>
          <a:prstGeom prst="rect">
            <a:avLst/>
          </a:prstGeom>
          <a:noFill/>
          <a:ln>
            <a:noFill/>
          </a:ln>
        </p:spPr>
      </p:pic>
      <p:pic>
        <p:nvPicPr>
          <p:cNvPr id="578" name="Google Shape;578;p7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505874" y="1399888"/>
            <a:ext cx="499895" cy="566625"/>
          </a:xfrm>
          <a:prstGeom prst="rect">
            <a:avLst/>
          </a:prstGeom>
          <a:noFill/>
          <a:ln>
            <a:noFill/>
          </a:ln>
        </p:spPr>
      </p:pic>
      <p:sp>
        <p:nvSpPr>
          <p:cNvPr id="579" name="Google Shape;579;p7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3"/>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24</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4"/>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Verweise und Quellen zu den Prinzipien</a:t>
            </a:r>
            <a:endParaRPr sz="2400">
              <a:latin typeface="DM Sans Medium"/>
              <a:ea typeface="DM Sans Medium"/>
              <a:cs typeface="DM Sans Medium"/>
              <a:sym typeface="DM Sans Medium"/>
            </a:endParaRPr>
          </a:p>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586" name="Google Shape;586;p7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4"/>
          <p:cNvSpPr txBox="1"/>
          <p:nvPr/>
        </p:nvSpPr>
        <p:spPr>
          <a:xfrm>
            <a:off x="253650" y="1057900"/>
            <a:ext cx="8638200" cy="36765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8" name="Google Shape;588;p74"/>
          <p:cNvSpPr txBox="1"/>
          <p:nvPr/>
        </p:nvSpPr>
        <p:spPr>
          <a:xfrm>
            <a:off x="253650" y="829300"/>
            <a:ext cx="8638200" cy="36765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700" b="1">
                <a:solidFill>
                  <a:srgbClr val="000000"/>
                </a:solidFill>
                <a:latin typeface="DM Sans"/>
                <a:ea typeface="DM Sans"/>
                <a:cs typeface="DM Sans"/>
                <a:sym typeface="DM Sans"/>
              </a:rPr>
              <a:t>Übergeordnet</a:t>
            </a:r>
            <a:endParaRPr sz="700" b="1">
              <a:solidFill>
                <a:srgbClr val="000000"/>
              </a:solidFill>
              <a:latin typeface="DM Sans"/>
              <a:ea typeface="DM Sans"/>
              <a:cs typeface="DM Sans"/>
              <a:sym typeface="DM Sans"/>
            </a:endParaRPr>
          </a:p>
          <a:p>
            <a:pPr marL="457200" lvl="0" indent="-273050" algn="l" rtl="0">
              <a:spcBef>
                <a:spcPts val="0"/>
              </a:spcBef>
              <a:spcAft>
                <a:spcPts val="0"/>
              </a:spcAft>
              <a:buClr>
                <a:srgbClr val="000000"/>
              </a:buClr>
              <a:buSzPts val="700"/>
              <a:buFont typeface="DM Sans"/>
              <a:buChar char="●"/>
            </a:pPr>
            <a:r>
              <a:rPr lang="de" sz="700">
                <a:solidFill>
                  <a:srgbClr val="000000"/>
                </a:solidFill>
                <a:latin typeface="DM Sans"/>
                <a:ea typeface="DM Sans"/>
                <a:cs typeface="DM Sans"/>
                <a:sym typeface="DM Sans"/>
              </a:rPr>
              <a:t>Pauwels, L., Chalavi, S., &amp; Swinnen, S. P. (2018). Aging and brain plasticity. Aging (Albany NY), 10(8), 1789–1790. </a:t>
            </a:r>
            <a:r>
              <a:rPr lang="de" sz="700" u="sng">
                <a:solidFill>
                  <a:srgbClr val="0097A7"/>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https://doi.org/10.18632/aging.101514</a:t>
            </a:r>
            <a:endParaRPr sz="700">
              <a:latin typeface="DM Sans"/>
              <a:ea typeface="DM Sans"/>
              <a:cs typeface="DM Sans"/>
              <a:sym typeface="DM Sans"/>
            </a:endParaRPr>
          </a:p>
          <a:p>
            <a:pPr marL="457200" lvl="0" indent="-273050" algn="l" rtl="0">
              <a:spcBef>
                <a:spcPts val="0"/>
              </a:spcBef>
              <a:spcAft>
                <a:spcPts val="0"/>
              </a:spcAft>
              <a:buSzPts val="700"/>
              <a:buFont typeface="DM Sans"/>
              <a:buChar char="●"/>
            </a:pPr>
            <a:r>
              <a:rPr lang="de" sz="700">
                <a:latin typeface="DM Sans"/>
                <a:ea typeface="DM Sans"/>
                <a:cs typeface="DM Sans"/>
                <a:sym typeface="DM Sans"/>
              </a:rPr>
              <a:t>Brown, P. C., Roediger, H. L., &amp; McDaniel, M. A. (2014). Make it Stick: The Science of Successful Learning. Harvard University Press.</a:t>
            </a:r>
            <a:endParaRPr sz="700">
              <a:latin typeface="DM Sans"/>
              <a:ea typeface="DM Sans"/>
              <a:cs typeface="DM Sans"/>
              <a:sym typeface="DM Sans"/>
            </a:endParaRPr>
          </a:p>
          <a:p>
            <a:pPr marL="457200" lvl="0" indent="-273050" algn="l" rtl="0">
              <a:spcBef>
                <a:spcPts val="0"/>
              </a:spcBef>
              <a:spcAft>
                <a:spcPts val="0"/>
              </a:spcAft>
              <a:buSzPts val="700"/>
              <a:buFont typeface="DM Sans"/>
              <a:buChar char="●"/>
            </a:pPr>
            <a:r>
              <a:rPr lang="de" sz="700">
                <a:latin typeface="DM Sans"/>
                <a:ea typeface="DM Sans"/>
                <a:cs typeface="DM Sans"/>
                <a:sym typeface="DM Sans"/>
              </a:rPr>
              <a:t>Herrmann, U. (2020). Neurodidaktik: Grundlagen für eine Neuropsychologie des Lernens (3rd edition). Beltz.</a:t>
            </a:r>
            <a:endParaRPr sz="700">
              <a:latin typeface="DM Sans"/>
              <a:ea typeface="DM Sans"/>
              <a:cs typeface="DM Sans"/>
              <a:sym typeface="DM Sans"/>
            </a:endParaRPr>
          </a:p>
          <a:p>
            <a:pPr marL="0" lvl="0" indent="0" algn="l" rtl="0">
              <a:spcBef>
                <a:spcPts val="0"/>
              </a:spcBef>
              <a:spcAft>
                <a:spcPts val="0"/>
              </a:spcAft>
              <a:buNone/>
            </a:pPr>
            <a:r>
              <a:rPr lang="de" sz="700" b="1">
                <a:solidFill>
                  <a:schemeClr val="dk1"/>
                </a:solidFill>
                <a:latin typeface="DM Sans"/>
                <a:ea typeface="DM Sans"/>
                <a:cs typeface="DM Sans"/>
                <a:sym typeface="DM Sans"/>
              </a:rPr>
              <a:t>Lernen nachhaltig und unvergesslich machen</a:t>
            </a:r>
            <a:endParaRPr sz="700" b="1">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Erk, S., Martin, S., &amp; Walter, H. (2005). Emotional context during encoding of neutral items modulates brain activation not only during encoding but also during recognition. NeuroImage, 26(3), 829–838. </a:t>
            </a:r>
            <a:r>
              <a:rPr lang="de" sz="700" u="sng">
                <a:solidFill>
                  <a:schemeClr val="hlink"/>
                </a:solidFill>
                <a:latin typeface="DM Sans"/>
                <a:ea typeface="DM Sans"/>
                <a:cs typeface="DM Sans"/>
                <a:sym typeface="DM Sans"/>
                <a:hlinkClick r:id="rId4"/>
              </a:rPr>
              <a:t>https://doi.org/10.1016/j.neuroimage.2005.02.04</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Karpicke, J. D., &amp; Henry L. Roediger, I. I. I. (2008). The Critical Importance of Retrieval for Learning. Science. </a:t>
            </a:r>
            <a:r>
              <a:rPr lang="de" sz="700" u="sng">
                <a:solidFill>
                  <a:schemeClr val="hlink"/>
                </a:solidFill>
                <a:latin typeface="DM Sans"/>
                <a:ea typeface="DM Sans"/>
                <a:cs typeface="DM Sans"/>
                <a:sym typeface="DM Sans"/>
                <a:hlinkClick r:id="rId5"/>
              </a:rPr>
              <a:t>https://doi.org/10.1126/science.1152408</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LeDoux, J. E. (n.d.). Emotion, memory and the brain - PubMed. Retrieved March 25, 2022, from </a:t>
            </a:r>
            <a:r>
              <a:rPr lang="de" sz="700" u="sng">
                <a:solidFill>
                  <a:schemeClr val="hlink"/>
                </a:solidFill>
                <a:latin typeface="DM Sans"/>
                <a:ea typeface="DM Sans"/>
                <a:cs typeface="DM Sans"/>
                <a:sym typeface="DM Sans"/>
                <a:hlinkClick r:id="rId6"/>
              </a:rPr>
              <a:t>https://pubmed.ncbi.nlm.nih.gov/8023118/</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Litman, L., &amp; Davachi, L. (2008). Distributed learning enhances relational memory consolidation. Learning &amp; Memory (Cold Spring Harbor, N.Y.), 15(9), 711–716. https://doi.org/10.1101/lm.1132008</a:t>
            </a:r>
            <a:endParaRPr sz="700">
              <a:solidFill>
                <a:schemeClr val="dk1"/>
              </a:solidFill>
              <a:latin typeface="DM Sans"/>
              <a:ea typeface="DM Sans"/>
              <a:cs typeface="DM Sans"/>
              <a:sym typeface="DM Sans"/>
            </a:endParaRPr>
          </a:p>
          <a:p>
            <a:pPr marL="0" lvl="0" indent="0" algn="l" rtl="0">
              <a:spcBef>
                <a:spcPts val="0"/>
              </a:spcBef>
              <a:spcAft>
                <a:spcPts val="0"/>
              </a:spcAft>
              <a:buNone/>
            </a:pPr>
            <a:r>
              <a:rPr lang="de" sz="700" b="1">
                <a:solidFill>
                  <a:schemeClr val="dk1"/>
                </a:solidFill>
                <a:latin typeface="DM Sans"/>
                <a:ea typeface="DM Sans"/>
                <a:cs typeface="DM Sans"/>
                <a:sym typeface="DM Sans"/>
              </a:rPr>
              <a:t>Umfeld für Lernen, Wachstum und Fehler schaffen</a:t>
            </a:r>
            <a:endParaRPr sz="700" b="1">
              <a:solidFill>
                <a:schemeClr val="dk1"/>
              </a:solidFill>
              <a:latin typeface="DM Sans"/>
              <a:ea typeface="DM Sans"/>
              <a:cs typeface="DM Sans"/>
              <a:sym typeface="DM Sans"/>
            </a:endParaRPr>
          </a:p>
          <a:p>
            <a:pPr marL="457200" lvl="0" indent="-273050" algn="l" rtl="0">
              <a:spcBef>
                <a:spcPts val="0"/>
              </a:spcBef>
              <a:spcAft>
                <a:spcPts val="0"/>
              </a:spcAft>
              <a:buSzPts val="700"/>
              <a:buFont typeface="DM Sans"/>
              <a:buChar char="●"/>
            </a:pPr>
            <a:r>
              <a:rPr lang="de" sz="700">
                <a:latin typeface="DM Sans"/>
                <a:ea typeface="DM Sans"/>
                <a:cs typeface="DM Sans"/>
                <a:sym typeface="DM Sans"/>
              </a:rPr>
              <a:t>Brown, P. C., Roediger, H. L., &amp; McDaniel, M. A. (2014). Make it Stick: The Science of Successful Learning. Harvard University Press.</a:t>
            </a:r>
            <a:endParaRPr sz="700">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Wilson, R. C., Shenhav, A., Straccia, M., &amp; Cohen, J. D. (2019). The Eighty Five Percent Rule for optimal learning. Nature Communications, 10(1), 4646. </a:t>
            </a:r>
            <a:r>
              <a:rPr lang="de" sz="700" u="sng">
                <a:solidFill>
                  <a:schemeClr val="hlink"/>
                </a:solidFill>
                <a:latin typeface="DM Sans"/>
                <a:ea typeface="DM Sans"/>
                <a:cs typeface="DM Sans"/>
                <a:sym typeface="DM Sans"/>
                <a:hlinkClick r:id="rId7"/>
              </a:rPr>
              <a:t>https://doi.org/10.1038/s41467-019-12552-4</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Ericsson, K. A., Krampe, R. T., &amp; Tesch-Römer, C. (1993). The role of deliberate practice in the acquisition of expert performance. Psychological review, 100(3), 363.</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Yeager, D. S., Hanselman, P., Walton, G. M., Murray, J. S., Crosnoe, R., Muller, C., ... &amp; Dweck, C. S. (2019). A national experiment reveals where a growth mindset improves achievement. Nature, 573(7774), 364-369.Chicago</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Edmondson, A. (1999). Psychological safety and learning behavior in work teams. Administrative science quarterly, 44(2), 350-383. Chicago</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Breines, J. G., &amp; Chen, S. (2012). Self-compassion increases self-improvement motivation. Personality &amp; Social Psychology Bulletin, 38(9), 1133–1143. </a:t>
            </a:r>
            <a:r>
              <a:rPr lang="de" sz="700" u="sng">
                <a:solidFill>
                  <a:schemeClr val="hlink"/>
                </a:solidFill>
                <a:latin typeface="DM Sans"/>
                <a:ea typeface="DM Sans"/>
                <a:cs typeface="DM Sans"/>
                <a:sym typeface="DM Sans"/>
                <a:hlinkClick r:id="rId8"/>
              </a:rPr>
              <a:t>https://doi.org/10.1177/0146167212445599</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Nakamura, J., &amp; Csikszentmihalyi, M. (2014). The concept of flow. In Flow and the foundations of positive psychology (pp. 239-263). Springer, Dordrecht. Chicago</a:t>
            </a:r>
            <a:endParaRPr sz="700">
              <a:solidFill>
                <a:schemeClr val="dk1"/>
              </a:solidFill>
              <a:latin typeface="DM Sans"/>
              <a:ea typeface="DM Sans"/>
              <a:cs typeface="DM Sans"/>
              <a:sym typeface="DM Sans"/>
            </a:endParaRPr>
          </a:p>
          <a:p>
            <a:pPr marL="0" lvl="0" indent="0" algn="l" rtl="0">
              <a:spcBef>
                <a:spcPts val="0"/>
              </a:spcBef>
              <a:spcAft>
                <a:spcPts val="0"/>
              </a:spcAft>
              <a:buNone/>
            </a:pPr>
            <a:r>
              <a:rPr lang="de" sz="700" b="1">
                <a:solidFill>
                  <a:schemeClr val="dk1"/>
                </a:solidFill>
                <a:latin typeface="DM Sans"/>
                <a:ea typeface="DM Sans"/>
                <a:cs typeface="DM Sans"/>
                <a:sym typeface="DM Sans"/>
              </a:rPr>
              <a:t>Lernen sinnstiftend und fesselnd machen</a:t>
            </a:r>
            <a:endParaRPr sz="700" b="1">
              <a:solidFill>
                <a:schemeClr val="dk1"/>
              </a:solidFill>
              <a:latin typeface="DM Sans"/>
              <a:ea typeface="DM Sans"/>
              <a:cs typeface="DM Sans"/>
              <a:sym typeface="DM Sans"/>
            </a:endParaRPr>
          </a:p>
          <a:p>
            <a:pPr marL="457200" lvl="0" indent="-273050" algn="l" rtl="0">
              <a:spcBef>
                <a:spcPts val="0"/>
              </a:spcBef>
              <a:spcAft>
                <a:spcPts val="0"/>
              </a:spcAft>
              <a:buSzPts val="700"/>
              <a:buFont typeface="DM Sans"/>
              <a:buChar char="●"/>
            </a:pPr>
            <a:r>
              <a:rPr lang="de" sz="700">
                <a:latin typeface="DM Sans"/>
                <a:ea typeface="DM Sans"/>
                <a:cs typeface="DM Sans"/>
                <a:sym typeface="DM Sans"/>
              </a:rPr>
              <a:t>Bradley, M. M., &amp; Lang, P. J. (2000). Measuring emotion: Behavior, feeling, and physiology. In Cognitive neuroscience of emotion (pp. 242–276). Oxford University Press.</a:t>
            </a:r>
            <a:endParaRPr sz="700">
              <a:latin typeface="DM Sans"/>
              <a:ea typeface="DM Sans"/>
              <a:cs typeface="DM Sans"/>
              <a:sym typeface="DM Sans"/>
            </a:endParaRPr>
          </a:p>
          <a:p>
            <a:pPr marL="457200" lvl="0" indent="-273050" algn="l" rtl="0">
              <a:spcBef>
                <a:spcPts val="0"/>
              </a:spcBef>
              <a:spcAft>
                <a:spcPts val="0"/>
              </a:spcAft>
              <a:buSzPts val="700"/>
              <a:buFont typeface="DM Sans"/>
              <a:buChar char="●"/>
            </a:pPr>
            <a:r>
              <a:rPr lang="de" sz="700">
                <a:latin typeface="DM Sans"/>
                <a:ea typeface="DM Sans"/>
                <a:cs typeface="DM Sans"/>
                <a:sym typeface="DM Sans"/>
              </a:rPr>
              <a:t>Medina, J. (2014). Brain Rules (Updated and Expanded): 12 Principles for Surviving and Thriving at Work, Home, and School (Second edition). Pear Press.</a:t>
            </a:r>
            <a:endParaRPr sz="700">
              <a:latin typeface="DM Sans"/>
              <a:ea typeface="DM Sans"/>
              <a:cs typeface="DM Sans"/>
              <a:sym typeface="DM Sans"/>
            </a:endParaRPr>
          </a:p>
          <a:p>
            <a:pPr marL="0" lvl="0" indent="0" algn="l" rtl="0">
              <a:spcBef>
                <a:spcPts val="0"/>
              </a:spcBef>
              <a:spcAft>
                <a:spcPts val="0"/>
              </a:spcAft>
              <a:buNone/>
            </a:pPr>
            <a:r>
              <a:rPr lang="de" sz="700" b="1">
                <a:solidFill>
                  <a:schemeClr val="dk1"/>
                </a:solidFill>
                <a:latin typeface="DM Sans"/>
                <a:ea typeface="DM Sans"/>
                <a:cs typeface="DM Sans"/>
                <a:sym typeface="DM Sans"/>
              </a:rPr>
              <a:t>(Verhaltens-) Veränderung anstoßen</a:t>
            </a:r>
            <a:endParaRPr sz="700" b="1">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Oettingen, G., &amp; Gollwitzer, P. M. (2010). Strategies of setting and implementing goals: Mental contrasting and implementation intentions. In Social psychological foundations of clinical psychology (pp. 114–135). The Guilford Press.</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Wood, W., &amp; Rünger, D. (2016). Psychology of Habit. Annual Review of Psychology, 67(1), 289–314. </a:t>
            </a:r>
            <a:r>
              <a:rPr lang="de" sz="700" u="sng">
                <a:solidFill>
                  <a:schemeClr val="hlink"/>
                </a:solidFill>
                <a:latin typeface="DM Sans"/>
                <a:ea typeface="DM Sans"/>
                <a:cs typeface="DM Sans"/>
                <a:sym typeface="DM Sans"/>
                <a:hlinkClick r:id="rId9"/>
              </a:rPr>
              <a:t>https://doi.org/10.1146/annurev-psych-122414-033417</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Di Stefano, G., Gino, F., Pisano, G., &amp; Staats, B. (2014). Learning by Thinking: How Reflection Aids Performance. SSRN Electronic Journal, 2015. </a:t>
            </a:r>
            <a:r>
              <a:rPr lang="de" sz="700" u="sng">
                <a:solidFill>
                  <a:schemeClr val="hlink"/>
                </a:solidFill>
                <a:latin typeface="DM Sans"/>
                <a:ea typeface="DM Sans"/>
                <a:cs typeface="DM Sans"/>
                <a:sym typeface="DM Sans"/>
                <a:hlinkClick r:id="rId10"/>
              </a:rPr>
              <a:t>https://doi.org/10.2139/ssrn.2414478</a:t>
            </a:r>
            <a:endParaRPr sz="700">
              <a:solidFill>
                <a:schemeClr val="dk1"/>
              </a:solidFill>
              <a:latin typeface="DM Sans"/>
              <a:ea typeface="DM Sans"/>
              <a:cs typeface="DM Sans"/>
              <a:sym typeface="DM Sans"/>
            </a:endParaRPr>
          </a:p>
          <a:p>
            <a:pPr marL="457200" lvl="0" indent="-273050" algn="l" rtl="0">
              <a:spcBef>
                <a:spcPts val="0"/>
              </a:spcBef>
              <a:spcAft>
                <a:spcPts val="0"/>
              </a:spcAft>
              <a:buClr>
                <a:schemeClr val="dk1"/>
              </a:buClr>
              <a:buSzPts val="700"/>
              <a:buFont typeface="DM Sans"/>
              <a:buChar char="●"/>
            </a:pPr>
            <a:r>
              <a:rPr lang="de" sz="700">
                <a:solidFill>
                  <a:schemeClr val="dk1"/>
                </a:solidFill>
                <a:latin typeface="DM Sans"/>
                <a:ea typeface="DM Sans"/>
                <a:cs typeface="DM Sans"/>
                <a:sym typeface="DM Sans"/>
              </a:rPr>
              <a:t>Amabile, T. M. (2011). The Power of Small Wins - Article - Faculty &amp; Research - Harvard Business School. Harvard Business Review 89, No. 5. https://www.hbs.edu/faculty/Pages/item.aspx?num=40244</a:t>
            </a:r>
            <a:endParaRPr sz="700">
              <a:solidFill>
                <a:schemeClr val="dk1"/>
              </a:solidFill>
              <a:latin typeface="DM Sans"/>
              <a:ea typeface="DM Sans"/>
              <a:cs typeface="DM Sans"/>
              <a:sym typeface="DM Sans"/>
            </a:endParaRPr>
          </a:p>
        </p:txBody>
      </p:sp>
      <p:sp>
        <p:nvSpPr>
          <p:cNvPr id="589" name="Google Shape;589;p74"/>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25</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593"/>
        <p:cNvGrpSpPr/>
        <p:nvPr/>
      </p:nvGrpSpPr>
      <p:grpSpPr>
        <a:xfrm>
          <a:off x="0" y="0"/>
          <a:ext cx="0" cy="0"/>
          <a:chOff x="0" y="0"/>
          <a:chExt cx="0" cy="0"/>
        </a:xfrm>
      </p:grpSpPr>
      <p:sp>
        <p:nvSpPr>
          <p:cNvPr id="594" name="Google Shape;594;p75"/>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595" name="Google Shape;595;p7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5"/>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Day One Mindsets</a:t>
            </a:r>
            <a:endParaRPr sz="2400">
              <a:solidFill>
                <a:schemeClr val="dk1"/>
              </a:solidFill>
              <a:latin typeface="DM Sans Medium"/>
              <a:ea typeface="DM Sans Medium"/>
              <a:cs typeface="DM Sans Medium"/>
              <a:sym typeface="DM Sans Medium"/>
            </a:endParaRPr>
          </a:p>
        </p:txBody>
      </p:sp>
      <p:sp>
        <p:nvSpPr>
          <p:cNvPr id="597" name="Google Shape;597;p75"/>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26</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6"/>
          <p:cNvSpPr/>
          <p:nvPr/>
        </p:nvSpPr>
        <p:spPr>
          <a:xfrm>
            <a:off x="4829175" y="903425"/>
            <a:ext cx="3813000" cy="3813000"/>
          </a:xfrm>
          <a:prstGeom prst="ellipse">
            <a:avLst/>
          </a:prstGeom>
          <a:solidFill>
            <a:srgbClr val="22FFAA"/>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1800" b="1">
                <a:latin typeface="DM Sans"/>
                <a:ea typeface="DM Sans"/>
                <a:cs typeface="DM Sans"/>
                <a:sym typeface="DM Sans"/>
              </a:rPr>
              <a:t>Was brauchen meine Lernenden wirklich um Ergebnisse zu erzielen und Lernziele zu erreichen?</a:t>
            </a:r>
            <a:br>
              <a:rPr lang="de" sz="1500">
                <a:latin typeface="DM Sans"/>
                <a:ea typeface="DM Sans"/>
                <a:cs typeface="DM Sans"/>
                <a:sym typeface="DM Sans"/>
              </a:rPr>
            </a:br>
            <a:br>
              <a:rPr lang="de" sz="1500">
                <a:latin typeface="DM Sans"/>
                <a:ea typeface="DM Sans"/>
                <a:cs typeface="DM Sans"/>
                <a:sym typeface="DM Sans"/>
              </a:rPr>
            </a:br>
            <a:r>
              <a:rPr lang="de" sz="1500" i="1">
                <a:latin typeface="DM Sans"/>
                <a:ea typeface="DM Sans"/>
                <a:cs typeface="DM Sans"/>
                <a:sym typeface="DM Sans"/>
              </a:rPr>
              <a:t>lernenden-zentriert</a:t>
            </a:r>
            <a:endParaRPr sz="1500" i="1">
              <a:latin typeface="DM Sans"/>
              <a:ea typeface="DM Sans"/>
              <a:cs typeface="DM Sans"/>
              <a:sym typeface="DM Sans"/>
            </a:endParaRPr>
          </a:p>
        </p:txBody>
      </p:sp>
      <p:sp>
        <p:nvSpPr>
          <p:cNvPr id="603" name="Google Shape;603;p76"/>
          <p:cNvSpPr txBox="1"/>
          <p:nvPr/>
        </p:nvSpPr>
        <p:spPr>
          <a:xfrm>
            <a:off x="311700" y="2415050"/>
            <a:ext cx="49398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500">
                <a:latin typeface="DM Sans"/>
                <a:ea typeface="DM Sans"/>
                <a:cs typeface="DM Sans"/>
                <a:sym typeface="DM Sans"/>
              </a:rPr>
              <a:t>Was möchte ich meinen Lernenden beibringen? </a:t>
            </a:r>
            <a:br>
              <a:rPr lang="de" sz="1500">
                <a:latin typeface="DM Sans"/>
                <a:ea typeface="DM Sans"/>
                <a:cs typeface="DM Sans"/>
                <a:sym typeface="DM Sans"/>
              </a:rPr>
            </a:br>
            <a:br>
              <a:rPr lang="de" sz="1500">
                <a:latin typeface="DM Sans"/>
                <a:ea typeface="DM Sans"/>
                <a:cs typeface="DM Sans"/>
                <a:sym typeface="DM Sans"/>
              </a:rPr>
            </a:br>
            <a:r>
              <a:rPr lang="de" sz="1200" i="1">
                <a:latin typeface="DM Sans"/>
                <a:ea typeface="DM Sans"/>
                <a:cs typeface="DM Sans"/>
                <a:sym typeface="DM Sans"/>
              </a:rPr>
              <a:t>lehrerzentriert / institutionen</a:t>
            </a:r>
            <a:r>
              <a:rPr lang="de" sz="1500">
                <a:latin typeface="DM Sans"/>
                <a:ea typeface="DM Sans"/>
                <a:cs typeface="DM Sans"/>
                <a:sym typeface="DM Sans"/>
              </a:rPr>
              <a:t>-</a:t>
            </a:r>
            <a:r>
              <a:rPr lang="de" sz="1200" i="1">
                <a:latin typeface="DM Sans"/>
                <a:ea typeface="DM Sans"/>
                <a:cs typeface="DM Sans"/>
                <a:sym typeface="DM Sans"/>
              </a:rPr>
              <a:t>zentriert</a:t>
            </a:r>
            <a:endParaRPr sz="1500">
              <a:latin typeface="DM Sans"/>
              <a:ea typeface="DM Sans"/>
              <a:cs typeface="DM Sans"/>
              <a:sym typeface="DM Sans"/>
            </a:endParaRPr>
          </a:p>
        </p:txBody>
      </p:sp>
      <p:sp>
        <p:nvSpPr>
          <p:cNvPr id="604" name="Google Shape;604;p76"/>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Unser Mindset ist lernenden-zentriert</a:t>
            </a:r>
            <a:endParaRPr sz="2400">
              <a:latin typeface="DM Sans"/>
              <a:ea typeface="DM Sans"/>
              <a:cs typeface="DM Sans"/>
              <a:sym typeface="DM Sans"/>
            </a:endParaRPr>
          </a:p>
        </p:txBody>
      </p:sp>
      <p:sp>
        <p:nvSpPr>
          <p:cNvPr id="605" name="Google Shape;605;p76"/>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27</a:t>
            </a:fld>
            <a:endParaRPr sz="600">
              <a:latin typeface="DM Sans Medium"/>
              <a:ea typeface="DM Sans Medium"/>
              <a:cs typeface="DM Sans Medium"/>
              <a:sym typeface="DM Sans Medium"/>
            </a:endParaRPr>
          </a:p>
        </p:txBody>
      </p:sp>
      <p:sp>
        <p:nvSpPr>
          <p:cNvPr id="606" name="Google Shape;606;p7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6"/>
          <p:cNvSpPr txBox="1"/>
          <p:nvPr/>
        </p:nvSpPr>
        <p:spPr>
          <a:xfrm>
            <a:off x="1264425" y="4716425"/>
            <a:ext cx="5277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latin typeface="DM Sans"/>
                <a:ea typeface="DM Sans"/>
                <a:cs typeface="DM Sans"/>
                <a:sym typeface="DM Sans"/>
              </a:rPr>
              <a:t>Quelle: colearn.co (2022)</a:t>
            </a:r>
            <a:endParaRPr sz="100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11"/>
        <p:cNvGrpSpPr/>
        <p:nvPr/>
      </p:nvGrpSpPr>
      <p:grpSpPr>
        <a:xfrm>
          <a:off x="0" y="0"/>
          <a:ext cx="0" cy="0"/>
          <a:chOff x="0" y="0"/>
          <a:chExt cx="0" cy="0"/>
        </a:xfrm>
      </p:grpSpPr>
      <p:sp>
        <p:nvSpPr>
          <p:cNvPr id="612" name="Google Shape;612;p77"/>
          <p:cNvSpPr txBox="1"/>
          <p:nvPr/>
        </p:nvSpPr>
        <p:spPr>
          <a:xfrm>
            <a:off x="5941532" y="2567225"/>
            <a:ext cx="1528800" cy="1442400"/>
          </a:xfrm>
          <a:prstGeom prst="rect">
            <a:avLst/>
          </a:prstGeom>
          <a:noFill/>
          <a:ln>
            <a:noFill/>
          </a:ln>
        </p:spPr>
        <p:txBody>
          <a:bodyPr spcFirstLastPara="1" wrap="square" lIns="180000" tIns="252000" rIns="180000" bIns="252000" anchor="t" anchorCtr="0">
            <a:noAutofit/>
          </a:bodyPr>
          <a:lstStyle/>
          <a:p>
            <a:pPr marL="0" lvl="0" indent="0" algn="ctr" rtl="0">
              <a:spcBef>
                <a:spcPts val="0"/>
              </a:spcBef>
              <a:spcAft>
                <a:spcPts val="0"/>
              </a:spcAft>
              <a:buClr>
                <a:schemeClr val="dk1"/>
              </a:buClr>
              <a:buSzPts val="1100"/>
              <a:buFont typeface="Arial"/>
              <a:buNone/>
            </a:pPr>
            <a:r>
              <a:rPr lang="de" sz="1000">
                <a:solidFill>
                  <a:schemeClr val="dk1"/>
                </a:solidFill>
                <a:latin typeface="DM Sans Medium"/>
                <a:ea typeface="DM Sans Medium"/>
                <a:cs typeface="DM Sans Medium"/>
                <a:sym typeface="DM Sans Medium"/>
              </a:rPr>
              <a:t>Lernen durch </a:t>
            </a:r>
            <a:br>
              <a:rPr lang="de" sz="1000">
                <a:solidFill>
                  <a:schemeClr val="dk1"/>
                </a:solidFill>
                <a:latin typeface="DM Sans Medium"/>
                <a:ea typeface="DM Sans Medium"/>
                <a:cs typeface="DM Sans Medium"/>
                <a:sym typeface="DM Sans Medium"/>
              </a:rPr>
            </a:br>
            <a:r>
              <a:rPr lang="de" sz="1000">
                <a:solidFill>
                  <a:schemeClr val="dk1"/>
                </a:solidFill>
                <a:latin typeface="DM Sans Medium"/>
                <a:ea typeface="DM Sans Medium"/>
                <a:cs typeface="DM Sans Medium"/>
                <a:sym typeface="DM Sans Medium"/>
              </a:rPr>
              <a:t>Fehler und Herausforderungen</a:t>
            </a:r>
            <a:endParaRPr sz="1000">
              <a:solidFill>
                <a:schemeClr val="dk1"/>
              </a:solidFill>
              <a:latin typeface="DM Sans Medium"/>
              <a:ea typeface="DM Sans Medium"/>
              <a:cs typeface="DM Sans Medium"/>
              <a:sym typeface="DM Sans Medium"/>
            </a:endParaRPr>
          </a:p>
          <a:p>
            <a:pPr marL="0" lvl="0" indent="0" algn="ctr" rtl="0">
              <a:spcBef>
                <a:spcPts val="0"/>
              </a:spcBef>
              <a:spcAft>
                <a:spcPts val="0"/>
              </a:spcAft>
              <a:buClr>
                <a:schemeClr val="dk1"/>
              </a:buClr>
              <a:buSzPts val="1100"/>
              <a:buFont typeface="Arial"/>
              <a:buNone/>
            </a:pPr>
            <a:endParaRPr sz="1000">
              <a:solidFill>
                <a:schemeClr val="dk1"/>
              </a:solidFill>
              <a:latin typeface="DM Sans Medium"/>
              <a:ea typeface="DM Sans Medium"/>
              <a:cs typeface="DM Sans Medium"/>
              <a:sym typeface="DM Sans Medium"/>
            </a:endParaRPr>
          </a:p>
          <a:p>
            <a:pPr marL="0" lvl="0" indent="0" algn="l" rtl="0">
              <a:spcBef>
                <a:spcPts val="0"/>
              </a:spcBef>
              <a:spcAft>
                <a:spcPts val="0"/>
              </a:spcAft>
              <a:buNone/>
            </a:pPr>
            <a:endParaRPr sz="900">
              <a:solidFill>
                <a:schemeClr val="dk1"/>
              </a:solidFill>
              <a:latin typeface="DM Sans"/>
              <a:ea typeface="DM Sans"/>
              <a:cs typeface="DM Sans"/>
              <a:sym typeface="DM Sans"/>
            </a:endParaRPr>
          </a:p>
          <a:p>
            <a:pPr marL="0" lvl="0" indent="0" algn="ctr" rtl="0">
              <a:spcBef>
                <a:spcPts val="0"/>
              </a:spcBef>
              <a:spcAft>
                <a:spcPts val="0"/>
              </a:spcAft>
              <a:buNone/>
            </a:pPr>
            <a:r>
              <a:rPr lang="de" sz="800" i="1">
                <a:solidFill>
                  <a:schemeClr val="dk1"/>
                </a:solidFill>
                <a:latin typeface="DM Sans"/>
                <a:ea typeface="DM Sans"/>
                <a:cs typeface="DM Sans"/>
                <a:sym typeface="DM Sans"/>
              </a:rPr>
              <a:t>“Failure is not the opposite of success; it's part of success.”</a:t>
            </a:r>
            <a:r>
              <a:rPr lang="de" sz="800">
                <a:solidFill>
                  <a:schemeClr val="dk1"/>
                </a:solidFill>
                <a:latin typeface="DM Sans"/>
                <a:ea typeface="DM Sans"/>
                <a:cs typeface="DM Sans"/>
                <a:sym typeface="DM Sans"/>
              </a:rPr>
              <a:t> </a:t>
            </a:r>
            <a:br>
              <a:rPr lang="de" sz="800">
                <a:solidFill>
                  <a:schemeClr val="dk1"/>
                </a:solidFill>
                <a:latin typeface="DM Sans"/>
                <a:ea typeface="DM Sans"/>
                <a:cs typeface="DM Sans"/>
                <a:sym typeface="DM Sans"/>
              </a:rPr>
            </a:br>
            <a:endParaRPr sz="800">
              <a:solidFill>
                <a:schemeClr val="dk1"/>
              </a:solidFill>
              <a:latin typeface="DM Sans"/>
              <a:ea typeface="DM Sans"/>
              <a:cs typeface="DM Sans"/>
              <a:sym typeface="DM Sans"/>
            </a:endParaRPr>
          </a:p>
          <a:p>
            <a:pPr marL="0" lvl="0" indent="0" algn="ctr" rtl="0">
              <a:spcBef>
                <a:spcPts val="0"/>
              </a:spcBef>
              <a:spcAft>
                <a:spcPts val="0"/>
              </a:spcAft>
              <a:buNone/>
            </a:pPr>
            <a:endParaRPr sz="800">
              <a:solidFill>
                <a:schemeClr val="dk1"/>
              </a:solidFill>
              <a:latin typeface="DM Sans"/>
              <a:ea typeface="DM Sans"/>
              <a:cs typeface="DM Sans"/>
              <a:sym typeface="DM Sans"/>
            </a:endParaRPr>
          </a:p>
          <a:p>
            <a:pPr marL="0" lvl="0" indent="0" algn="ctr" rtl="0">
              <a:spcBef>
                <a:spcPts val="0"/>
              </a:spcBef>
              <a:spcAft>
                <a:spcPts val="0"/>
              </a:spcAft>
              <a:buNone/>
            </a:pPr>
            <a:endParaRPr sz="800">
              <a:solidFill>
                <a:schemeClr val="dk1"/>
              </a:solidFill>
              <a:latin typeface="DM Sans"/>
              <a:ea typeface="DM Sans"/>
              <a:cs typeface="DM Sans"/>
              <a:sym typeface="DM Sans"/>
            </a:endParaRPr>
          </a:p>
          <a:p>
            <a:pPr marL="0" lvl="0" indent="0" algn="ctr" rtl="0">
              <a:spcBef>
                <a:spcPts val="0"/>
              </a:spcBef>
              <a:spcAft>
                <a:spcPts val="0"/>
              </a:spcAft>
              <a:buNone/>
            </a:pPr>
            <a:endParaRPr sz="800">
              <a:solidFill>
                <a:schemeClr val="dk1"/>
              </a:solidFill>
              <a:latin typeface="DM Sans"/>
              <a:ea typeface="DM Sans"/>
              <a:cs typeface="DM Sans"/>
              <a:sym typeface="DM Sans"/>
            </a:endParaRPr>
          </a:p>
          <a:p>
            <a:pPr marL="0" lvl="0" indent="0" algn="ctr" rtl="0">
              <a:spcBef>
                <a:spcPts val="0"/>
              </a:spcBef>
              <a:spcAft>
                <a:spcPts val="0"/>
              </a:spcAft>
              <a:buNone/>
            </a:pPr>
            <a:r>
              <a:rPr lang="de" sz="800">
                <a:solidFill>
                  <a:schemeClr val="dk1"/>
                </a:solidFill>
                <a:latin typeface="DM Sans"/>
                <a:ea typeface="DM Sans"/>
                <a:cs typeface="DM Sans"/>
                <a:sym typeface="DM Sans"/>
              </a:rPr>
              <a:t>– Arianna Huffington</a:t>
            </a:r>
            <a:endParaRPr sz="800">
              <a:solidFill>
                <a:schemeClr val="dk1"/>
              </a:solidFill>
              <a:latin typeface="DM Sans"/>
              <a:ea typeface="DM Sans"/>
              <a:cs typeface="DM Sans"/>
              <a:sym typeface="DM Sans"/>
            </a:endParaRPr>
          </a:p>
        </p:txBody>
      </p:sp>
      <p:sp>
        <p:nvSpPr>
          <p:cNvPr id="613" name="Google Shape;613;p77"/>
          <p:cNvSpPr txBox="1"/>
          <p:nvPr/>
        </p:nvSpPr>
        <p:spPr>
          <a:xfrm>
            <a:off x="3098341" y="2567800"/>
            <a:ext cx="1528800" cy="1442400"/>
          </a:xfrm>
          <a:prstGeom prst="rect">
            <a:avLst/>
          </a:prstGeom>
          <a:noFill/>
          <a:ln>
            <a:noFill/>
          </a:ln>
        </p:spPr>
        <p:txBody>
          <a:bodyPr spcFirstLastPara="1" wrap="square" lIns="180000" tIns="252000" rIns="180000" bIns="252000" anchor="t" anchorCtr="0">
            <a:noAutofit/>
          </a:bodyPr>
          <a:lstStyle/>
          <a:p>
            <a:pPr marL="0" lvl="0" indent="0" algn="ctr" rtl="0">
              <a:spcBef>
                <a:spcPts val="0"/>
              </a:spcBef>
              <a:spcAft>
                <a:spcPts val="0"/>
              </a:spcAft>
              <a:buNone/>
            </a:pPr>
            <a:r>
              <a:rPr lang="de" sz="1000">
                <a:solidFill>
                  <a:schemeClr val="dk1"/>
                </a:solidFill>
                <a:latin typeface="DM Sans Medium"/>
                <a:ea typeface="DM Sans Medium"/>
                <a:cs typeface="DM Sans Medium"/>
                <a:sym typeface="DM Sans Medium"/>
              </a:rPr>
              <a:t>Beginner’s Mindset: Offenheit und Neugierde</a:t>
            </a:r>
            <a:endParaRPr sz="1000">
              <a:solidFill>
                <a:schemeClr val="dk1"/>
              </a:solidFill>
              <a:latin typeface="DM Sans Medium"/>
              <a:ea typeface="DM Sans Medium"/>
              <a:cs typeface="DM Sans Medium"/>
              <a:sym typeface="DM Sans Medium"/>
            </a:endParaRPr>
          </a:p>
          <a:p>
            <a:pPr marL="0" lvl="0" indent="0" algn="ctr" rtl="0">
              <a:spcBef>
                <a:spcPts val="0"/>
              </a:spcBef>
              <a:spcAft>
                <a:spcPts val="0"/>
              </a:spcAft>
              <a:buNone/>
            </a:pPr>
            <a:endParaRPr sz="1000">
              <a:solidFill>
                <a:schemeClr val="dk1"/>
              </a:solidFill>
              <a:latin typeface="DM Sans Medium"/>
              <a:ea typeface="DM Sans Medium"/>
              <a:cs typeface="DM Sans Medium"/>
              <a:sym typeface="DM Sans Medium"/>
            </a:endParaRPr>
          </a:p>
          <a:p>
            <a:pPr marL="0" lvl="0" indent="0" algn="l" rtl="0">
              <a:spcBef>
                <a:spcPts val="0"/>
              </a:spcBef>
              <a:spcAft>
                <a:spcPts val="0"/>
              </a:spcAft>
              <a:buNone/>
            </a:pPr>
            <a:endParaRPr sz="900" i="1">
              <a:solidFill>
                <a:schemeClr val="dk1"/>
              </a:solidFill>
              <a:latin typeface="DM Sans"/>
              <a:ea typeface="DM Sans"/>
              <a:cs typeface="DM Sans"/>
              <a:sym typeface="DM Sans"/>
            </a:endParaRPr>
          </a:p>
          <a:p>
            <a:pPr marL="0" lvl="0" indent="0" algn="ctr" rtl="0">
              <a:spcBef>
                <a:spcPts val="0"/>
              </a:spcBef>
              <a:spcAft>
                <a:spcPts val="0"/>
              </a:spcAft>
              <a:buNone/>
            </a:pPr>
            <a:r>
              <a:rPr lang="de" sz="800" i="1">
                <a:solidFill>
                  <a:schemeClr val="dk1"/>
                </a:solidFill>
                <a:latin typeface="DM Sans"/>
                <a:ea typeface="DM Sans"/>
                <a:cs typeface="DM Sans"/>
                <a:sym typeface="DM Sans"/>
              </a:rPr>
              <a:t>“Mark Twain said a century ago, “It’s not what you don’t know that gets you into trouble, it’s what you know for sure that ain’t so.”</a:t>
            </a:r>
            <a:br>
              <a:rPr lang="de" sz="800" i="1">
                <a:solidFill>
                  <a:schemeClr val="dk1"/>
                </a:solidFill>
                <a:latin typeface="DM Sans"/>
                <a:ea typeface="DM Sans"/>
                <a:cs typeface="DM Sans"/>
                <a:sym typeface="DM Sans"/>
              </a:rPr>
            </a:br>
            <a:endParaRPr sz="800" i="1">
              <a:solidFill>
                <a:schemeClr val="dk1"/>
              </a:solidFill>
              <a:latin typeface="DM Sans"/>
              <a:ea typeface="DM Sans"/>
              <a:cs typeface="DM Sans"/>
              <a:sym typeface="DM Sans"/>
            </a:endParaRPr>
          </a:p>
          <a:p>
            <a:pPr marL="0" lvl="0" indent="0" algn="ctr" rtl="0">
              <a:spcBef>
                <a:spcPts val="0"/>
              </a:spcBef>
              <a:spcAft>
                <a:spcPts val="0"/>
              </a:spcAft>
              <a:buNone/>
            </a:pPr>
            <a:r>
              <a:rPr lang="de" sz="800">
                <a:solidFill>
                  <a:schemeClr val="dk1"/>
                </a:solidFill>
                <a:latin typeface="DM Sans"/>
                <a:ea typeface="DM Sans"/>
                <a:cs typeface="DM Sans"/>
                <a:sym typeface="DM Sans"/>
              </a:rPr>
              <a:t>— Tom Kelley</a:t>
            </a:r>
            <a:endParaRPr sz="800">
              <a:solidFill>
                <a:schemeClr val="dk1"/>
              </a:solidFill>
              <a:latin typeface="DM Sans"/>
              <a:ea typeface="DM Sans"/>
              <a:cs typeface="DM Sans"/>
              <a:sym typeface="DM Sans"/>
            </a:endParaRPr>
          </a:p>
        </p:txBody>
      </p:sp>
      <p:sp>
        <p:nvSpPr>
          <p:cNvPr id="614" name="Google Shape;614;p77"/>
          <p:cNvSpPr txBox="1"/>
          <p:nvPr/>
        </p:nvSpPr>
        <p:spPr>
          <a:xfrm>
            <a:off x="255150" y="2567800"/>
            <a:ext cx="1528800" cy="1442400"/>
          </a:xfrm>
          <a:prstGeom prst="rect">
            <a:avLst/>
          </a:prstGeom>
          <a:noFill/>
          <a:ln>
            <a:noFill/>
          </a:ln>
        </p:spPr>
        <p:txBody>
          <a:bodyPr spcFirstLastPara="1" wrap="square" lIns="180000" tIns="252000" rIns="180000" bIns="252000" anchor="t" anchorCtr="0">
            <a:noAutofit/>
          </a:bodyPr>
          <a:lstStyle/>
          <a:p>
            <a:pPr marL="0" lvl="0" indent="0" algn="ctr" rtl="0">
              <a:spcBef>
                <a:spcPts val="0"/>
              </a:spcBef>
              <a:spcAft>
                <a:spcPts val="0"/>
              </a:spcAft>
              <a:buClr>
                <a:schemeClr val="dk1"/>
              </a:buClr>
              <a:buSzPts val="1100"/>
              <a:buFont typeface="Arial"/>
              <a:buNone/>
            </a:pPr>
            <a:r>
              <a:rPr lang="de" sz="1000">
                <a:latin typeface="DM Sans Medium"/>
                <a:ea typeface="DM Sans Medium"/>
                <a:cs typeface="DM Sans Medium"/>
                <a:sym typeface="DM Sans Medium"/>
              </a:rPr>
              <a:t>Menschenzentriert und empathisch</a:t>
            </a:r>
            <a:endParaRPr sz="1000">
              <a:latin typeface="DM Sans Medium"/>
              <a:ea typeface="DM Sans Medium"/>
              <a:cs typeface="DM Sans Medium"/>
              <a:sym typeface="DM Sans Medium"/>
            </a:endParaRPr>
          </a:p>
          <a:p>
            <a:pPr marL="0" lvl="0" indent="0" algn="l" rtl="0">
              <a:spcBef>
                <a:spcPts val="0"/>
              </a:spcBef>
              <a:spcAft>
                <a:spcPts val="0"/>
              </a:spcAft>
              <a:buClr>
                <a:schemeClr val="dk1"/>
              </a:buClr>
              <a:buSzPts val="1100"/>
              <a:buFont typeface="Arial"/>
              <a:buNone/>
            </a:pPr>
            <a:endParaRPr sz="10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0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de" sz="800" i="1">
                <a:solidFill>
                  <a:schemeClr val="dk1"/>
                </a:solidFill>
                <a:latin typeface="DM Sans"/>
                <a:ea typeface="DM Sans"/>
                <a:cs typeface="DM Sans"/>
                <a:sym typeface="DM Sans"/>
              </a:rPr>
              <a:t>“You can only understand people if you feel them in yourself.</a:t>
            </a:r>
            <a:r>
              <a:rPr lang="de" sz="800">
                <a:solidFill>
                  <a:schemeClr val="dk1"/>
                </a:solidFill>
                <a:latin typeface="DM Sans"/>
                <a:ea typeface="DM Sans"/>
                <a:cs typeface="DM Sans"/>
                <a:sym typeface="DM Sans"/>
              </a:rPr>
              <a:t>” </a:t>
            </a:r>
            <a:br>
              <a:rPr lang="de" sz="800">
                <a:solidFill>
                  <a:schemeClr val="dk1"/>
                </a:solidFill>
                <a:latin typeface="DM Sans"/>
                <a:ea typeface="DM Sans"/>
                <a:cs typeface="DM Sans"/>
                <a:sym typeface="DM Sans"/>
              </a:rPr>
            </a:br>
            <a:endParaRPr sz="800">
              <a:solidFill>
                <a:schemeClr val="dk1"/>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endParaRPr sz="8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800">
              <a:solidFill>
                <a:schemeClr val="dk1"/>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endParaRPr sz="800">
              <a:solidFill>
                <a:schemeClr val="dk1"/>
              </a:solidFill>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de" sz="800">
                <a:solidFill>
                  <a:schemeClr val="dk1"/>
                </a:solidFill>
                <a:latin typeface="DM Sans"/>
                <a:ea typeface="DM Sans"/>
                <a:cs typeface="DM Sans"/>
                <a:sym typeface="DM Sans"/>
              </a:rPr>
              <a:t>– John Steinbeck</a:t>
            </a:r>
            <a:endParaRPr sz="800">
              <a:latin typeface="DM Sans"/>
              <a:ea typeface="DM Sans"/>
              <a:cs typeface="DM Sans"/>
              <a:sym typeface="DM Sans"/>
            </a:endParaRPr>
          </a:p>
          <a:p>
            <a:pPr marL="0" lvl="0" indent="0" algn="ctr" rtl="0">
              <a:spcBef>
                <a:spcPts val="0"/>
              </a:spcBef>
              <a:spcAft>
                <a:spcPts val="0"/>
              </a:spcAft>
              <a:buNone/>
            </a:pPr>
            <a:endParaRPr sz="900">
              <a:latin typeface="DM Sans"/>
              <a:ea typeface="DM Sans"/>
              <a:cs typeface="DM Sans"/>
              <a:sym typeface="DM Sans"/>
            </a:endParaRPr>
          </a:p>
        </p:txBody>
      </p:sp>
      <p:sp>
        <p:nvSpPr>
          <p:cNvPr id="615" name="Google Shape;615;p77"/>
          <p:cNvSpPr txBox="1"/>
          <p:nvPr/>
        </p:nvSpPr>
        <p:spPr>
          <a:xfrm>
            <a:off x="255150" y="194400"/>
            <a:ext cx="8370300" cy="792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Day One Mindsets</a:t>
            </a:r>
            <a:endParaRPr sz="2400">
              <a:latin typeface="DM Sans Medium"/>
              <a:ea typeface="DM Sans Medium"/>
              <a:cs typeface="DM Sans Medium"/>
              <a:sym typeface="DM Sans Medium"/>
            </a:endParaRPr>
          </a:p>
        </p:txBody>
      </p:sp>
      <p:sp>
        <p:nvSpPr>
          <p:cNvPr id="616" name="Google Shape;616;p7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7"/>
          <p:cNvSpPr txBox="1"/>
          <p:nvPr/>
        </p:nvSpPr>
        <p:spPr>
          <a:xfrm>
            <a:off x="1676745" y="2567800"/>
            <a:ext cx="1528800" cy="1442400"/>
          </a:xfrm>
          <a:prstGeom prst="rect">
            <a:avLst/>
          </a:prstGeom>
          <a:noFill/>
          <a:ln>
            <a:noFill/>
          </a:ln>
        </p:spPr>
        <p:txBody>
          <a:bodyPr spcFirstLastPara="1" wrap="square" lIns="180000" tIns="252000" rIns="180000" bIns="252000" anchor="t" anchorCtr="0">
            <a:noAutofit/>
          </a:bodyPr>
          <a:lstStyle/>
          <a:p>
            <a:pPr marL="0" lvl="0" indent="0" algn="ctr" rtl="0">
              <a:spcBef>
                <a:spcPts val="0"/>
              </a:spcBef>
              <a:spcAft>
                <a:spcPts val="0"/>
              </a:spcAft>
              <a:buNone/>
            </a:pPr>
            <a:r>
              <a:rPr lang="de" sz="1000">
                <a:solidFill>
                  <a:schemeClr val="dk1"/>
                </a:solidFill>
                <a:latin typeface="DM Sans Medium"/>
                <a:ea typeface="DM Sans Medium"/>
                <a:cs typeface="DM Sans Medium"/>
                <a:sym typeface="DM Sans Medium"/>
              </a:rPr>
              <a:t>Jeder kann wachsen und (selbst-) wirksam sein</a:t>
            </a:r>
            <a:endParaRPr sz="1000">
              <a:solidFill>
                <a:schemeClr val="dk1"/>
              </a:solidFill>
              <a:latin typeface="DM Sans Medium"/>
              <a:ea typeface="DM Sans Medium"/>
              <a:cs typeface="DM Sans Medium"/>
              <a:sym typeface="DM Sans Medium"/>
            </a:endParaRPr>
          </a:p>
          <a:p>
            <a:pPr marL="0" lvl="0" indent="0" algn="l" rtl="0">
              <a:spcBef>
                <a:spcPts val="0"/>
              </a:spcBef>
              <a:spcAft>
                <a:spcPts val="0"/>
              </a:spcAft>
              <a:buNone/>
            </a:pPr>
            <a:endParaRPr sz="900">
              <a:solidFill>
                <a:schemeClr val="dk1"/>
              </a:solidFill>
              <a:latin typeface="DM Sans Medium"/>
              <a:ea typeface="DM Sans Medium"/>
              <a:cs typeface="DM Sans Medium"/>
              <a:sym typeface="DM Sans Medium"/>
            </a:endParaRPr>
          </a:p>
          <a:p>
            <a:pPr marL="0" lvl="0" indent="0" algn="l" rtl="0">
              <a:spcBef>
                <a:spcPts val="0"/>
              </a:spcBef>
              <a:spcAft>
                <a:spcPts val="0"/>
              </a:spcAft>
              <a:buNone/>
            </a:pPr>
            <a:endParaRPr sz="900">
              <a:solidFill>
                <a:schemeClr val="dk1"/>
              </a:solidFill>
              <a:latin typeface="DM Sans Medium"/>
              <a:ea typeface="DM Sans Medium"/>
              <a:cs typeface="DM Sans Medium"/>
              <a:sym typeface="DM Sans Medium"/>
            </a:endParaRPr>
          </a:p>
          <a:p>
            <a:pPr marL="0" lvl="0" indent="0" algn="ctr" rtl="0">
              <a:spcBef>
                <a:spcPts val="0"/>
              </a:spcBef>
              <a:spcAft>
                <a:spcPts val="0"/>
              </a:spcAft>
              <a:buNone/>
            </a:pPr>
            <a:r>
              <a:rPr lang="de" sz="800" i="1">
                <a:solidFill>
                  <a:schemeClr val="dk1"/>
                </a:solidFill>
                <a:latin typeface="DM Sans"/>
                <a:ea typeface="DM Sans"/>
                <a:cs typeface="DM Sans"/>
                <a:sym typeface="DM Sans"/>
              </a:rPr>
              <a:t>“Picture your brain forming new connections as you meet the challenge and learn. Keep on going.”</a:t>
            </a:r>
            <a:r>
              <a:rPr lang="de" sz="800">
                <a:solidFill>
                  <a:schemeClr val="dk1"/>
                </a:solidFill>
                <a:latin typeface="DM Sans"/>
                <a:ea typeface="DM Sans"/>
                <a:cs typeface="DM Sans"/>
                <a:sym typeface="DM Sans"/>
              </a:rPr>
              <a:t> </a:t>
            </a:r>
            <a:br>
              <a:rPr lang="de" sz="800">
                <a:solidFill>
                  <a:schemeClr val="dk1"/>
                </a:solidFill>
                <a:latin typeface="DM Sans"/>
                <a:ea typeface="DM Sans"/>
                <a:cs typeface="DM Sans"/>
                <a:sym typeface="DM Sans"/>
              </a:rPr>
            </a:br>
            <a:endParaRPr sz="800">
              <a:solidFill>
                <a:schemeClr val="dk1"/>
              </a:solidFill>
              <a:latin typeface="DM Sans"/>
              <a:ea typeface="DM Sans"/>
              <a:cs typeface="DM Sans"/>
              <a:sym typeface="DM Sans"/>
            </a:endParaRPr>
          </a:p>
          <a:p>
            <a:pPr marL="0" lvl="0" indent="0" algn="ctr" rtl="0">
              <a:spcBef>
                <a:spcPts val="0"/>
              </a:spcBef>
              <a:spcAft>
                <a:spcPts val="0"/>
              </a:spcAft>
              <a:buNone/>
            </a:pPr>
            <a:endParaRPr sz="800">
              <a:solidFill>
                <a:schemeClr val="dk1"/>
              </a:solidFill>
              <a:latin typeface="DM Sans"/>
              <a:ea typeface="DM Sans"/>
              <a:cs typeface="DM Sans"/>
              <a:sym typeface="DM Sans"/>
            </a:endParaRPr>
          </a:p>
          <a:p>
            <a:pPr marL="0" lvl="0" indent="0" algn="ctr" rtl="0">
              <a:spcBef>
                <a:spcPts val="0"/>
              </a:spcBef>
              <a:spcAft>
                <a:spcPts val="0"/>
              </a:spcAft>
              <a:buNone/>
            </a:pPr>
            <a:endParaRPr sz="800">
              <a:solidFill>
                <a:schemeClr val="dk1"/>
              </a:solidFill>
              <a:latin typeface="DM Sans"/>
              <a:ea typeface="DM Sans"/>
              <a:cs typeface="DM Sans"/>
              <a:sym typeface="DM Sans"/>
            </a:endParaRPr>
          </a:p>
          <a:p>
            <a:pPr marL="0" lvl="0" indent="0" algn="ctr" rtl="0">
              <a:spcBef>
                <a:spcPts val="0"/>
              </a:spcBef>
              <a:spcAft>
                <a:spcPts val="0"/>
              </a:spcAft>
              <a:buNone/>
            </a:pPr>
            <a:r>
              <a:rPr lang="de" sz="800">
                <a:solidFill>
                  <a:schemeClr val="dk1"/>
                </a:solidFill>
                <a:latin typeface="DM Sans"/>
                <a:ea typeface="DM Sans"/>
                <a:cs typeface="DM Sans"/>
                <a:sym typeface="DM Sans"/>
              </a:rPr>
              <a:t>– Carol Dweck</a:t>
            </a:r>
            <a:endParaRPr sz="800">
              <a:latin typeface="DM Sans"/>
              <a:ea typeface="DM Sans"/>
              <a:cs typeface="DM Sans"/>
              <a:sym typeface="DM Sans"/>
            </a:endParaRPr>
          </a:p>
        </p:txBody>
      </p:sp>
      <p:sp>
        <p:nvSpPr>
          <p:cNvPr id="618" name="Google Shape;618;p77"/>
          <p:cNvSpPr txBox="1"/>
          <p:nvPr/>
        </p:nvSpPr>
        <p:spPr>
          <a:xfrm>
            <a:off x="4519936" y="2567800"/>
            <a:ext cx="1528800" cy="1442400"/>
          </a:xfrm>
          <a:prstGeom prst="rect">
            <a:avLst/>
          </a:prstGeom>
          <a:noFill/>
          <a:ln>
            <a:noFill/>
          </a:ln>
        </p:spPr>
        <p:txBody>
          <a:bodyPr spcFirstLastPara="1" wrap="square" lIns="180000" tIns="252000" rIns="180000" bIns="252000" anchor="t" anchorCtr="0">
            <a:noAutofit/>
          </a:bodyPr>
          <a:lstStyle/>
          <a:p>
            <a:pPr marL="0" lvl="0" indent="0" algn="ctr" rtl="0">
              <a:spcBef>
                <a:spcPts val="0"/>
              </a:spcBef>
              <a:spcAft>
                <a:spcPts val="0"/>
              </a:spcAft>
              <a:buNone/>
            </a:pPr>
            <a:r>
              <a:rPr lang="de" sz="1000">
                <a:solidFill>
                  <a:schemeClr val="dk1"/>
                </a:solidFill>
                <a:latin typeface="DM Sans Medium"/>
                <a:ea typeface="DM Sans Medium"/>
                <a:cs typeface="DM Sans Medium"/>
                <a:sym typeface="DM Sans Medium"/>
              </a:rPr>
              <a:t>Lernen wird gemeinsam konstruiert und erlebt</a:t>
            </a:r>
            <a:endParaRPr sz="1000">
              <a:solidFill>
                <a:schemeClr val="dk1"/>
              </a:solidFill>
              <a:latin typeface="DM Sans Medium"/>
              <a:ea typeface="DM Sans Medium"/>
              <a:cs typeface="DM Sans Medium"/>
              <a:sym typeface="DM Sans Medium"/>
            </a:endParaRPr>
          </a:p>
          <a:p>
            <a:pPr marL="0" lvl="0" indent="0" algn="ctr" rtl="0">
              <a:spcBef>
                <a:spcPts val="0"/>
              </a:spcBef>
              <a:spcAft>
                <a:spcPts val="0"/>
              </a:spcAft>
              <a:buNone/>
            </a:pPr>
            <a:endParaRPr sz="900">
              <a:solidFill>
                <a:schemeClr val="dk1"/>
              </a:solidFill>
              <a:latin typeface="DM Sans Medium"/>
              <a:ea typeface="DM Sans Medium"/>
              <a:cs typeface="DM Sans Medium"/>
              <a:sym typeface="DM Sans Medium"/>
            </a:endParaRPr>
          </a:p>
          <a:p>
            <a:pPr marL="0" lvl="0" indent="0" algn="ctr" rtl="0">
              <a:spcBef>
                <a:spcPts val="0"/>
              </a:spcBef>
              <a:spcAft>
                <a:spcPts val="0"/>
              </a:spcAft>
              <a:buNone/>
            </a:pPr>
            <a:r>
              <a:rPr lang="de" sz="800" i="1">
                <a:solidFill>
                  <a:schemeClr val="dk1"/>
                </a:solidFill>
                <a:latin typeface="DM Sans"/>
                <a:ea typeface="DM Sans"/>
                <a:cs typeface="DM Sans"/>
                <a:sym typeface="DM Sans"/>
              </a:rPr>
              <a:t>“No one is born fully-formed: it is through self- experience in the world that we become what we are.”</a:t>
            </a:r>
            <a:r>
              <a:rPr lang="de" sz="800">
                <a:solidFill>
                  <a:schemeClr val="dk1"/>
                </a:solidFill>
                <a:latin typeface="DM Sans"/>
                <a:ea typeface="DM Sans"/>
                <a:cs typeface="DM Sans"/>
                <a:sym typeface="DM Sans"/>
              </a:rPr>
              <a:t> </a:t>
            </a:r>
            <a:br>
              <a:rPr lang="de" sz="800">
                <a:solidFill>
                  <a:schemeClr val="dk1"/>
                </a:solidFill>
                <a:latin typeface="DM Sans"/>
                <a:ea typeface="DM Sans"/>
                <a:cs typeface="DM Sans"/>
                <a:sym typeface="DM Sans"/>
              </a:rPr>
            </a:br>
            <a:endParaRPr sz="800">
              <a:solidFill>
                <a:schemeClr val="dk1"/>
              </a:solidFill>
              <a:latin typeface="DM Sans"/>
              <a:ea typeface="DM Sans"/>
              <a:cs typeface="DM Sans"/>
              <a:sym typeface="DM Sans"/>
            </a:endParaRPr>
          </a:p>
          <a:p>
            <a:pPr marL="0" lvl="0" indent="0" algn="l" rtl="0">
              <a:spcBef>
                <a:spcPts val="0"/>
              </a:spcBef>
              <a:spcAft>
                <a:spcPts val="0"/>
              </a:spcAft>
              <a:buNone/>
            </a:pPr>
            <a:endParaRPr sz="800">
              <a:solidFill>
                <a:schemeClr val="dk1"/>
              </a:solidFill>
              <a:latin typeface="DM Sans"/>
              <a:ea typeface="DM Sans"/>
              <a:cs typeface="DM Sans"/>
              <a:sym typeface="DM Sans"/>
            </a:endParaRPr>
          </a:p>
          <a:p>
            <a:pPr marL="0" lvl="0" indent="0" algn="ctr" rtl="0">
              <a:spcBef>
                <a:spcPts val="0"/>
              </a:spcBef>
              <a:spcAft>
                <a:spcPts val="0"/>
              </a:spcAft>
              <a:buNone/>
            </a:pPr>
            <a:r>
              <a:rPr lang="de" sz="800">
                <a:solidFill>
                  <a:schemeClr val="dk1"/>
                </a:solidFill>
                <a:latin typeface="DM Sans"/>
                <a:ea typeface="DM Sans"/>
                <a:cs typeface="DM Sans"/>
                <a:sym typeface="DM Sans"/>
              </a:rPr>
              <a:t>- Paulo Freire</a:t>
            </a:r>
            <a:endParaRPr sz="800">
              <a:latin typeface="DM Sans"/>
              <a:ea typeface="DM Sans"/>
              <a:cs typeface="DM Sans"/>
              <a:sym typeface="DM Sans"/>
            </a:endParaRPr>
          </a:p>
        </p:txBody>
      </p:sp>
      <p:sp>
        <p:nvSpPr>
          <p:cNvPr id="619" name="Google Shape;619;p77"/>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28</a:t>
            </a:fld>
            <a:endParaRPr sz="600">
              <a:latin typeface="DM Sans Medium"/>
              <a:ea typeface="DM Sans Medium"/>
              <a:cs typeface="DM Sans Medium"/>
              <a:sym typeface="DM Sans Medium"/>
            </a:endParaRPr>
          </a:p>
        </p:txBody>
      </p:sp>
      <p:sp>
        <p:nvSpPr>
          <p:cNvPr id="620" name="Google Shape;620;p77"/>
          <p:cNvSpPr txBox="1"/>
          <p:nvPr/>
        </p:nvSpPr>
        <p:spPr>
          <a:xfrm>
            <a:off x="7363127" y="2567225"/>
            <a:ext cx="1528800" cy="1442400"/>
          </a:xfrm>
          <a:prstGeom prst="rect">
            <a:avLst/>
          </a:prstGeom>
          <a:noFill/>
          <a:ln>
            <a:noFill/>
          </a:ln>
        </p:spPr>
        <p:txBody>
          <a:bodyPr spcFirstLastPara="1" wrap="square" lIns="180000" tIns="252000" rIns="180000" bIns="252000" anchor="t" anchorCtr="0">
            <a:noAutofit/>
          </a:bodyPr>
          <a:lstStyle/>
          <a:p>
            <a:pPr marL="0" lvl="0" indent="0" algn="ctr" rtl="0">
              <a:spcBef>
                <a:spcPts val="0"/>
              </a:spcBef>
              <a:spcAft>
                <a:spcPts val="0"/>
              </a:spcAft>
              <a:buClr>
                <a:schemeClr val="dk1"/>
              </a:buClr>
              <a:buSzPts val="1100"/>
              <a:buFont typeface="Arial"/>
              <a:buNone/>
            </a:pPr>
            <a:r>
              <a:rPr lang="de" sz="1000">
                <a:solidFill>
                  <a:schemeClr val="dk1"/>
                </a:solidFill>
                <a:latin typeface="DM Sans Medium"/>
                <a:ea typeface="DM Sans Medium"/>
                <a:cs typeface="DM Sans Medium"/>
                <a:sym typeface="DM Sans Medium"/>
              </a:rPr>
              <a:t>Alle können Lernen mit kreativem Selbstbewusstsein gestalten</a:t>
            </a:r>
            <a:endParaRPr sz="1000">
              <a:solidFill>
                <a:schemeClr val="dk1"/>
              </a:solidFill>
              <a:latin typeface="DM Sans Medium"/>
              <a:ea typeface="DM Sans Medium"/>
              <a:cs typeface="DM Sans Medium"/>
              <a:sym typeface="DM Sans Medium"/>
            </a:endParaRPr>
          </a:p>
          <a:p>
            <a:pPr marL="0" lvl="0" indent="0" algn="ctr" rtl="0">
              <a:spcBef>
                <a:spcPts val="0"/>
              </a:spcBef>
              <a:spcAft>
                <a:spcPts val="0"/>
              </a:spcAft>
              <a:buNone/>
            </a:pPr>
            <a:endParaRPr sz="900">
              <a:latin typeface="DM Sans"/>
              <a:ea typeface="DM Sans"/>
              <a:cs typeface="DM Sans"/>
              <a:sym typeface="DM Sans"/>
            </a:endParaRPr>
          </a:p>
          <a:p>
            <a:pPr marL="0" lvl="0" indent="0" algn="ctr" rtl="0">
              <a:spcBef>
                <a:spcPts val="0"/>
              </a:spcBef>
              <a:spcAft>
                <a:spcPts val="0"/>
              </a:spcAft>
              <a:buClr>
                <a:srgbClr val="000000"/>
              </a:buClr>
              <a:buSzPts val="1100"/>
              <a:buFont typeface="Arial"/>
              <a:buNone/>
            </a:pPr>
            <a:r>
              <a:rPr lang="de" sz="800" i="1">
                <a:solidFill>
                  <a:schemeClr val="dk1"/>
                </a:solidFill>
                <a:latin typeface="DM Sans"/>
                <a:ea typeface="DM Sans"/>
                <a:cs typeface="DM Sans"/>
                <a:sym typeface="DM Sans"/>
              </a:rPr>
              <a:t>“Creative confidence is the notion that you have big ideas, and that you have the ability to act on them.”</a:t>
            </a:r>
            <a:r>
              <a:rPr lang="de" sz="800">
                <a:solidFill>
                  <a:schemeClr val="dk1"/>
                </a:solidFill>
                <a:latin typeface="DM Sans"/>
                <a:ea typeface="DM Sans"/>
                <a:cs typeface="DM Sans"/>
                <a:sym typeface="DM Sans"/>
              </a:rPr>
              <a:t> </a:t>
            </a:r>
            <a:endParaRPr sz="800">
              <a:solidFill>
                <a:schemeClr val="dk1"/>
              </a:solidFill>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endParaRPr sz="800">
              <a:solidFill>
                <a:schemeClr val="dk1"/>
              </a:solidFill>
              <a:latin typeface="DM Sans"/>
              <a:ea typeface="DM Sans"/>
              <a:cs typeface="DM Sans"/>
              <a:sym typeface="DM Sans"/>
            </a:endParaRPr>
          </a:p>
          <a:p>
            <a:pPr marL="0" lvl="0" indent="0" algn="ctr" rtl="0">
              <a:spcBef>
                <a:spcPts val="0"/>
              </a:spcBef>
              <a:spcAft>
                <a:spcPts val="0"/>
              </a:spcAft>
              <a:buClr>
                <a:srgbClr val="000000"/>
              </a:buClr>
              <a:buSzPts val="1100"/>
              <a:buFont typeface="Arial"/>
              <a:buNone/>
            </a:pPr>
            <a:endParaRPr sz="800">
              <a:solidFill>
                <a:schemeClr val="dk1"/>
              </a:solidFill>
              <a:latin typeface="DM Sans"/>
              <a:ea typeface="DM Sans"/>
              <a:cs typeface="DM Sans"/>
              <a:sym typeface="DM Sans"/>
            </a:endParaRPr>
          </a:p>
          <a:p>
            <a:pPr marL="0" lvl="0" indent="0" algn="ctr" rtl="0">
              <a:spcBef>
                <a:spcPts val="0"/>
              </a:spcBef>
              <a:spcAft>
                <a:spcPts val="0"/>
              </a:spcAft>
              <a:buClr>
                <a:srgbClr val="000000"/>
              </a:buClr>
              <a:buSzPts val="1100"/>
              <a:buFont typeface="Arial"/>
              <a:buNone/>
            </a:pPr>
            <a:r>
              <a:rPr lang="de" sz="800">
                <a:solidFill>
                  <a:schemeClr val="dk1"/>
                </a:solidFill>
                <a:latin typeface="DM Sans"/>
                <a:ea typeface="DM Sans"/>
                <a:cs typeface="DM Sans"/>
                <a:sym typeface="DM Sans"/>
              </a:rPr>
              <a:t>– David Kelley</a:t>
            </a:r>
            <a:endParaRPr sz="800">
              <a:latin typeface="DM Sans"/>
              <a:ea typeface="DM Sans"/>
              <a:cs typeface="DM Sans"/>
              <a:sym typeface="DM Sans"/>
            </a:endParaRPr>
          </a:p>
        </p:txBody>
      </p:sp>
      <p:grpSp>
        <p:nvGrpSpPr>
          <p:cNvPr id="621" name="Google Shape;621;p77"/>
          <p:cNvGrpSpPr/>
          <p:nvPr/>
        </p:nvGrpSpPr>
        <p:grpSpPr>
          <a:xfrm>
            <a:off x="2083271" y="1843325"/>
            <a:ext cx="720000" cy="792000"/>
            <a:chOff x="5298000" y="1779700"/>
            <a:chExt cx="720000" cy="792000"/>
          </a:xfrm>
        </p:grpSpPr>
        <p:sp>
          <p:nvSpPr>
            <p:cNvPr id="622" name="Google Shape;622;p77"/>
            <p:cNvSpPr/>
            <p:nvPr/>
          </p:nvSpPr>
          <p:spPr>
            <a:xfrm>
              <a:off x="5298000" y="1779700"/>
              <a:ext cx="720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7" descr="{&quot;recolor_background&quot;:&quot;brand&quot;}"/>
            <p:cNvSpPr/>
            <p:nvPr/>
          </p:nvSpPr>
          <p:spPr>
            <a:xfrm rot="5400000">
              <a:off x="5528075" y="2174250"/>
              <a:ext cx="126300" cy="135600"/>
            </a:xfrm>
            <a:prstGeom prst="rect">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7"/>
            <p:cNvSpPr/>
            <p:nvPr/>
          </p:nvSpPr>
          <p:spPr>
            <a:xfrm rot="5400000">
              <a:off x="5523472" y="2044996"/>
              <a:ext cx="260100" cy="260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 name="Google Shape;625;p77"/>
            <p:cNvCxnSpPr/>
            <p:nvPr/>
          </p:nvCxnSpPr>
          <p:spPr>
            <a:xfrm rot="10800000" flipH="1">
              <a:off x="5667075" y="2086275"/>
              <a:ext cx="75000" cy="75000"/>
            </a:xfrm>
            <a:prstGeom prst="straightConnector1">
              <a:avLst/>
            </a:prstGeom>
            <a:noFill/>
            <a:ln w="9525" cap="flat" cmpd="sng">
              <a:solidFill>
                <a:srgbClr val="000000"/>
              </a:solidFill>
              <a:prstDash val="solid"/>
              <a:round/>
              <a:headEnd type="none" w="med" len="med"/>
              <a:tailEnd type="none" w="med" len="med"/>
            </a:ln>
          </p:spPr>
        </p:cxnSp>
        <p:sp>
          <p:nvSpPr>
            <p:cNvPr id="626" name="Google Shape;626;p77"/>
            <p:cNvSpPr/>
            <p:nvPr/>
          </p:nvSpPr>
          <p:spPr>
            <a:xfrm rot="10800000">
              <a:off x="5698800" y="2070350"/>
              <a:ext cx="57300" cy="57300"/>
            </a:xfrm>
            <a:prstGeom prst="rtTriangl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77"/>
          <p:cNvGrpSpPr/>
          <p:nvPr/>
        </p:nvGrpSpPr>
        <p:grpSpPr>
          <a:xfrm>
            <a:off x="3505151" y="1818275"/>
            <a:ext cx="720000" cy="792000"/>
            <a:chOff x="7452000" y="3363900"/>
            <a:chExt cx="720000" cy="792000"/>
          </a:xfrm>
        </p:grpSpPr>
        <p:sp>
          <p:nvSpPr>
            <p:cNvPr id="628" name="Google Shape;628;p77"/>
            <p:cNvSpPr/>
            <p:nvPr/>
          </p:nvSpPr>
          <p:spPr>
            <a:xfrm>
              <a:off x="7452000" y="3363900"/>
              <a:ext cx="720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7" descr="{&quot;recolor_background&quot;:&quot;brand&quot;}"/>
            <p:cNvSpPr/>
            <p:nvPr/>
          </p:nvSpPr>
          <p:spPr>
            <a:xfrm rot="-5400000">
              <a:off x="7671013" y="3735250"/>
              <a:ext cx="282000" cy="282000"/>
            </a:xfrm>
            <a:prstGeom prst="ellipse">
              <a:avLst/>
            </a:prstGeom>
            <a:solidFill>
              <a:srgbClr val="22FFAA"/>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7"/>
            <p:cNvSpPr/>
            <p:nvPr/>
          </p:nvSpPr>
          <p:spPr>
            <a:xfrm rot="-5400000">
              <a:off x="7796439" y="3860923"/>
              <a:ext cx="30900" cy="309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 name="Google Shape;631;p77"/>
            <p:cNvCxnSpPr/>
            <p:nvPr/>
          </p:nvCxnSpPr>
          <p:spPr>
            <a:xfrm rot="10800000">
              <a:off x="7811989" y="3648052"/>
              <a:ext cx="0" cy="241500"/>
            </a:xfrm>
            <a:prstGeom prst="straightConnector1">
              <a:avLst/>
            </a:prstGeom>
            <a:noFill/>
            <a:ln w="9525" cap="flat" cmpd="sng">
              <a:solidFill>
                <a:srgbClr val="000000"/>
              </a:solidFill>
              <a:prstDash val="solid"/>
              <a:round/>
              <a:headEnd type="none" w="med" len="med"/>
              <a:tailEnd type="none" w="med" len="med"/>
            </a:ln>
          </p:spPr>
        </p:cxnSp>
        <p:cxnSp>
          <p:nvCxnSpPr>
            <p:cNvPr id="632" name="Google Shape;632;p77"/>
            <p:cNvCxnSpPr/>
            <p:nvPr/>
          </p:nvCxnSpPr>
          <p:spPr>
            <a:xfrm>
              <a:off x="7599798" y="3648148"/>
              <a:ext cx="124500" cy="0"/>
            </a:xfrm>
            <a:prstGeom prst="straightConnector1">
              <a:avLst/>
            </a:prstGeom>
            <a:noFill/>
            <a:ln w="9525" cap="flat" cmpd="sng">
              <a:solidFill>
                <a:srgbClr val="000000"/>
              </a:solidFill>
              <a:prstDash val="solid"/>
              <a:round/>
              <a:headEnd type="none" w="med" len="med"/>
              <a:tailEnd type="none" w="med" len="med"/>
            </a:ln>
          </p:spPr>
        </p:cxnSp>
        <p:cxnSp>
          <p:nvCxnSpPr>
            <p:cNvPr id="633" name="Google Shape;633;p77"/>
            <p:cNvCxnSpPr/>
            <p:nvPr/>
          </p:nvCxnSpPr>
          <p:spPr>
            <a:xfrm>
              <a:off x="7704526" y="3465638"/>
              <a:ext cx="64200" cy="113100"/>
            </a:xfrm>
            <a:prstGeom prst="straightConnector1">
              <a:avLst/>
            </a:prstGeom>
            <a:noFill/>
            <a:ln w="9525" cap="flat" cmpd="sng">
              <a:solidFill>
                <a:srgbClr val="000000"/>
              </a:solidFill>
              <a:prstDash val="solid"/>
              <a:round/>
              <a:headEnd type="none" w="med" len="med"/>
              <a:tailEnd type="none" w="med" len="med"/>
            </a:ln>
          </p:spPr>
        </p:cxnSp>
        <p:cxnSp>
          <p:nvCxnSpPr>
            <p:cNvPr id="634" name="Google Shape;634;p77"/>
            <p:cNvCxnSpPr/>
            <p:nvPr/>
          </p:nvCxnSpPr>
          <p:spPr>
            <a:xfrm>
              <a:off x="7899714" y="3648048"/>
              <a:ext cx="124500" cy="0"/>
            </a:xfrm>
            <a:prstGeom prst="straightConnector1">
              <a:avLst/>
            </a:prstGeom>
            <a:noFill/>
            <a:ln w="9525" cap="flat" cmpd="sng">
              <a:solidFill>
                <a:srgbClr val="000000"/>
              </a:solidFill>
              <a:prstDash val="solid"/>
              <a:round/>
              <a:headEnd type="none" w="med" len="med"/>
              <a:tailEnd type="none" w="med" len="med"/>
            </a:ln>
          </p:spPr>
        </p:cxnSp>
        <p:cxnSp>
          <p:nvCxnSpPr>
            <p:cNvPr id="635" name="Google Shape;635;p77"/>
            <p:cNvCxnSpPr/>
            <p:nvPr/>
          </p:nvCxnSpPr>
          <p:spPr>
            <a:xfrm flipH="1">
              <a:off x="7850431" y="3465638"/>
              <a:ext cx="64200" cy="113100"/>
            </a:xfrm>
            <a:prstGeom prst="straightConnector1">
              <a:avLst/>
            </a:prstGeom>
            <a:noFill/>
            <a:ln w="9525" cap="flat" cmpd="sng">
              <a:solidFill>
                <a:srgbClr val="000000"/>
              </a:solidFill>
              <a:prstDash val="solid"/>
              <a:round/>
              <a:headEnd type="none" w="med" len="med"/>
              <a:tailEnd type="none" w="med" len="med"/>
            </a:ln>
          </p:spPr>
        </p:cxnSp>
        <p:sp>
          <p:nvSpPr>
            <p:cNvPr id="636" name="Google Shape;636;p77"/>
            <p:cNvSpPr/>
            <p:nvPr/>
          </p:nvSpPr>
          <p:spPr>
            <a:xfrm>
              <a:off x="7796563" y="3860800"/>
              <a:ext cx="30900" cy="309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7"/>
          <p:cNvGrpSpPr/>
          <p:nvPr/>
        </p:nvGrpSpPr>
        <p:grpSpPr>
          <a:xfrm>
            <a:off x="4924971" y="1843325"/>
            <a:ext cx="720000" cy="792000"/>
            <a:chOff x="3135000" y="194300"/>
            <a:chExt cx="720000" cy="792000"/>
          </a:xfrm>
        </p:grpSpPr>
        <p:sp>
          <p:nvSpPr>
            <p:cNvPr id="638" name="Google Shape;638;p77"/>
            <p:cNvSpPr/>
            <p:nvPr/>
          </p:nvSpPr>
          <p:spPr>
            <a:xfrm>
              <a:off x="3135000" y="194300"/>
              <a:ext cx="720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7" descr="{&quot;recolor_background&quot;:&quot;brand&quot;}"/>
            <p:cNvSpPr/>
            <p:nvPr/>
          </p:nvSpPr>
          <p:spPr>
            <a:xfrm>
              <a:off x="3283326" y="449401"/>
              <a:ext cx="282000" cy="282000"/>
            </a:xfrm>
            <a:prstGeom prst="ellipse">
              <a:avLst/>
            </a:prstGeom>
            <a:solidFill>
              <a:srgbClr val="22FFAA"/>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7"/>
            <p:cNvSpPr/>
            <p:nvPr/>
          </p:nvSpPr>
          <p:spPr>
            <a:xfrm>
              <a:off x="3408752" y="574827"/>
              <a:ext cx="30900" cy="309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 name="Google Shape;641;p77"/>
            <p:cNvCxnSpPr>
              <a:endCxn id="642" idx="6"/>
            </p:cNvCxnSpPr>
            <p:nvPr/>
          </p:nvCxnSpPr>
          <p:spPr>
            <a:xfrm>
              <a:off x="3411170" y="590400"/>
              <a:ext cx="295500" cy="0"/>
            </a:xfrm>
            <a:prstGeom prst="straightConnector1">
              <a:avLst/>
            </a:prstGeom>
            <a:noFill/>
            <a:ln w="9525" cap="flat" cmpd="sng">
              <a:solidFill>
                <a:srgbClr val="000000"/>
              </a:solidFill>
              <a:prstDash val="solid"/>
              <a:round/>
              <a:headEnd type="none" w="med" len="med"/>
              <a:tailEnd type="none" w="med" len="med"/>
            </a:ln>
          </p:spPr>
        </p:cxnSp>
        <p:sp>
          <p:nvSpPr>
            <p:cNvPr id="643" name="Google Shape;643;p77"/>
            <p:cNvSpPr/>
            <p:nvPr/>
          </p:nvSpPr>
          <p:spPr>
            <a:xfrm rot="5400000">
              <a:off x="3408876" y="574951"/>
              <a:ext cx="30900" cy="309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7"/>
            <p:cNvSpPr/>
            <p:nvPr/>
          </p:nvSpPr>
          <p:spPr>
            <a:xfrm>
              <a:off x="3424670" y="449400"/>
              <a:ext cx="282000" cy="2820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77"/>
          <p:cNvGrpSpPr/>
          <p:nvPr/>
        </p:nvGrpSpPr>
        <p:grpSpPr>
          <a:xfrm>
            <a:off x="6343197" y="1843310"/>
            <a:ext cx="720000" cy="792000"/>
            <a:chOff x="5298000" y="194300"/>
            <a:chExt cx="720000" cy="792000"/>
          </a:xfrm>
        </p:grpSpPr>
        <p:sp>
          <p:nvSpPr>
            <p:cNvPr id="645" name="Google Shape;645;p77"/>
            <p:cNvSpPr/>
            <p:nvPr/>
          </p:nvSpPr>
          <p:spPr>
            <a:xfrm>
              <a:off x="5298000" y="194300"/>
              <a:ext cx="720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 name="Google Shape;646;p77"/>
            <p:cNvCxnSpPr/>
            <p:nvPr/>
          </p:nvCxnSpPr>
          <p:spPr>
            <a:xfrm>
              <a:off x="5405850" y="466563"/>
              <a:ext cx="495300" cy="0"/>
            </a:xfrm>
            <a:prstGeom prst="straightConnector1">
              <a:avLst/>
            </a:prstGeom>
            <a:noFill/>
            <a:ln w="9525" cap="flat" cmpd="sng">
              <a:solidFill>
                <a:srgbClr val="000000"/>
              </a:solidFill>
              <a:prstDash val="solid"/>
              <a:round/>
              <a:headEnd type="none" w="med" len="med"/>
              <a:tailEnd type="triangle" w="med" len="med"/>
            </a:ln>
          </p:spPr>
        </p:cxnSp>
        <p:cxnSp>
          <p:nvCxnSpPr>
            <p:cNvPr id="647" name="Google Shape;647;p77" descr="{&quot;recolor_background&quot;:&quot;brand&quot;}"/>
            <p:cNvCxnSpPr/>
            <p:nvPr/>
          </p:nvCxnSpPr>
          <p:spPr>
            <a:xfrm rot="10800000">
              <a:off x="5405850" y="590388"/>
              <a:ext cx="495300" cy="0"/>
            </a:xfrm>
            <a:prstGeom prst="straightConnector1">
              <a:avLst/>
            </a:prstGeom>
            <a:noFill/>
            <a:ln w="9525" cap="flat" cmpd="sng">
              <a:solidFill>
                <a:srgbClr val="22FFAA"/>
              </a:solidFill>
              <a:prstDash val="solid"/>
              <a:round/>
              <a:headEnd type="none" w="med" len="med"/>
              <a:tailEnd type="triangle" w="med" len="med"/>
            </a:ln>
          </p:spPr>
        </p:cxnSp>
        <p:cxnSp>
          <p:nvCxnSpPr>
            <p:cNvPr id="648" name="Google Shape;648;p77"/>
            <p:cNvCxnSpPr/>
            <p:nvPr/>
          </p:nvCxnSpPr>
          <p:spPr>
            <a:xfrm>
              <a:off x="5405850" y="714213"/>
              <a:ext cx="495300" cy="0"/>
            </a:xfrm>
            <a:prstGeom prst="straightConnector1">
              <a:avLst/>
            </a:prstGeom>
            <a:noFill/>
            <a:ln w="9525" cap="flat" cmpd="sng">
              <a:solidFill>
                <a:srgbClr val="000000"/>
              </a:solidFill>
              <a:prstDash val="solid"/>
              <a:round/>
              <a:headEnd type="none" w="med" len="med"/>
              <a:tailEnd type="triangle" w="med" len="med"/>
            </a:ln>
          </p:spPr>
        </p:cxnSp>
      </p:grpSp>
      <p:grpSp>
        <p:nvGrpSpPr>
          <p:cNvPr id="649" name="Google Shape;649;p77"/>
          <p:cNvGrpSpPr/>
          <p:nvPr/>
        </p:nvGrpSpPr>
        <p:grpSpPr>
          <a:xfrm>
            <a:off x="659550" y="1843325"/>
            <a:ext cx="720000" cy="792000"/>
            <a:chOff x="7452000" y="194300"/>
            <a:chExt cx="720000" cy="792000"/>
          </a:xfrm>
        </p:grpSpPr>
        <p:sp>
          <p:nvSpPr>
            <p:cNvPr id="650" name="Google Shape;650;p77"/>
            <p:cNvSpPr/>
            <p:nvPr/>
          </p:nvSpPr>
          <p:spPr>
            <a:xfrm>
              <a:off x="7452000" y="194300"/>
              <a:ext cx="720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7"/>
            <p:cNvSpPr/>
            <p:nvPr/>
          </p:nvSpPr>
          <p:spPr>
            <a:xfrm flipH="1">
              <a:off x="7661031" y="449338"/>
              <a:ext cx="339000" cy="292800"/>
            </a:xfrm>
            <a:prstGeom prst="heart">
              <a:avLst/>
            </a:prstGeom>
            <a:solidFill>
              <a:srgbClr val="FF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7"/>
            <p:cNvSpPr/>
            <p:nvPr/>
          </p:nvSpPr>
          <p:spPr>
            <a:xfrm flipH="1">
              <a:off x="7641981" y="435038"/>
              <a:ext cx="339000" cy="292800"/>
            </a:xfrm>
            <a:prstGeom prst="hear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77"/>
          <p:cNvGrpSpPr/>
          <p:nvPr/>
        </p:nvGrpSpPr>
        <p:grpSpPr>
          <a:xfrm>
            <a:off x="7767500" y="1846005"/>
            <a:ext cx="720000" cy="792000"/>
            <a:chOff x="7582425" y="2112175"/>
            <a:chExt cx="720000" cy="792000"/>
          </a:xfrm>
        </p:grpSpPr>
        <p:sp>
          <p:nvSpPr>
            <p:cNvPr id="654" name="Google Shape;654;p77"/>
            <p:cNvSpPr/>
            <p:nvPr/>
          </p:nvSpPr>
          <p:spPr>
            <a:xfrm>
              <a:off x="7582425" y="2112175"/>
              <a:ext cx="720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7"/>
            <p:cNvSpPr/>
            <p:nvPr/>
          </p:nvSpPr>
          <p:spPr>
            <a:xfrm rot="3434">
              <a:off x="7792209" y="2359463"/>
              <a:ext cx="300300" cy="260400"/>
            </a:xfrm>
            <a:prstGeom prst="hexagon">
              <a:avLst>
                <a:gd name="adj" fmla="val 25000"/>
                <a:gd name="vf" fmla="val 11547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77"/>
            <p:cNvCxnSpPr>
              <a:stCxn id="655" idx="4"/>
              <a:endCxn id="655" idx="1"/>
            </p:cNvCxnSpPr>
            <p:nvPr/>
          </p:nvCxnSpPr>
          <p:spPr>
            <a:xfrm>
              <a:off x="7857309" y="2359378"/>
              <a:ext cx="170100" cy="260700"/>
            </a:xfrm>
            <a:prstGeom prst="straightConnector1">
              <a:avLst/>
            </a:prstGeom>
            <a:noFill/>
            <a:ln w="9525" cap="flat" cmpd="sng">
              <a:solidFill>
                <a:srgbClr val="000000"/>
              </a:solidFill>
              <a:prstDash val="solid"/>
              <a:round/>
              <a:headEnd type="none" w="med" len="med"/>
              <a:tailEnd type="none" w="med" len="med"/>
            </a:ln>
          </p:spPr>
        </p:cxnSp>
        <p:cxnSp>
          <p:nvCxnSpPr>
            <p:cNvPr id="657" name="Google Shape;657;p77"/>
            <p:cNvCxnSpPr>
              <a:stCxn id="655" idx="2"/>
              <a:endCxn id="655" idx="5"/>
            </p:cNvCxnSpPr>
            <p:nvPr/>
          </p:nvCxnSpPr>
          <p:spPr>
            <a:xfrm rot="10800000" flipH="1">
              <a:off x="7857309" y="2359678"/>
              <a:ext cx="170100" cy="260100"/>
            </a:xfrm>
            <a:prstGeom prst="straightConnector1">
              <a:avLst/>
            </a:prstGeom>
            <a:noFill/>
            <a:ln w="9525" cap="flat" cmpd="sng">
              <a:solidFill>
                <a:srgbClr val="000000"/>
              </a:solidFill>
              <a:prstDash val="solid"/>
              <a:round/>
              <a:headEnd type="none" w="med" len="med"/>
              <a:tailEnd type="none" w="med" len="med"/>
            </a:ln>
          </p:spPr>
        </p:cxnSp>
        <p:cxnSp>
          <p:nvCxnSpPr>
            <p:cNvPr id="658" name="Google Shape;658;p77"/>
            <p:cNvCxnSpPr>
              <a:stCxn id="655" idx="3"/>
              <a:endCxn id="655" idx="0"/>
            </p:cNvCxnSpPr>
            <p:nvPr/>
          </p:nvCxnSpPr>
          <p:spPr>
            <a:xfrm>
              <a:off x="7792209" y="2489513"/>
              <a:ext cx="300300" cy="300"/>
            </a:xfrm>
            <a:prstGeom prst="straightConnector1">
              <a:avLst/>
            </a:prstGeom>
            <a:noFill/>
            <a:ln w="9525" cap="flat" cmpd="sng">
              <a:solidFill>
                <a:srgbClr val="000000"/>
              </a:solidFill>
              <a:prstDash val="solid"/>
              <a:round/>
              <a:headEnd type="none" w="med" len="med"/>
              <a:tailEnd type="none" w="med" len="med"/>
            </a:ln>
          </p:spPr>
        </p:cxnSp>
        <p:sp>
          <p:nvSpPr>
            <p:cNvPr id="659" name="Google Shape;659;p77" descr="{&quot;recolor_background&quot;:&quot;brand&quot;}"/>
            <p:cNvSpPr/>
            <p:nvPr/>
          </p:nvSpPr>
          <p:spPr>
            <a:xfrm>
              <a:off x="7900391" y="2447546"/>
              <a:ext cx="84300" cy="843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7" descr="{&quot;recolor_background&quot;:&quot;brand&quot;}"/>
            <p:cNvSpPr/>
            <p:nvPr/>
          </p:nvSpPr>
          <p:spPr>
            <a:xfrm>
              <a:off x="7709321" y="2351929"/>
              <a:ext cx="84300" cy="843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7" descr="{&quot;recolor_background&quot;:&quot;brand&quot;}"/>
            <p:cNvSpPr/>
            <p:nvPr/>
          </p:nvSpPr>
          <p:spPr>
            <a:xfrm>
              <a:off x="7900391" y="2246076"/>
              <a:ext cx="84300" cy="843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7" descr="{&quot;recolor_background&quot;:&quot;brand&quot;}"/>
            <p:cNvSpPr/>
            <p:nvPr/>
          </p:nvSpPr>
          <p:spPr>
            <a:xfrm>
              <a:off x="8091237" y="2346085"/>
              <a:ext cx="84300" cy="843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7" descr="{&quot;recolor_background&quot;:&quot;brand&quot;}"/>
            <p:cNvSpPr/>
            <p:nvPr/>
          </p:nvSpPr>
          <p:spPr>
            <a:xfrm>
              <a:off x="8091237" y="2531737"/>
              <a:ext cx="84300" cy="843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7" descr="{&quot;recolor_background&quot;:&quot;brand&quot;}"/>
            <p:cNvSpPr/>
            <p:nvPr/>
          </p:nvSpPr>
          <p:spPr>
            <a:xfrm>
              <a:off x="7900279" y="2647211"/>
              <a:ext cx="84300" cy="843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7" descr="{&quot;recolor_background&quot;:&quot;brand&quot;}"/>
            <p:cNvSpPr/>
            <p:nvPr/>
          </p:nvSpPr>
          <p:spPr>
            <a:xfrm>
              <a:off x="7709321" y="2543126"/>
              <a:ext cx="84300" cy="843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669"/>
        <p:cNvGrpSpPr/>
        <p:nvPr/>
      </p:nvGrpSpPr>
      <p:grpSpPr>
        <a:xfrm>
          <a:off x="0" y="0"/>
          <a:ext cx="0" cy="0"/>
          <a:chOff x="0" y="0"/>
          <a:chExt cx="0" cy="0"/>
        </a:xfrm>
      </p:grpSpPr>
      <p:sp>
        <p:nvSpPr>
          <p:cNvPr id="670" name="Google Shape;670;p78"/>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671" name="Google Shape;671;p78"/>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8"/>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Day One Lernprozess</a:t>
            </a:r>
            <a:endParaRPr sz="2400">
              <a:solidFill>
                <a:schemeClr val="dk1"/>
              </a:solidFill>
              <a:latin typeface="DM Sans Medium"/>
              <a:ea typeface="DM Sans Medium"/>
              <a:cs typeface="DM Sans Medium"/>
              <a:sym typeface="DM Sans Medium"/>
            </a:endParaRPr>
          </a:p>
        </p:txBody>
      </p:sp>
      <p:sp>
        <p:nvSpPr>
          <p:cNvPr id="673" name="Google Shape;673;p78"/>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29</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2"/>
          <p:cNvSpPr txBox="1"/>
          <p:nvPr/>
        </p:nvSpPr>
        <p:spPr>
          <a:xfrm>
            <a:off x="253650" y="1127200"/>
            <a:ext cx="8681100" cy="32811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1200" b="1">
                <a:solidFill>
                  <a:schemeClr val="dk1"/>
                </a:solidFill>
                <a:latin typeface="DM Sans"/>
                <a:ea typeface="DM Sans"/>
                <a:cs typeface="DM Sans"/>
                <a:sym typeface="DM Sans"/>
              </a:rPr>
              <a:t>Dieses Dokument hilft dir dabei die Third Place Learning Methode anzuwenden und umzusetzen. Dafür findest unterschiedliche Arten von Inhalten.</a:t>
            </a:r>
            <a:endParaRPr sz="1200" b="1">
              <a:solidFill>
                <a:schemeClr val="dk1"/>
              </a:solidFill>
              <a:latin typeface="DM Sans"/>
              <a:ea typeface="DM Sans"/>
              <a:cs typeface="DM Sans"/>
              <a:sym typeface="DM Sans"/>
            </a:endParaRPr>
          </a:p>
          <a:p>
            <a:pPr marL="0" lvl="0" indent="0" algn="l" rtl="0">
              <a:spcBef>
                <a:spcPts val="500"/>
              </a:spcBef>
              <a:spcAft>
                <a:spcPts val="0"/>
              </a:spcAft>
              <a:buNone/>
            </a:pPr>
            <a:endParaRPr sz="1200" b="1">
              <a:solidFill>
                <a:schemeClr val="dk1"/>
              </a:solidFill>
              <a:latin typeface="DM Sans"/>
              <a:ea typeface="DM Sans"/>
              <a:cs typeface="DM Sans"/>
              <a:sym typeface="DM Sans"/>
            </a:endParaRPr>
          </a:p>
          <a:p>
            <a:pPr marL="0" lvl="0" indent="0" algn="l" rtl="0">
              <a:spcBef>
                <a:spcPts val="500"/>
              </a:spcBef>
              <a:spcAft>
                <a:spcPts val="0"/>
              </a:spcAft>
              <a:buNone/>
            </a:pPr>
            <a:r>
              <a:rPr lang="de" sz="1200" b="1">
                <a:solidFill>
                  <a:schemeClr val="dk1"/>
                </a:solidFill>
                <a:latin typeface="DM Sans"/>
                <a:ea typeface="DM Sans"/>
                <a:cs typeface="DM Sans"/>
                <a:sym typeface="DM Sans"/>
              </a:rPr>
              <a:t>Input: </a:t>
            </a:r>
            <a:r>
              <a:rPr lang="de" sz="1200">
                <a:solidFill>
                  <a:schemeClr val="dk1"/>
                </a:solidFill>
                <a:latin typeface="DM Sans Medium"/>
                <a:ea typeface="DM Sans Medium"/>
                <a:cs typeface="DM Sans Medium"/>
                <a:sym typeface="DM Sans Medium"/>
              </a:rPr>
              <a:t>Zusätzliche Informationen, die Tools und Themenbereiche erläutern</a:t>
            </a:r>
            <a:endParaRPr sz="1200">
              <a:solidFill>
                <a:schemeClr val="dk1"/>
              </a:solidFill>
              <a:latin typeface="DM Sans Medium"/>
              <a:ea typeface="DM Sans Medium"/>
              <a:cs typeface="DM Sans Medium"/>
              <a:sym typeface="DM Sans Medium"/>
            </a:endParaRPr>
          </a:p>
          <a:p>
            <a:pPr marL="0" lvl="0" indent="0" algn="l" rtl="0">
              <a:spcBef>
                <a:spcPts val="500"/>
              </a:spcBef>
              <a:spcAft>
                <a:spcPts val="0"/>
              </a:spcAft>
              <a:buNone/>
            </a:pPr>
            <a:endParaRPr sz="1200" b="1">
              <a:solidFill>
                <a:schemeClr val="dk1"/>
              </a:solidFill>
              <a:latin typeface="DM Sans"/>
              <a:ea typeface="DM Sans"/>
              <a:cs typeface="DM Sans"/>
              <a:sym typeface="DM Sans"/>
            </a:endParaRPr>
          </a:p>
          <a:p>
            <a:pPr marL="457200" lvl="0" indent="457200" algn="l" rtl="0">
              <a:spcBef>
                <a:spcPts val="500"/>
              </a:spcBef>
              <a:spcAft>
                <a:spcPts val="0"/>
              </a:spcAft>
              <a:buNone/>
            </a:pPr>
            <a:r>
              <a:rPr lang="de" sz="1200" b="1">
                <a:solidFill>
                  <a:schemeClr val="dk1"/>
                </a:solidFill>
                <a:latin typeface="DM Sans"/>
                <a:ea typeface="DM Sans"/>
                <a:cs typeface="DM Sans"/>
                <a:sym typeface="DM Sans"/>
              </a:rPr>
              <a:t> </a:t>
            </a:r>
            <a:r>
              <a:rPr lang="de" sz="1200" b="1">
                <a:solidFill>
                  <a:schemeClr val="dk1"/>
                </a:solidFill>
                <a:highlight>
                  <a:srgbClr val="A4C2F4"/>
                </a:highlight>
                <a:latin typeface="DM Sans"/>
                <a:ea typeface="DM Sans"/>
                <a:cs typeface="DM Sans"/>
                <a:sym typeface="DM Sans"/>
              </a:rPr>
              <a:t>Vorlagen:</a:t>
            </a:r>
            <a:r>
              <a:rPr lang="de" sz="1200" b="1">
                <a:solidFill>
                  <a:schemeClr val="dk1"/>
                </a:solidFill>
                <a:latin typeface="DM Sans"/>
                <a:ea typeface="DM Sans"/>
                <a:cs typeface="DM Sans"/>
                <a:sym typeface="DM Sans"/>
              </a:rPr>
              <a:t>  </a:t>
            </a:r>
            <a:r>
              <a:rPr lang="de" sz="1200">
                <a:solidFill>
                  <a:schemeClr val="dk1"/>
                </a:solidFill>
                <a:latin typeface="DM Sans Medium"/>
                <a:ea typeface="DM Sans Medium"/>
                <a:cs typeface="DM Sans Medium"/>
                <a:sym typeface="DM Sans Medium"/>
              </a:rPr>
              <a:t>Leere Folien, die für die eigene Lerngestaltung genutzt werden können (Sticker)</a:t>
            </a:r>
            <a:endParaRPr sz="1200">
              <a:solidFill>
                <a:schemeClr val="dk1"/>
              </a:solidFill>
              <a:latin typeface="DM Sans Medium"/>
              <a:ea typeface="DM Sans Medium"/>
              <a:cs typeface="DM Sans Medium"/>
              <a:sym typeface="DM Sans Medium"/>
            </a:endParaRPr>
          </a:p>
          <a:p>
            <a:pPr marL="0" lvl="0" indent="457200" algn="l" rtl="0">
              <a:spcBef>
                <a:spcPts val="500"/>
              </a:spcBef>
              <a:spcAft>
                <a:spcPts val="0"/>
              </a:spcAft>
              <a:buNone/>
            </a:pPr>
            <a:endParaRPr sz="1200" b="1">
              <a:solidFill>
                <a:schemeClr val="dk1"/>
              </a:solidFill>
              <a:highlight>
                <a:srgbClr val="9E9E9E"/>
              </a:highlight>
              <a:latin typeface="DM Sans"/>
              <a:ea typeface="DM Sans"/>
              <a:cs typeface="DM Sans"/>
              <a:sym typeface="DM Sans"/>
            </a:endParaRPr>
          </a:p>
          <a:p>
            <a:pPr marL="457200" lvl="0" indent="457200" algn="l" rtl="0">
              <a:spcBef>
                <a:spcPts val="500"/>
              </a:spcBef>
              <a:spcAft>
                <a:spcPts val="0"/>
              </a:spcAft>
              <a:buNone/>
            </a:pPr>
            <a:r>
              <a:rPr lang="de" sz="1200" b="1">
                <a:solidFill>
                  <a:schemeClr val="dk1"/>
                </a:solidFill>
                <a:latin typeface="DM Sans"/>
                <a:ea typeface="DM Sans"/>
                <a:cs typeface="DM Sans"/>
                <a:sym typeface="DM Sans"/>
              </a:rPr>
              <a:t> </a:t>
            </a:r>
            <a:r>
              <a:rPr lang="de" sz="1200" b="1">
                <a:solidFill>
                  <a:schemeClr val="dk1"/>
                </a:solidFill>
                <a:highlight>
                  <a:schemeClr val="accent4"/>
                </a:highlight>
                <a:latin typeface="DM Sans"/>
                <a:ea typeface="DM Sans"/>
                <a:cs typeface="DM Sans"/>
                <a:sym typeface="DM Sans"/>
              </a:rPr>
              <a:t>Beispiele:</a:t>
            </a:r>
            <a:r>
              <a:rPr lang="de" sz="1200" b="1">
                <a:solidFill>
                  <a:schemeClr val="dk1"/>
                </a:solidFill>
                <a:latin typeface="DM Sans"/>
                <a:ea typeface="DM Sans"/>
                <a:cs typeface="DM Sans"/>
                <a:sym typeface="DM Sans"/>
              </a:rPr>
              <a:t> </a:t>
            </a:r>
            <a:r>
              <a:rPr lang="de" sz="1200">
                <a:solidFill>
                  <a:schemeClr val="dk1"/>
                </a:solidFill>
                <a:latin typeface="DM Sans Medium"/>
                <a:ea typeface="DM Sans Medium"/>
                <a:cs typeface="DM Sans Medium"/>
                <a:sym typeface="DM Sans Medium"/>
              </a:rPr>
              <a:t>Ausgefüllte Vorlagen, die aus Projekten befüllt wurden, um Orientierung zu geben (Sticker)</a:t>
            </a:r>
            <a:endParaRPr sz="1200">
              <a:solidFill>
                <a:schemeClr val="dk1"/>
              </a:solidFill>
              <a:latin typeface="DM Sans Medium"/>
              <a:ea typeface="DM Sans Medium"/>
              <a:cs typeface="DM Sans Medium"/>
              <a:sym typeface="DM Sans Medium"/>
            </a:endParaRPr>
          </a:p>
          <a:p>
            <a:pPr marL="457200" lvl="0" indent="457200" algn="l" rtl="0">
              <a:spcBef>
                <a:spcPts val="500"/>
              </a:spcBef>
              <a:spcAft>
                <a:spcPts val="0"/>
              </a:spcAft>
              <a:buNone/>
            </a:pPr>
            <a:endParaRPr sz="1200" b="1">
              <a:solidFill>
                <a:schemeClr val="dk1"/>
              </a:solidFill>
              <a:latin typeface="DM Sans"/>
              <a:ea typeface="DM Sans"/>
              <a:cs typeface="DM Sans"/>
              <a:sym typeface="DM Sans"/>
            </a:endParaRPr>
          </a:p>
          <a:p>
            <a:pPr marL="0" lvl="0" indent="0" algn="l" rtl="0">
              <a:spcBef>
                <a:spcPts val="500"/>
              </a:spcBef>
              <a:spcAft>
                <a:spcPts val="0"/>
              </a:spcAft>
              <a:buNone/>
            </a:pPr>
            <a:r>
              <a:rPr lang="de" sz="1200">
                <a:solidFill>
                  <a:schemeClr val="dk1"/>
                </a:solidFill>
                <a:latin typeface="DM Sans"/>
                <a:ea typeface="DM Sans"/>
                <a:cs typeface="DM Sans"/>
                <a:sym typeface="DM Sans"/>
              </a:rPr>
              <a:t>Template und Tools lösen keine Probleme, Menschen tun es. Uns ist es wichtig, dass die Informationen und Vorlagen als Startpunkt verstanden werden und nicht als einzig, ric Weg, wie Lernerfahrungen gestalten werden.</a:t>
            </a:r>
            <a:endParaRPr sz="1200">
              <a:solidFill>
                <a:schemeClr val="dk1"/>
              </a:solidFill>
              <a:latin typeface="DM Sans"/>
              <a:ea typeface="DM Sans"/>
              <a:cs typeface="DM Sans"/>
              <a:sym typeface="DM Sans"/>
            </a:endParaRPr>
          </a:p>
          <a:p>
            <a:pPr marL="0" lvl="0" indent="0" algn="l" rtl="0">
              <a:spcBef>
                <a:spcPts val="500"/>
              </a:spcBef>
              <a:spcAft>
                <a:spcPts val="500"/>
              </a:spcAft>
              <a:buNone/>
            </a:pPr>
            <a:r>
              <a:rPr lang="de" sz="1200">
                <a:solidFill>
                  <a:schemeClr val="dk1"/>
                </a:solidFill>
                <a:latin typeface="DM Sans"/>
                <a:ea typeface="DM Sans"/>
                <a:cs typeface="DM Sans"/>
                <a:sym typeface="DM Sans"/>
              </a:rPr>
              <a:t>Seid mutig nehmt euch einzelne Vorlagen probiert sie aus, passt sie an oder fügt Neues hinzu.</a:t>
            </a:r>
            <a:endParaRPr sz="1200">
              <a:solidFill>
                <a:schemeClr val="dk1"/>
              </a:solidFill>
              <a:latin typeface="DM Sans"/>
              <a:ea typeface="DM Sans"/>
              <a:cs typeface="DM Sans"/>
              <a:sym typeface="DM Sans"/>
            </a:endParaRPr>
          </a:p>
        </p:txBody>
      </p:sp>
      <p:sp>
        <p:nvSpPr>
          <p:cNvPr id="216" name="Google Shape;216;p52"/>
          <p:cNvSpPr txBox="1"/>
          <p:nvPr/>
        </p:nvSpPr>
        <p:spPr>
          <a:xfrm>
            <a:off x="255300" y="194400"/>
            <a:ext cx="70362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solidFill>
                  <a:schemeClr val="dk1"/>
                </a:solidFill>
                <a:latin typeface="DM Sans Medium"/>
                <a:ea typeface="DM Sans Medium"/>
                <a:cs typeface="DM Sans Medium"/>
                <a:sym typeface="DM Sans Medium"/>
              </a:rPr>
              <a:t>Einführung Third Place Learning-Methode</a:t>
            </a:r>
            <a:endParaRPr sz="2400">
              <a:solidFill>
                <a:schemeClr val="dk1"/>
              </a:solidFill>
              <a:latin typeface="DM Sans Medium"/>
              <a:ea typeface="DM Sans Medium"/>
              <a:cs typeface="DM Sans Medium"/>
              <a:sym typeface="DM Sans Medium"/>
            </a:endParaRPr>
          </a:p>
        </p:txBody>
      </p:sp>
      <p:sp>
        <p:nvSpPr>
          <p:cNvPr id="217" name="Google Shape;217;p5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2"/>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3</a:t>
            </a:fld>
            <a:endParaRPr sz="600">
              <a:latin typeface="DM Sans Medium"/>
              <a:ea typeface="DM Sans Medium"/>
              <a:cs typeface="DM Sans Medium"/>
              <a:sym typeface="DM Sans Medium"/>
            </a:endParaRPr>
          </a:p>
        </p:txBody>
      </p:sp>
      <p:pic>
        <p:nvPicPr>
          <p:cNvPr id="219" name="Google Shape;219;p5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09826" y="2916660"/>
            <a:ext cx="324349" cy="404474"/>
          </a:xfrm>
          <a:prstGeom prst="rect">
            <a:avLst/>
          </a:prstGeom>
          <a:noFill/>
          <a:ln>
            <a:noFill/>
          </a:ln>
        </p:spPr>
      </p:pic>
      <p:pic>
        <p:nvPicPr>
          <p:cNvPr id="220" name="Google Shape;220;p5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47562" y="2489264"/>
            <a:ext cx="448874" cy="32504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9"/>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Day One Lernprozess</a:t>
            </a:r>
            <a:endParaRPr sz="2400">
              <a:latin typeface="DM Sans"/>
              <a:ea typeface="DM Sans"/>
              <a:cs typeface="DM Sans"/>
              <a:sym typeface="DM Sans"/>
            </a:endParaRPr>
          </a:p>
        </p:txBody>
      </p:sp>
      <p:sp>
        <p:nvSpPr>
          <p:cNvPr id="679" name="Google Shape;679;p7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9"/>
          <p:cNvSpPr/>
          <p:nvPr/>
        </p:nvSpPr>
        <p:spPr>
          <a:xfrm>
            <a:off x="992501" y="1984254"/>
            <a:ext cx="3536400" cy="1403100"/>
          </a:xfrm>
          <a:prstGeom prst="triangle">
            <a:avLst>
              <a:gd name="adj" fmla="val 50000"/>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de">
                <a:solidFill>
                  <a:srgbClr val="000000"/>
                </a:solidFill>
                <a:latin typeface="DM Sans"/>
                <a:ea typeface="DM Sans"/>
                <a:cs typeface="DM Sans"/>
                <a:sym typeface="DM Sans"/>
              </a:rPr>
              <a:t>   </a:t>
            </a:r>
            <a:r>
              <a:rPr lang="de" b="1" i="1">
                <a:solidFill>
                  <a:srgbClr val="000000"/>
                </a:solidFill>
                <a:latin typeface="DM Sans"/>
                <a:ea typeface="DM Sans"/>
                <a:cs typeface="DM Sans"/>
                <a:sym typeface="DM Sans"/>
              </a:rPr>
              <a:t>Lernende</a:t>
            </a:r>
            <a:r>
              <a:rPr lang="de">
                <a:solidFill>
                  <a:srgbClr val="000000"/>
                </a:solidFill>
                <a:latin typeface="DM Sans"/>
                <a:ea typeface="DM Sans"/>
                <a:cs typeface="DM Sans"/>
                <a:sym typeface="DM Sans"/>
              </a:rPr>
              <a:t>                   </a:t>
            </a:r>
            <a:endParaRPr>
              <a:solidFill>
                <a:srgbClr val="000000"/>
              </a:solidFill>
              <a:latin typeface="DM Sans"/>
              <a:ea typeface="DM Sans"/>
              <a:cs typeface="DM Sans"/>
              <a:sym typeface="DM Sans"/>
            </a:endParaRPr>
          </a:p>
        </p:txBody>
      </p:sp>
      <p:sp>
        <p:nvSpPr>
          <p:cNvPr id="681" name="Google Shape;681;p79"/>
          <p:cNvSpPr txBox="1"/>
          <p:nvPr/>
        </p:nvSpPr>
        <p:spPr>
          <a:xfrm>
            <a:off x="2137252" y="1481314"/>
            <a:ext cx="1247100" cy="35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a:latin typeface="DM Sans"/>
                <a:ea typeface="DM Sans"/>
                <a:cs typeface="DM Sans"/>
                <a:sym typeface="DM Sans"/>
              </a:rPr>
              <a:t>Erfahrung       </a:t>
            </a:r>
            <a:endParaRPr>
              <a:latin typeface="DM Sans"/>
              <a:ea typeface="DM Sans"/>
              <a:cs typeface="DM Sans"/>
              <a:sym typeface="DM Sans"/>
            </a:endParaRPr>
          </a:p>
        </p:txBody>
      </p:sp>
      <p:sp>
        <p:nvSpPr>
          <p:cNvPr id="682" name="Google Shape;682;p79"/>
          <p:cNvSpPr txBox="1"/>
          <p:nvPr/>
        </p:nvSpPr>
        <p:spPr>
          <a:xfrm>
            <a:off x="476513" y="3233762"/>
            <a:ext cx="1247100" cy="35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de">
                <a:latin typeface="DM Sans"/>
                <a:ea typeface="DM Sans"/>
                <a:cs typeface="DM Sans"/>
                <a:sym typeface="DM Sans"/>
              </a:rPr>
              <a:t>Wissen   </a:t>
            </a:r>
            <a:endParaRPr>
              <a:latin typeface="DM Sans"/>
              <a:ea typeface="DM Sans"/>
              <a:cs typeface="DM Sans"/>
              <a:sym typeface="DM Sans"/>
            </a:endParaRPr>
          </a:p>
        </p:txBody>
      </p:sp>
      <p:sp>
        <p:nvSpPr>
          <p:cNvPr id="683" name="Google Shape;683;p79"/>
          <p:cNvSpPr txBox="1"/>
          <p:nvPr/>
        </p:nvSpPr>
        <p:spPr>
          <a:xfrm>
            <a:off x="3894523" y="3233762"/>
            <a:ext cx="1247100" cy="35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a:latin typeface="DM Sans"/>
                <a:ea typeface="DM Sans"/>
                <a:cs typeface="DM Sans"/>
                <a:sym typeface="DM Sans"/>
              </a:rPr>
              <a:t>Reflexion</a:t>
            </a:r>
            <a:endParaRPr>
              <a:latin typeface="DM Sans"/>
              <a:ea typeface="DM Sans"/>
              <a:cs typeface="DM Sans"/>
              <a:sym typeface="DM Sans"/>
            </a:endParaRPr>
          </a:p>
        </p:txBody>
      </p:sp>
      <p:cxnSp>
        <p:nvCxnSpPr>
          <p:cNvPr id="684" name="Google Shape;684;p79"/>
          <p:cNvCxnSpPr>
            <a:stCxn id="682" idx="0"/>
            <a:endCxn id="681" idx="1"/>
          </p:cNvCxnSpPr>
          <p:nvPr/>
        </p:nvCxnSpPr>
        <p:spPr>
          <a:xfrm rot="-5400000">
            <a:off x="830663" y="1927262"/>
            <a:ext cx="1575900" cy="1037100"/>
          </a:xfrm>
          <a:prstGeom prst="curvedConnector2">
            <a:avLst/>
          </a:prstGeom>
          <a:noFill/>
          <a:ln w="19050" cap="flat" cmpd="sng">
            <a:solidFill>
              <a:srgbClr val="23FFAA"/>
            </a:solidFill>
            <a:prstDash val="solid"/>
            <a:round/>
            <a:headEnd type="triangle" w="med" len="med"/>
            <a:tailEnd type="triangle" w="med" len="med"/>
          </a:ln>
        </p:spPr>
      </p:cxnSp>
      <p:cxnSp>
        <p:nvCxnSpPr>
          <p:cNvPr id="685" name="Google Shape;685;p79"/>
          <p:cNvCxnSpPr>
            <a:stCxn id="681" idx="3"/>
            <a:endCxn id="683" idx="0"/>
          </p:cNvCxnSpPr>
          <p:nvPr/>
        </p:nvCxnSpPr>
        <p:spPr>
          <a:xfrm>
            <a:off x="3384352" y="1657864"/>
            <a:ext cx="1133700" cy="1575900"/>
          </a:xfrm>
          <a:prstGeom prst="curvedConnector2">
            <a:avLst/>
          </a:prstGeom>
          <a:noFill/>
          <a:ln w="19050" cap="flat" cmpd="sng">
            <a:solidFill>
              <a:srgbClr val="23FFAA"/>
            </a:solidFill>
            <a:prstDash val="solid"/>
            <a:round/>
            <a:headEnd type="triangle" w="med" len="med"/>
            <a:tailEnd type="triangle" w="med" len="med"/>
          </a:ln>
        </p:spPr>
      </p:cxnSp>
      <p:cxnSp>
        <p:nvCxnSpPr>
          <p:cNvPr id="686" name="Google Shape;686;p79"/>
          <p:cNvCxnSpPr>
            <a:stCxn id="682" idx="2"/>
            <a:endCxn id="683" idx="2"/>
          </p:cNvCxnSpPr>
          <p:nvPr/>
        </p:nvCxnSpPr>
        <p:spPr>
          <a:xfrm rot="-5400000" flipH="1">
            <a:off x="2808713" y="1878212"/>
            <a:ext cx="600" cy="3417900"/>
          </a:xfrm>
          <a:prstGeom prst="curvedConnector3">
            <a:avLst>
              <a:gd name="adj1" fmla="val 132127100"/>
            </a:avLst>
          </a:prstGeom>
          <a:noFill/>
          <a:ln w="19050" cap="flat" cmpd="sng">
            <a:solidFill>
              <a:srgbClr val="23FFAA"/>
            </a:solidFill>
            <a:prstDash val="solid"/>
            <a:round/>
            <a:headEnd type="triangle" w="med" len="med"/>
            <a:tailEnd type="triangle" w="med" len="med"/>
          </a:ln>
        </p:spPr>
      </p:cxnSp>
      <p:grpSp>
        <p:nvGrpSpPr>
          <p:cNvPr id="687" name="Google Shape;687;p79"/>
          <p:cNvGrpSpPr/>
          <p:nvPr/>
        </p:nvGrpSpPr>
        <p:grpSpPr>
          <a:xfrm>
            <a:off x="4737438" y="3212218"/>
            <a:ext cx="416592" cy="429660"/>
            <a:chOff x="7452000" y="194300"/>
            <a:chExt cx="720000" cy="792000"/>
          </a:xfrm>
        </p:grpSpPr>
        <p:sp>
          <p:nvSpPr>
            <p:cNvPr id="688" name="Google Shape;688;p79"/>
            <p:cNvSpPr/>
            <p:nvPr/>
          </p:nvSpPr>
          <p:spPr>
            <a:xfrm>
              <a:off x="7452000" y="194300"/>
              <a:ext cx="720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descr="{&quot;recolor_background&quot;:&quot;brand&quot;}"/>
            <p:cNvSpPr/>
            <p:nvPr/>
          </p:nvSpPr>
          <p:spPr>
            <a:xfrm>
              <a:off x="7571138" y="425400"/>
              <a:ext cx="304800" cy="304800"/>
            </a:xfrm>
            <a:prstGeom prst="chord">
              <a:avLst>
                <a:gd name="adj1" fmla="val 2700000"/>
                <a:gd name="adj2" fmla="val 16200000"/>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descr="{&quot;recolor_background&quot;:&quot;brand&quot;}"/>
            <p:cNvSpPr/>
            <p:nvPr/>
          </p:nvSpPr>
          <p:spPr>
            <a:xfrm rot="-2700000" flipH="1">
              <a:off x="7703152" y="438088"/>
              <a:ext cx="304622" cy="304622"/>
            </a:xfrm>
            <a:prstGeom prst="chord">
              <a:avLst>
                <a:gd name="adj1" fmla="val 2700000"/>
                <a:gd name="adj2" fmla="val 16200000"/>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a:t>    </a:t>
              </a:r>
              <a:endParaRPr/>
            </a:p>
          </p:txBody>
        </p:sp>
        <p:cxnSp>
          <p:nvCxnSpPr>
            <p:cNvPr id="691" name="Google Shape;691;p79"/>
            <p:cNvCxnSpPr/>
            <p:nvPr/>
          </p:nvCxnSpPr>
          <p:spPr>
            <a:xfrm>
              <a:off x="7712038" y="396900"/>
              <a:ext cx="136500" cy="326700"/>
            </a:xfrm>
            <a:prstGeom prst="straightConnector1">
              <a:avLst/>
            </a:prstGeom>
            <a:noFill/>
            <a:ln w="9525" cap="flat" cmpd="sng">
              <a:solidFill>
                <a:srgbClr val="000000"/>
              </a:solidFill>
              <a:prstDash val="solid"/>
              <a:round/>
              <a:headEnd type="none" w="med" len="med"/>
              <a:tailEnd type="none" w="med" len="med"/>
            </a:ln>
          </p:spPr>
        </p:cxnSp>
      </p:grpSp>
      <p:grpSp>
        <p:nvGrpSpPr>
          <p:cNvPr id="692" name="Google Shape;692;p79"/>
          <p:cNvGrpSpPr/>
          <p:nvPr/>
        </p:nvGrpSpPr>
        <p:grpSpPr>
          <a:xfrm>
            <a:off x="622575" y="3190950"/>
            <a:ext cx="436536" cy="438610"/>
            <a:chOff x="972000" y="194300"/>
            <a:chExt cx="720000" cy="792000"/>
          </a:xfrm>
        </p:grpSpPr>
        <p:sp>
          <p:nvSpPr>
            <p:cNvPr id="693" name="Google Shape;693;p79"/>
            <p:cNvSpPr/>
            <p:nvPr/>
          </p:nvSpPr>
          <p:spPr>
            <a:xfrm>
              <a:off x="972000" y="194300"/>
              <a:ext cx="720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9" descr="{&quot;recolor_background&quot;:&quot;brand&quot;}"/>
            <p:cNvSpPr/>
            <p:nvPr/>
          </p:nvSpPr>
          <p:spPr>
            <a:xfrm rot="8100000">
              <a:off x="1248217" y="624988"/>
              <a:ext cx="167584" cy="167584"/>
            </a:xfrm>
            <a:prstGeom prst="rect">
              <a:avLst/>
            </a:prstGeom>
            <a:solidFill>
              <a:srgbClr val="22FFAA"/>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9"/>
            <p:cNvSpPr/>
            <p:nvPr/>
          </p:nvSpPr>
          <p:spPr>
            <a:xfrm rot="8100000">
              <a:off x="1248217" y="388031"/>
              <a:ext cx="167584" cy="16758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9"/>
            <p:cNvSpPr/>
            <p:nvPr/>
          </p:nvSpPr>
          <p:spPr>
            <a:xfrm rot="8100000">
              <a:off x="1248217" y="502348"/>
              <a:ext cx="167584" cy="16758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79"/>
          <p:cNvGrpSpPr/>
          <p:nvPr/>
        </p:nvGrpSpPr>
        <p:grpSpPr>
          <a:xfrm>
            <a:off x="2963697" y="1417867"/>
            <a:ext cx="479664" cy="527630"/>
            <a:chOff x="3135000" y="3363900"/>
            <a:chExt cx="720000" cy="792000"/>
          </a:xfrm>
        </p:grpSpPr>
        <p:sp>
          <p:nvSpPr>
            <p:cNvPr id="698" name="Google Shape;698;p79"/>
            <p:cNvSpPr/>
            <p:nvPr/>
          </p:nvSpPr>
          <p:spPr>
            <a:xfrm>
              <a:off x="3135000" y="3363900"/>
              <a:ext cx="720000" cy="7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9"/>
            <p:cNvSpPr/>
            <p:nvPr/>
          </p:nvSpPr>
          <p:spPr>
            <a:xfrm rot="3434">
              <a:off x="3323903" y="3629666"/>
              <a:ext cx="300300" cy="260400"/>
            </a:xfrm>
            <a:prstGeom prst="hexagon">
              <a:avLst>
                <a:gd name="adj" fmla="val 25000"/>
                <a:gd name="vf" fmla="val 11547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 name="Google Shape;700;p79"/>
            <p:cNvCxnSpPr>
              <a:stCxn id="699" idx="4"/>
              <a:endCxn id="699" idx="1"/>
            </p:cNvCxnSpPr>
            <p:nvPr/>
          </p:nvCxnSpPr>
          <p:spPr>
            <a:xfrm>
              <a:off x="3389003" y="3629582"/>
              <a:ext cx="170100" cy="260700"/>
            </a:xfrm>
            <a:prstGeom prst="straightConnector1">
              <a:avLst/>
            </a:prstGeom>
            <a:noFill/>
            <a:ln w="9525" cap="flat" cmpd="sng">
              <a:solidFill>
                <a:srgbClr val="000000"/>
              </a:solidFill>
              <a:prstDash val="solid"/>
              <a:round/>
              <a:headEnd type="none" w="med" len="med"/>
              <a:tailEnd type="none" w="med" len="med"/>
            </a:ln>
          </p:spPr>
        </p:cxnSp>
        <p:cxnSp>
          <p:nvCxnSpPr>
            <p:cNvPr id="701" name="Google Shape;701;p79"/>
            <p:cNvCxnSpPr>
              <a:stCxn id="699" idx="2"/>
              <a:endCxn id="699" idx="5"/>
            </p:cNvCxnSpPr>
            <p:nvPr/>
          </p:nvCxnSpPr>
          <p:spPr>
            <a:xfrm rot="10800000" flipH="1">
              <a:off x="3389003" y="3629881"/>
              <a:ext cx="170100" cy="260100"/>
            </a:xfrm>
            <a:prstGeom prst="straightConnector1">
              <a:avLst/>
            </a:prstGeom>
            <a:noFill/>
            <a:ln w="9525" cap="flat" cmpd="sng">
              <a:solidFill>
                <a:srgbClr val="000000"/>
              </a:solidFill>
              <a:prstDash val="solid"/>
              <a:round/>
              <a:headEnd type="none" w="med" len="med"/>
              <a:tailEnd type="none" w="med" len="med"/>
            </a:ln>
          </p:spPr>
        </p:cxnSp>
        <p:cxnSp>
          <p:nvCxnSpPr>
            <p:cNvPr id="702" name="Google Shape;702;p79"/>
            <p:cNvCxnSpPr>
              <a:stCxn id="699" idx="3"/>
              <a:endCxn id="699" idx="0"/>
            </p:cNvCxnSpPr>
            <p:nvPr/>
          </p:nvCxnSpPr>
          <p:spPr>
            <a:xfrm>
              <a:off x="3323903" y="3759716"/>
              <a:ext cx="300300" cy="300"/>
            </a:xfrm>
            <a:prstGeom prst="straightConnector1">
              <a:avLst/>
            </a:prstGeom>
            <a:noFill/>
            <a:ln w="9525" cap="flat" cmpd="sng">
              <a:solidFill>
                <a:srgbClr val="000000"/>
              </a:solidFill>
              <a:prstDash val="solid"/>
              <a:round/>
              <a:headEnd type="none" w="med" len="med"/>
              <a:tailEnd type="none" w="med" len="med"/>
            </a:ln>
          </p:spPr>
        </p:cxnSp>
        <p:sp>
          <p:nvSpPr>
            <p:cNvPr id="703" name="Google Shape;703;p79" descr="{&quot;recolor_background&quot;:&quot;brand&quot;}"/>
            <p:cNvSpPr/>
            <p:nvPr/>
          </p:nvSpPr>
          <p:spPr>
            <a:xfrm>
              <a:off x="3432084" y="3717749"/>
              <a:ext cx="84300" cy="843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79"/>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30</a:t>
            </a:fld>
            <a:endParaRPr sz="600">
              <a:solidFill>
                <a:srgbClr val="000000"/>
              </a:solidFill>
              <a:latin typeface="DM Sans Medium"/>
              <a:ea typeface="DM Sans Medium"/>
              <a:cs typeface="DM Sans Medium"/>
              <a:sym typeface="DM Sans Medium"/>
            </a:endParaRPr>
          </a:p>
        </p:txBody>
      </p:sp>
      <p:sp>
        <p:nvSpPr>
          <p:cNvPr id="705" name="Google Shape;705;p79"/>
          <p:cNvSpPr txBox="1"/>
          <p:nvPr/>
        </p:nvSpPr>
        <p:spPr>
          <a:xfrm>
            <a:off x="5570150" y="1491525"/>
            <a:ext cx="3321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b="1">
                <a:latin typeface="DM Sans"/>
                <a:ea typeface="DM Sans"/>
                <a:cs typeface="DM Sans"/>
                <a:sym typeface="DM Sans"/>
              </a:rPr>
              <a:t>Der Day One Lernprozess besteht aus drei Schritten: </a:t>
            </a:r>
            <a:r>
              <a:rPr lang="de">
                <a:latin typeface="DM Sans"/>
                <a:ea typeface="DM Sans"/>
                <a:cs typeface="DM Sans"/>
                <a:sym typeface="DM Sans"/>
              </a:rPr>
              <a:t>Erfahrung, Reflexion und Wissen.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de">
                <a:latin typeface="DM Sans"/>
                <a:ea typeface="DM Sans"/>
                <a:cs typeface="DM Sans"/>
                <a:sym typeface="DM Sans"/>
              </a:rPr>
              <a:t>Der Prozess kann an jedem Schritt gestartet werden. Jeder dieser Schritte sollte im Normalfall in einer Lerneinheiten vorhanden sein.</a:t>
            </a:r>
            <a:endParaRPr>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0"/>
          <p:cNvSpPr txBox="1"/>
          <p:nvPr/>
        </p:nvSpPr>
        <p:spPr>
          <a:xfrm>
            <a:off x="638825" y="986400"/>
            <a:ext cx="1388700" cy="4157100"/>
          </a:xfrm>
          <a:prstGeom prst="rect">
            <a:avLst/>
          </a:prstGeom>
          <a:solidFill>
            <a:srgbClr val="22FFAA"/>
          </a:solidFill>
          <a:ln>
            <a:noFill/>
          </a:ln>
        </p:spPr>
        <p:txBody>
          <a:bodyPr spcFirstLastPara="1" wrap="square" lIns="252000" tIns="90000" rIns="252000" bIns="86400" anchor="ctr" anchorCtr="0">
            <a:noAutofit/>
          </a:bodyPr>
          <a:lstStyle/>
          <a:p>
            <a:pPr marL="0" lvl="0" indent="0" algn="l" rtl="0">
              <a:spcBef>
                <a:spcPts val="0"/>
              </a:spcBef>
              <a:spcAft>
                <a:spcPts val="0"/>
              </a:spcAft>
              <a:buNone/>
            </a:pPr>
            <a:endParaRPr sz="800">
              <a:solidFill>
                <a:srgbClr val="FFFFFF"/>
              </a:solidFill>
              <a:latin typeface="DM Sans Medium"/>
              <a:ea typeface="DM Sans Medium"/>
              <a:cs typeface="DM Sans Medium"/>
              <a:sym typeface="DM Sans Medium"/>
            </a:endParaRPr>
          </a:p>
        </p:txBody>
      </p:sp>
      <p:sp>
        <p:nvSpPr>
          <p:cNvPr id="711" name="Google Shape;711;p80"/>
          <p:cNvSpPr txBox="1"/>
          <p:nvPr/>
        </p:nvSpPr>
        <p:spPr>
          <a:xfrm>
            <a:off x="973650" y="194400"/>
            <a:ext cx="6478200" cy="4356300"/>
          </a:xfrm>
          <a:prstGeom prst="rect">
            <a:avLst/>
          </a:prstGeom>
          <a:noFill/>
          <a:ln>
            <a:noFill/>
          </a:ln>
        </p:spPr>
        <p:txBody>
          <a:bodyPr spcFirstLastPara="1" wrap="square" lIns="252000" tIns="252000" rIns="252000" bIns="252000" anchor="ctr" anchorCtr="0">
            <a:noAutofit/>
          </a:bodyPr>
          <a:lstStyle/>
          <a:p>
            <a:pPr marL="0" lvl="0" indent="0" algn="l" rtl="0">
              <a:spcBef>
                <a:spcPts val="0"/>
              </a:spcBef>
              <a:spcAft>
                <a:spcPts val="0"/>
              </a:spcAft>
              <a:buNone/>
            </a:pPr>
            <a:r>
              <a:rPr lang="de" sz="3600" b="1">
                <a:latin typeface="DM Sans"/>
                <a:ea typeface="DM Sans"/>
                <a:cs typeface="DM Sans"/>
                <a:sym typeface="DM Sans"/>
              </a:rPr>
              <a:t>Schritt 1: Strategie</a:t>
            </a:r>
            <a:endParaRPr sz="3600" b="1">
              <a:latin typeface="DM Sans"/>
              <a:ea typeface="DM Sans"/>
              <a:cs typeface="DM Sans"/>
              <a:sym typeface="DM Sans"/>
            </a:endParaRPr>
          </a:p>
          <a:p>
            <a:pPr marL="0" lvl="0" indent="0" algn="l" rtl="0">
              <a:spcBef>
                <a:spcPts val="0"/>
              </a:spcBef>
              <a:spcAft>
                <a:spcPts val="0"/>
              </a:spcAft>
              <a:buNone/>
            </a:pPr>
            <a:r>
              <a:rPr lang="de" sz="3600">
                <a:latin typeface="DM Sans"/>
                <a:ea typeface="DM Sans"/>
                <a:cs typeface="DM Sans"/>
                <a:sym typeface="DM Sans"/>
              </a:rPr>
              <a:t>Grundlagen bauen</a:t>
            </a:r>
            <a:endParaRPr sz="3600">
              <a:latin typeface="DM Sans"/>
              <a:ea typeface="DM Sans"/>
              <a:cs typeface="DM Sans"/>
              <a:sym typeface="DM Sans"/>
            </a:endParaRPr>
          </a:p>
        </p:txBody>
      </p:sp>
      <p:sp>
        <p:nvSpPr>
          <p:cNvPr id="712" name="Google Shape;712;p80"/>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31</a:t>
            </a:fld>
            <a:endParaRPr sz="600">
              <a:solidFill>
                <a:srgbClr val="000000"/>
              </a:solidFill>
              <a:latin typeface="DM Sans Medium"/>
              <a:ea typeface="DM Sans Medium"/>
              <a:cs typeface="DM Sans Medium"/>
              <a:sym typeface="DM Sans Medium"/>
            </a:endParaRPr>
          </a:p>
        </p:txBody>
      </p:sp>
      <p:sp>
        <p:nvSpPr>
          <p:cNvPr id="713" name="Google Shape;713;p80"/>
          <p:cNvSpPr txBox="1"/>
          <p:nvPr/>
        </p:nvSpPr>
        <p:spPr>
          <a:xfrm>
            <a:off x="2027525" y="3210875"/>
            <a:ext cx="43383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DM Sans"/>
              <a:buChar char="●"/>
            </a:pPr>
            <a:r>
              <a:rPr lang="de">
                <a:latin typeface="DM Sans"/>
                <a:ea typeface="DM Sans"/>
                <a:cs typeface="DM Sans"/>
                <a:sym typeface="DM Sans"/>
              </a:rPr>
              <a:t>Intention</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Lernendenprofil und Lernbedarferhebung</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Lern- und Veränderungsziele</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Inhaltliche Schwerpunkte</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Parameter der Lernerfahrung</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Erfolg und Assessment</a:t>
            </a:r>
            <a:endParaRPr>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4" name="Rectangle 3">
            <a:extLst>
              <a:ext uri="{FF2B5EF4-FFF2-40B4-BE49-F238E27FC236}">
                <a16:creationId xmlns:a16="http://schemas.microsoft.com/office/drawing/2014/main" id="{AE6CA707-9277-4603-C71F-D8559CBEE7F8}"/>
              </a:ext>
            </a:extLst>
          </p:cNvPr>
          <p:cNvSpPr/>
          <p:nvPr/>
        </p:nvSpPr>
        <p:spPr>
          <a:xfrm>
            <a:off x="2972083" y="838946"/>
            <a:ext cx="2957885" cy="4146480"/>
          </a:xfrm>
          <a:prstGeom prst="rect">
            <a:avLst/>
          </a:prstGeom>
          <a:solidFill>
            <a:schemeClr val="tx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718" name="Google Shape;718;p81"/>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dirty="0">
                <a:latin typeface="DM Sans Medium"/>
                <a:ea typeface="DM Sans Medium"/>
                <a:cs typeface="DM Sans Medium"/>
                <a:sym typeface="DM Sans Medium"/>
              </a:rPr>
              <a:t>Learning Design Canvas</a:t>
            </a:r>
            <a:endParaRPr sz="2400" dirty="0">
              <a:latin typeface="DM Sans"/>
              <a:ea typeface="DM Sans"/>
              <a:cs typeface="DM Sans"/>
              <a:sym typeface="DM Sans"/>
            </a:endParaRPr>
          </a:p>
        </p:txBody>
      </p:sp>
      <p:sp>
        <p:nvSpPr>
          <p:cNvPr id="719" name="Google Shape;719;p8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1"/>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32</a:t>
            </a:fld>
            <a:endParaRPr sz="600">
              <a:solidFill>
                <a:srgbClr val="000000"/>
              </a:solidFill>
              <a:latin typeface="DM Sans Medium"/>
              <a:ea typeface="DM Sans Medium"/>
              <a:cs typeface="DM Sans Medium"/>
              <a:sym typeface="DM Sans Medium"/>
            </a:endParaRPr>
          </a:p>
        </p:txBody>
      </p:sp>
      <p:pic>
        <p:nvPicPr>
          <p:cNvPr id="3" name="Picture 2" descr="Graphical user interface, table&#10;&#10;Description automatically generated">
            <a:extLst>
              <a:ext uri="{FF2B5EF4-FFF2-40B4-BE49-F238E27FC236}">
                <a16:creationId xmlns:a16="http://schemas.microsoft.com/office/drawing/2014/main" id="{EF373AA8-FF19-4F73-8E22-676022A53C12}"/>
              </a:ext>
            </a:extLst>
          </p:cNvPr>
          <p:cNvPicPr>
            <a:picLocks noChangeAspect="1"/>
          </p:cNvPicPr>
          <p:nvPr/>
        </p:nvPicPr>
        <p:blipFill>
          <a:blip r:embed="rId3"/>
          <a:stretch>
            <a:fillRect/>
          </a:stretch>
        </p:blipFill>
        <p:spPr>
          <a:xfrm>
            <a:off x="3105552" y="1007097"/>
            <a:ext cx="2690948" cy="3810178"/>
          </a:xfrm>
          <a:prstGeom prst="rect">
            <a:avLst/>
          </a:prstGeom>
        </p:spPr>
      </p:pic>
      <p:sp>
        <p:nvSpPr>
          <p:cNvPr id="5" name="TextBox 4">
            <a:extLst>
              <a:ext uri="{FF2B5EF4-FFF2-40B4-BE49-F238E27FC236}">
                <a16:creationId xmlns:a16="http://schemas.microsoft.com/office/drawing/2014/main" id="{77ECE67E-DAFF-396B-08ED-F6D37921D3D7}"/>
              </a:ext>
            </a:extLst>
          </p:cNvPr>
          <p:cNvSpPr txBox="1"/>
          <p:nvPr/>
        </p:nvSpPr>
        <p:spPr>
          <a:xfrm>
            <a:off x="5929968" y="801300"/>
            <a:ext cx="1112805" cy="276999"/>
          </a:xfrm>
          <a:prstGeom prst="rect">
            <a:avLst/>
          </a:prstGeom>
          <a:noFill/>
        </p:spPr>
        <p:txBody>
          <a:bodyPr wrap="none" rtlCol="0">
            <a:spAutoFit/>
          </a:bodyPr>
          <a:lstStyle/>
          <a:p>
            <a:r>
              <a:rPr lang="en-DE" sz="1200" dirty="0">
                <a:latin typeface="DM Sans Medium"/>
              </a:rPr>
              <a:t>Siehe Toolbx</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732"/>
        <p:cNvGrpSpPr/>
        <p:nvPr/>
      </p:nvGrpSpPr>
      <p:grpSpPr>
        <a:xfrm>
          <a:off x="0" y="0"/>
          <a:ext cx="0" cy="0"/>
          <a:chOff x="0" y="0"/>
          <a:chExt cx="0" cy="0"/>
        </a:xfrm>
      </p:grpSpPr>
      <p:sp>
        <p:nvSpPr>
          <p:cNvPr id="733" name="Google Shape;733;p82"/>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734" name="Google Shape;734;p8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2"/>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Lernendenprofil und Lernbedarfserhebung</a:t>
            </a:r>
            <a:endParaRPr sz="2400">
              <a:solidFill>
                <a:schemeClr val="dk1"/>
              </a:solidFill>
              <a:latin typeface="DM Sans Medium"/>
              <a:ea typeface="DM Sans Medium"/>
              <a:cs typeface="DM Sans Medium"/>
              <a:sym typeface="DM Sans Medium"/>
            </a:endParaRPr>
          </a:p>
        </p:txBody>
      </p:sp>
      <p:sp>
        <p:nvSpPr>
          <p:cNvPr id="736" name="Google Shape;736;p82"/>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33</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3"/>
          <p:cNvSpPr/>
          <p:nvPr/>
        </p:nvSpPr>
        <p:spPr>
          <a:xfrm rot="2700000">
            <a:off x="3457433" y="1702280"/>
            <a:ext cx="2217204" cy="2217204"/>
          </a:xfrm>
          <a:prstGeom prst="rtTriangle">
            <a:avLst/>
          </a:prstGeom>
          <a:solidFill>
            <a:srgbClr val="22FFAA">
              <a:alpha val="67630"/>
            </a:srgbClr>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3"/>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Zwei Bestandteile der Lernbedarfserhebung</a:t>
            </a:r>
            <a:endParaRPr sz="2400">
              <a:latin typeface="DM Sans"/>
              <a:ea typeface="DM Sans"/>
              <a:cs typeface="DM Sans"/>
              <a:sym typeface="DM Sans"/>
            </a:endParaRPr>
          </a:p>
        </p:txBody>
      </p:sp>
      <p:sp>
        <p:nvSpPr>
          <p:cNvPr id="743" name="Google Shape;743;p8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3"/>
          <p:cNvSpPr txBox="1"/>
          <p:nvPr/>
        </p:nvSpPr>
        <p:spPr>
          <a:xfrm>
            <a:off x="1123325" y="2605500"/>
            <a:ext cx="214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dk1"/>
                </a:solidFill>
                <a:highlight>
                  <a:srgbClr val="22FFAA"/>
                </a:highlight>
                <a:latin typeface="DM Sans"/>
                <a:ea typeface="DM Sans"/>
                <a:cs typeface="DM Sans"/>
                <a:sym typeface="DM Sans"/>
              </a:rPr>
              <a:t>Datenerhebung</a:t>
            </a:r>
            <a:endParaRPr>
              <a:solidFill>
                <a:schemeClr val="dk1"/>
              </a:solidFill>
              <a:highlight>
                <a:srgbClr val="22FFAA"/>
              </a:highlight>
              <a:latin typeface="DM Sans"/>
              <a:ea typeface="DM Sans"/>
              <a:cs typeface="DM Sans"/>
              <a:sym typeface="DM Sans"/>
            </a:endParaRPr>
          </a:p>
        </p:txBody>
      </p:sp>
      <p:sp>
        <p:nvSpPr>
          <p:cNvPr id="745" name="Google Shape;745;p83"/>
          <p:cNvSpPr txBox="1"/>
          <p:nvPr/>
        </p:nvSpPr>
        <p:spPr>
          <a:xfrm>
            <a:off x="6435450" y="2609200"/>
            <a:ext cx="281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dk1"/>
                </a:solidFill>
                <a:highlight>
                  <a:srgbClr val="EEEEEE"/>
                </a:highlight>
                <a:latin typeface="DM Sans"/>
                <a:ea typeface="DM Sans"/>
                <a:cs typeface="DM Sans"/>
                <a:sym typeface="DM Sans"/>
              </a:rPr>
              <a:t>Synthese und Interpretation</a:t>
            </a:r>
            <a:endParaRPr>
              <a:solidFill>
                <a:schemeClr val="dk1"/>
              </a:solidFill>
              <a:highlight>
                <a:srgbClr val="EEEEEE"/>
              </a:highlight>
              <a:latin typeface="DM Sans"/>
              <a:ea typeface="DM Sans"/>
              <a:cs typeface="DM Sans"/>
              <a:sym typeface="DM Sans"/>
            </a:endParaRPr>
          </a:p>
        </p:txBody>
      </p:sp>
      <p:sp>
        <p:nvSpPr>
          <p:cNvPr id="746" name="Google Shape;746;p83"/>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34</a:t>
            </a:fld>
            <a:endParaRPr sz="600">
              <a:solidFill>
                <a:srgbClr val="000000"/>
              </a:solidFill>
              <a:latin typeface="DM Sans Medium"/>
              <a:ea typeface="DM Sans Medium"/>
              <a:cs typeface="DM Sans Medium"/>
              <a:sym typeface="DM Sans Medium"/>
            </a:endParaRPr>
          </a:p>
        </p:txBody>
      </p:sp>
      <p:sp>
        <p:nvSpPr>
          <p:cNvPr id="747" name="Google Shape;747;p83"/>
          <p:cNvSpPr/>
          <p:nvPr/>
        </p:nvSpPr>
        <p:spPr>
          <a:xfrm rot="-8100000">
            <a:off x="3457433" y="1702024"/>
            <a:ext cx="2217204" cy="2217204"/>
          </a:xfrm>
          <a:prstGeom prst="rtTriangle">
            <a:avLst/>
          </a:prstGeom>
          <a:solidFill>
            <a:srgbClr val="EEEEEE"/>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 name="Google Shape;748;p83"/>
          <p:cNvCxnSpPr>
            <a:stCxn id="747" idx="4"/>
            <a:endCxn id="747" idx="0"/>
          </p:cNvCxnSpPr>
          <p:nvPr/>
        </p:nvCxnSpPr>
        <p:spPr>
          <a:xfrm>
            <a:off x="4566035" y="1242826"/>
            <a:ext cx="0" cy="3135600"/>
          </a:xfrm>
          <a:prstGeom prst="straightConnector1">
            <a:avLst/>
          </a:prstGeom>
          <a:noFill/>
          <a:ln w="9525" cap="flat" cmpd="sng">
            <a:solidFill>
              <a:schemeClr val="dk2"/>
            </a:solidFill>
            <a:prstDash val="solid"/>
            <a:round/>
            <a:headEnd type="none" w="med" len="med"/>
            <a:tailEnd type="none" w="med" len="med"/>
          </a:ln>
        </p:spPr>
      </p:cxnSp>
      <p:sp>
        <p:nvSpPr>
          <p:cNvPr id="749" name="Google Shape;749;p83"/>
          <p:cNvSpPr txBox="1"/>
          <p:nvPr/>
        </p:nvSpPr>
        <p:spPr>
          <a:xfrm>
            <a:off x="3419725" y="2636300"/>
            <a:ext cx="986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latin typeface="DM Sans"/>
                <a:ea typeface="DM Sans"/>
                <a:cs typeface="DM Sans"/>
                <a:sym typeface="DM Sans"/>
              </a:rPr>
              <a:t>Empathie</a:t>
            </a:r>
            <a:endParaRPr sz="1000">
              <a:latin typeface="DM Sans"/>
              <a:ea typeface="DM Sans"/>
              <a:cs typeface="DM Sans"/>
              <a:sym typeface="DM Sans"/>
            </a:endParaRPr>
          </a:p>
        </p:txBody>
      </p:sp>
      <p:sp>
        <p:nvSpPr>
          <p:cNvPr id="750" name="Google Shape;750;p83"/>
          <p:cNvSpPr txBox="1"/>
          <p:nvPr/>
        </p:nvSpPr>
        <p:spPr>
          <a:xfrm>
            <a:off x="4989000" y="2636300"/>
            <a:ext cx="105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latin typeface="DM Sans"/>
                <a:ea typeface="DM Sans"/>
                <a:cs typeface="DM Sans"/>
                <a:sym typeface="DM Sans"/>
              </a:rPr>
              <a:t>Definition</a:t>
            </a:r>
            <a:endParaRPr sz="1000">
              <a:latin typeface="DM Sans"/>
              <a:ea typeface="DM Sans"/>
              <a:cs typeface="DM Sans"/>
              <a:sym typeface="DM Sans"/>
            </a:endParaRPr>
          </a:p>
        </p:txBody>
      </p:sp>
      <p:sp>
        <p:nvSpPr>
          <p:cNvPr id="751" name="Google Shape;751;p83"/>
          <p:cNvSpPr txBox="1"/>
          <p:nvPr/>
        </p:nvSpPr>
        <p:spPr>
          <a:xfrm rot="2700000">
            <a:off x="4477963" y="1458319"/>
            <a:ext cx="1418739" cy="3385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latin typeface="DM Sans"/>
                <a:ea typeface="DM Sans"/>
                <a:cs typeface="DM Sans"/>
                <a:sym typeface="DM Sans"/>
              </a:rPr>
              <a:t>Konvergenz</a:t>
            </a:r>
            <a:endParaRPr sz="1000">
              <a:latin typeface="DM Sans"/>
              <a:ea typeface="DM Sans"/>
              <a:cs typeface="DM Sans"/>
              <a:sym typeface="DM Sans"/>
            </a:endParaRPr>
          </a:p>
        </p:txBody>
      </p:sp>
      <p:sp>
        <p:nvSpPr>
          <p:cNvPr id="752" name="Google Shape;752;p83"/>
          <p:cNvSpPr txBox="1"/>
          <p:nvPr/>
        </p:nvSpPr>
        <p:spPr>
          <a:xfrm rot="-2700000">
            <a:off x="3241336" y="1458323"/>
            <a:ext cx="1418739" cy="33856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de" sz="1000">
                <a:latin typeface="DM Sans"/>
                <a:ea typeface="DM Sans"/>
                <a:cs typeface="DM Sans"/>
                <a:sym typeface="DM Sans"/>
              </a:rPr>
              <a:t>Divergenz</a:t>
            </a:r>
            <a:endParaRPr sz="1000">
              <a:latin typeface="DM Sans"/>
              <a:ea typeface="DM Sans"/>
              <a:cs typeface="DM Sans"/>
              <a:sym typeface="DM Sans"/>
            </a:endParaRPr>
          </a:p>
        </p:txBody>
      </p:sp>
      <p:sp>
        <p:nvSpPr>
          <p:cNvPr id="753" name="Google Shape;753;p83"/>
          <p:cNvSpPr/>
          <p:nvPr/>
        </p:nvSpPr>
        <p:spPr>
          <a:xfrm>
            <a:off x="5872515" y="2594847"/>
            <a:ext cx="431700" cy="431700"/>
          </a:xfrm>
          <a:prstGeom prst="ellipse">
            <a:avLst/>
          </a:prstGeom>
          <a:solidFill>
            <a:srgbClr val="22FF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3"/>
          <p:cNvSpPr txBox="1"/>
          <p:nvPr/>
        </p:nvSpPr>
        <p:spPr>
          <a:xfrm rot="-2700000">
            <a:off x="4477955" y="3814421"/>
            <a:ext cx="1418739" cy="3385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latin typeface="DM Sans"/>
                <a:ea typeface="DM Sans"/>
                <a:cs typeface="DM Sans"/>
                <a:sym typeface="DM Sans"/>
              </a:rPr>
              <a:t>Konvergenz</a:t>
            </a:r>
            <a:endParaRPr sz="1000">
              <a:latin typeface="DM Sans"/>
              <a:ea typeface="DM Sans"/>
              <a:cs typeface="DM Sans"/>
              <a:sym typeface="DM Sans"/>
            </a:endParaRPr>
          </a:p>
        </p:txBody>
      </p:sp>
      <p:sp>
        <p:nvSpPr>
          <p:cNvPr id="755" name="Google Shape;755;p83"/>
          <p:cNvSpPr txBox="1"/>
          <p:nvPr/>
        </p:nvSpPr>
        <p:spPr>
          <a:xfrm rot="2700000">
            <a:off x="3241330" y="3814417"/>
            <a:ext cx="1418739" cy="33856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de" sz="1000">
                <a:latin typeface="DM Sans"/>
                <a:ea typeface="DM Sans"/>
                <a:cs typeface="DM Sans"/>
                <a:sym typeface="DM Sans"/>
              </a:rPr>
              <a:t>Divergenz</a:t>
            </a:r>
            <a:endParaRPr sz="1000">
              <a:latin typeface="DM Sans"/>
              <a:ea typeface="DM Sans"/>
              <a:cs typeface="DM Sans"/>
              <a:sym typeface="DM Sans"/>
            </a:endParaRPr>
          </a:p>
        </p:txBody>
      </p:sp>
      <p:sp>
        <p:nvSpPr>
          <p:cNvPr id="756" name="Google Shape;756;p83"/>
          <p:cNvSpPr/>
          <p:nvPr/>
        </p:nvSpPr>
        <p:spPr>
          <a:xfrm>
            <a:off x="2839776" y="2594847"/>
            <a:ext cx="431700" cy="431700"/>
          </a:xfrm>
          <a:prstGeom prst="ellipse">
            <a:avLst/>
          </a:prstGeom>
          <a:solidFill>
            <a:srgbClr val="22FF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83"/>
          <p:cNvGrpSpPr/>
          <p:nvPr/>
        </p:nvGrpSpPr>
        <p:grpSpPr>
          <a:xfrm>
            <a:off x="4328925" y="2568550"/>
            <a:ext cx="486150" cy="484650"/>
            <a:chOff x="3251100" y="1932075"/>
            <a:chExt cx="486150" cy="484650"/>
          </a:xfrm>
        </p:grpSpPr>
        <p:sp>
          <p:nvSpPr>
            <p:cNvPr id="758" name="Google Shape;758;p83"/>
            <p:cNvSpPr/>
            <p:nvPr/>
          </p:nvSpPr>
          <p:spPr>
            <a:xfrm>
              <a:off x="3278645" y="1960469"/>
              <a:ext cx="427800" cy="427800"/>
            </a:xfrm>
            <a:prstGeom prst="arc">
              <a:avLst>
                <a:gd name="adj1" fmla="val 16200000"/>
                <a:gd name="adj2" fmla="val 20430509"/>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9" name="Google Shape;759;p83"/>
            <p:cNvCxnSpPr/>
            <p:nvPr/>
          </p:nvCxnSpPr>
          <p:spPr>
            <a:xfrm rot="3764047">
              <a:off x="3682461" y="2062437"/>
              <a:ext cx="43875" cy="41863"/>
            </a:xfrm>
            <a:prstGeom prst="straightConnector1">
              <a:avLst/>
            </a:prstGeom>
            <a:noFill/>
            <a:ln w="9525" cap="flat" cmpd="sng">
              <a:solidFill>
                <a:srgbClr val="000000"/>
              </a:solidFill>
              <a:prstDash val="solid"/>
              <a:round/>
              <a:headEnd type="none" w="med" len="med"/>
              <a:tailEnd type="none" w="med" len="med"/>
            </a:ln>
          </p:spPr>
        </p:cxnSp>
        <p:cxnSp>
          <p:nvCxnSpPr>
            <p:cNvPr id="760" name="Google Shape;760;p83"/>
            <p:cNvCxnSpPr/>
            <p:nvPr/>
          </p:nvCxnSpPr>
          <p:spPr>
            <a:xfrm rot="3764047" flipH="1">
              <a:off x="3650791" y="2078690"/>
              <a:ext cx="43875" cy="41863"/>
            </a:xfrm>
            <a:prstGeom prst="straightConnector1">
              <a:avLst/>
            </a:prstGeom>
            <a:noFill/>
            <a:ln w="9525" cap="flat" cmpd="sng">
              <a:solidFill>
                <a:srgbClr val="000000"/>
              </a:solidFill>
              <a:prstDash val="solid"/>
              <a:round/>
              <a:headEnd type="none" w="med" len="med"/>
              <a:tailEnd type="none" w="med" len="med"/>
            </a:ln>
          </p:spPr>
        </p:cxnSp>
        <p:sp>
          <p:nvSpPr>
            <p:cNvPr id="761" name="Google Shape;761;p83"/>
            <p:cNvSpPr/>
            <p:nvPr/>
          </p:nvSpPr>
          <p:spPr>
            <a:xfrm rot="5400000">
              <a:off x="3278579" y="1960469"/>
              <a:ext cx="427800" cy="427800"/>
            </a:xfrm>
            <a:prstGeom prst="arc">
              <a:avLst>
                <a:gd name="adj1" fmla="val 16200000"/>
                <a:gd name="adj2" fmla="val 20310851"/>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3" descr="{&quot;recolor_background&quot;:&quot;brand&quot;}"/>
            <p:cNvSpPr/>
            <p:nvPr/>
          </p:nvSpPr>
          <p:spPr>
            <a:xfrm>
              <a:off x="3471625" y="1932075"/>
              <a:ext cx="62400" cy="62400"/>
            </a:xfrm>
            <a:prstGeom prst="ellipse">
              <a:avLst/>
            </a:prstGeom>
            <a:solidFill>
              <a:srgbClr val="22FFAA"/>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3"/>
            <p:cNvSpPr/>
            <p:nvPr/>
          </p:nvSpPr>
          <p:spPr>
            <a:xfrm rot="10800000">
              <a:off x="3278564" y="1960419"/>
              <a:ext cx="427800" cy="427800"/>
            </a:xfrm>
            <a:prstGeom prst="arc">
              <a:avLst>
                <a:gd name="adj1" fmla="val 16019747"/>
                <a:gd name="adj2" fmla="val 20444776"/>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3"/>
            <p:cNvSpPr/>
            <p:nvPr/>
          </p:nvSpPr>
          <p:spPr>
            <a:xfrm rot="-5400000">
              <a:off x="3278629" y="1960419"/>
              <a:ext cx="427800" cy="427800"/>
            </a:xfrm>
            <a:prstGeom prst="arc">
              <a:avLst>
                <a:gd name="adj1" fmla="val 16200000"/>
                <a:gd name="adj2" fmla="val 20307155"/>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83"/>
            <p:cNvCxnSpPr/>
            <p:nvPr/>
          </p:nvCxnSpPr>
          <p:spPr>
            <a:xfrm rot="9491915">
              <a:off x="3566671" y="2364435"/>
              <a:ext cx="43620" cy="41726"/>
            </a:xfrm>
            <a:prstGeom prst="straightConnector1">
              <a:avLst/>
            </a:prstGeom>
            <a:noFill/>
            <a:ln w="9525" cap="flat" cmpd="sng">
              <a:solidFill>
                <a:srgbClr val="000000"/>
              </a:solidFill>
              <a:prstDash val="solid"/>
              <a:round/>
              <a:headEnd type="none" w="med" len="med"/>
              <a:tailEnd type="none" w="med" len="med"/>
            </a:ln>
          </p:spPr>
        </p:cxnSp>
        <p:cxnSp>
          <p:nvCxnSpPr>
            <p:cNvPr id="766" name="Google Shape;766;p83"/>
            <p:cNvCxnSpPr/>
            <p:nvPr/>
          </p:nvCxnSpPr>
          <p:spPr>
            <a:xfrm rot="9491915" flipH="1">
              <a:off x="3553239" y="2331548"/>
              <a:ext cx="43620" cy="41726"/>
            </a:xfrm>
            <a:prstGeom prst="straightConnector1">
              <a:avLst/>
            </a:prstGeom>
            <a:noFill/>
            <a:ln w="9525" cap="flat" cmpd="sng">
              <a:solidFill>
                <a:srgbClr val="000000"/>
              </a:solidFill>
              <a:prstDash val="solid"/>
              <a:round/>
              <a:headEnd type="none" w="med" len="med"/>
              <a:tailEnd type="none" w="med" len="med"/>
            </a:ln>
          </p:spPr>
        </p:cxnSp>
        <p:cxnSp>
          <p:nvCxnSpPr>
            <p:cNvPr id="767" name="Google Shape;767;p83"/>
            <p:cNvCxnSpPr/>
            <p:nvPr/>
          </p:nvCxnSpPr>
          <p:spPr>
            <a:xfrm rot="-7205190">
              <a:off x="3258224" y="2245401"/>
              <a:ext cx="43686" cy="41527"/>
            </a:xfrm>
            <a:prstGeom prst="straightConnector1">
              <a:avLst/>
            </a:prstGeom>
            <a:noFill/>
            <a:ln w="9525" cap="flat" cmpd="sng">
              <a:solidFill>
                <a:srgbClr val="000000"/>
              </a:solidFill>
              <a:prstDash val="solid"/>
              <a:round/>
              <a:headEnd type="none" w="med" len="med"/>
              <a:tailEnd type="none" w="med" len="med"/>
            </a:ln>
          </p:spPr>
        </p:cxnSp>
        <p:cxnSp>
          <p:nvCxnSpPr>
            <p:cNvPr id="768" name="Google Shape;768;p83"/>
            <p:cNvCxnSpPr/>
            <p:nvPr/>
          </p:nvCxnSpPr>
          <p:spPr>
            <a:xfrm rot="-7205190" flipH="1">
              <a:off x="3289050" y="2227458"/>
              <a:ext cx="43686" cy="41527"/>
            </a:xfrm>
            <a:prstGeom prst="straightConnector1">
              <a:avLst/>
            </a:prstGeom>
            <a:noFill/>
            <a:ln w="9525" cap="flat" cmpd="sng">
              <a:solidFill>
                <a:srgbClr val="000000"/>
              </a:solidFill>
              <a:prstDash val="solid"/>
              <a:round/>
              <a:headEnd type="none" w="med" len="med"/>
              <a:tailEnd type="none" w="med" len="med"/>
            </a:ln>
          </p:spPr>
        </p:cxnSp>
        <p:grpSp>
          <p:nvGrpSpPr>
            <p:cNvPr id="769" name="Google Shape;769;p83"/>
            <p:cNvGrpSpPr/>
            <p:nvPr/>
          </p:nvGrpSpPr>
          <p:grpSpPr>
            <a:xfrm rot="-399658">
              <a:off x="3367336" y="1936383"/>
              <a:ext cx="66482" cy="87302"/>
              <a:chOff x="3367045" y="1936579"/>
              <a:chExt cx="66479" cy="87298"/>
            </a:xfrm>
          </p:grpSpPr>
          <p:cxnSp>
            <p:nvCxnSpPr>
              <p:cNvPr id="770" name="Google Shape;770;p83"/>
              <p:cNvCxnSpPr/>
              <p:nvPr/>
            </p:nvCxnSpPr>
            <p:spPr>
              <a:xfrm rot="-1128468">
                <a:off x="3372627" y="1942510"/>
                <a:ext cx="43735" cy="41838"/>
              </a:xfrm>
              <a:prstGeom prst="straightConnector1">
                <a:avLst/>
              </a:prstGeom>
              <a:noFill/>
              <a:ln w="9525" cap="flat" cmpd="sng">
                <a:solidFill>
                  <a:srgbClr val="000000"/>
                </a:solidFill>
                <a:prstDash val="solid"/>
                <a:round/>
                <a:headEnd type="none" w="med" len="med"/>
                <a:tailEnd type="none" w="med" len="med"/>
              </a:ln>
            </p:spPr>
          </p:cxnSp>
          <p:cxnSp>
            <p:nvCxnSpPr>
              <p:cNvPr id="771" name="Google Shape;771;p83"/>
              <p:cNvCxnSpPr/>
              <p:nvPr/>
            </p:nvCxnSpPr>
            <p:spPr>
              <a:xfrm rot="-1128468" flipH="1">
                <a:off x="3384206" y="1976108"/>
                <a:ext cx="43735" cy="41838"/>
              </a:xfrm>
              <a:prstGeom prst="straightConnector1">
                <a:avLst/>
              </a:prstGeom>
              <a:noFill/>
              <a:ln w="9525" cap="flat" cmpd="sng">
                <a:solidFill>
                  <a:srgbClr val="000000"/>
                </a:solidFill>
                <a:prstDash val="solid"/>
                <a:round/>
                <a:headEnd type="none" w="med" len="med"/>
                <a:tailEnd type="none" w="med" len="med"/>
              </a:ln>
            </p:spPr>
          </p:cxnSp>
        </p:grpSp>
        <p:sp>
          <p:nvSpPr>
            <p:cNvPr id="772" name="Google Shape;772;p83" descr="{&quot;recolor_background&quot;:&quot;brand&quot;}"/>
            <p:cNvSpPr/>
            <p:nvPr/>
          </p:nvSpPr>
          <p:spPr>
            <a:xfrm>
              <a:off x="3674850" y="2143125"/>
              <a:ext cx="62400" cy="62400"/>
            </a:xfrm>
            <a:prstGeom prst="ellipse">
              <a:avLst/>
            </a:prstGeom>
            <a:solidFill>
              <a:srgbClr val="22FFAA"/>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3" descr="{&quot;recolor_background&quot;:&quot;brand&quot;}"/>
            <p:cNvSpPr/>
            <p:nvPr/>
          </p:nvSpPr>
          <p:spPr>
            <a:xfrm>
              <a:off x="3471625" y="2354325"/>
              <a:ext cx="62400" cy="62400"/>
            </a:xfrm>
            <a:prstGeom prst="ellipse">
              <a:avLst/>
            </a:prstGeom>
            <a:solidFill>
              <a:srgbClr val="22FFAA"/>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3" descr="{&quot;recolor_background&quot;:&quot;brand&quot;}"/>
            <p:cNvSpPr/>
            <p:nvPr/>
          </p:nvSpPr>
          <p:spPr>
            <a:xfrm>
              <a:off x="3251100" y="2147550"/>
              <a:ext cx="62400" cy="62400"/>
            </a:xfrm>
            <a:prstGeom prst="ellipse">
              <a:avLst/>
            </a:prstGeom>
            <a:solidFill>
              <a:srgbClr val="22FFAA"/>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4"/>
          <p:cNvSpPr/>
          <p:nvPr/>
        </p:nvSpPr>
        <p:spPr>
          <a:xfrm>
            <a:off x="0" y="1382400"/>
            <a:ext cx="9144000" cy="376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4"/>
          <p:cNvSpPr/>
          <p:nvPr/>
        </p:nvSpPr>
        <p:spPr>
          <a:xfrm>
            <a:off x="4550125" y="3573717"/>
            <a:ext cx="4231800" cy="983700"/>
          </a:xfrm>
          <a:prstGeom prst="rect">
            <a:avLst/>
          </a:prstGeom>
          <a:solidFill>
            <a:srgbClr val="FFFFFF"/>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4"/>
          <p:cNvSpPr txBox="1"/>
          <p:nvPr/>
        </p:nvSpPr>
        <p:spPr>
          <a:xfrm>
            <a:off x="4550125" y="3515101"/>
            <a:ext cx="42318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de" sz="1200">
                <a:latin typeface="DM Sans"/>
                <a:ea typeface="DM Sans"/>
                <a:cs typeface="DM Sans"/>
                <a:sym typeface="DM Sans"/>
              </a:rPr>
              <a:t>Kriterien für die Teilnehmenden</a:t>
            </a:r>
            <a:endParaRPr sz="800">
              <a:latin typeface="DM Sans"/>
              <a:ea typeface="DM Sans"/>
              <a:cs typeface="DM Sans"/>
              <a:sym typeface="DM Sans"/>
            </a:endParaRPr>
          </a:p>
        </p:txBody>
      </p:sp>
      <p:sp>
        <p:nvSpPr>
          <p:cNvPr id="782" name="Google Shape;782;p84"/>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20">
                <a:latin typeface="DM Sans Medium"/>
                <a:ea typeface="DM Sans Medium"/>
                <a:cs typeface="DM Sans Medium"/>
                <a:sym typeface="DM Sans Medium"/>
              </a:rPr>
              <a:t>Lernenden-Recherche Plan</a:t>
            </a:r>
            <a:endParaRPr sz="2420">
              <a:latin typeface="DM Sans Medium"/>
              <a:ea typeface="DM Sans Medium"/>
              <a:cs typeface="DM Sans Medium"/>
              <a:sym typeface="DM Sans Medium"/>
            </a:endParaRPr>
          </a:p>
          <a:p>
            <a:pPr marL="0" lvl="0" indent="0" algn="l" rtl="0">
              <a:spcBef>
                <a:spcPts val="0"/>
              </a:spcBef>
              <a:spcAft>
                <a:spcPts val="0"/>
              </a:spcAft>
              <a:buNone/>
            </a:pPr>
            <a:r>
              <a:rPr lang="de" sz="2420">
                <a:solidFill>
                  <a:srgbClr val="27F1A3"/>
                </a:solidFill>
                <a:latin typeface="DM Sans Medium"/>
                <a:ea typeface="DM Sans Medium"/>
                <a:cs typeface="DM Sans Medium"/>
                <a:sym typeface="DM Sans Medium"/>
              </a:rPr>
              <a:t>Leitfragen für das eigene Projekt</a:t>
            </a:r>
            <a:endParaRPr sz="2400">
              <a:latin typeface="DM Sans Medium"/>
              <a:ea typeface="DM Sans Medium"/>
              <a:cs typeface="DM Sans Medium"/>
              <a:sym typeface="DM Sans Medium"/>
            </a:endParaRPr>
          </a:p>
        </p:txBody>
      </p:sp>
      <p:sp>
        <p:nvSpPr>
          <p:cNvPr id="783" name="Google Shape;783;p84"/>
          <p:cNvSpPr/>
          <p:nvPr/>
        </p:nvSpPr>
        <p:spPr>
          <a:xfrm>
            <a:off x="551725" y="1610377"/>
            <a:ext cx="3998400" cy="983700"/>
          </a:xfrm>
          <a:prstGeom prst="rect">
            <a:avLst/>
          </a:prstGeom>
          <a:solidFill>
            <a:srgbClr val="FFFFFF"/>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4"/>
          <p:cNvSpPr txBox="1"/>
          <p:nvPr/>
        </p:nvSpPr>
        <p:spPr>
          <a:xfrm>
            <a:off x="551725" y="1559449"/>
            <a:ext cx="296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a:ea typeface="DM Sans"/>
                <a:cs typeface="DM Sans"/>
                <a:sym typeface="DM Sans"/>
              </a:rPr>
              <a:t>Hintergrund</a:t>
            </a:r>
            <a:endParaRPr sz="1200">
              <a:latin typeface="DM Sans"/>
              <a:ea typeface="DM Sans"/>
              <a:cs typeface="DM Sans"/>
              <a:sym typeface="DM Sans"/>
            </a:endParaRPr>
          </a:p>
        </p:txBody>
      </p:sp>
      <p:sp>
        <p:nvSpPr>
          <p:cNvPr id="785" name="Google Shape;785;p84"/>
          <p:cNvSpPr txBox="1"/>
          <p:nvPr/>
        </p:nvSpPr>
        <p:spPr>
          <a:xfrm>
            <a:off x="5428250" y="194400"/>
            <a:ext cx="3463800" cy="671700"/>
          </a:xfrm>
          <a:prstGeom prst="rect">
            <a:avLst/>
          </a:prstGeom>
          <a:noFill/>
          <a:ln>
            <a:noFill/>
          </a:ln>
        </p:spPr>
        <p:txBody>
          <a:bodyPr spcFirstLastPara="1" wrap="square" lIns="252000" tIns="252000" rIns="252000" bIns="252000" anchor="t" anchorCtr="0">
            <a:noAutofit/>
          </a:bodyPr>
          <a:lstStyle/>
          <a:p>
            <a:pPr marL="0" lvl="0" indent="0" algn="l" rtl="0">
              <a:lnSpc>
                <a:spcPct val="115000"/>
              </a:lnSpc>
              <a:spcBef>
                <a:spcPts val="0"/>
              </a:spcBef>
              <a:spcAft>
                <a:spcPts val="0"/>
              </a:spcAft>
              <a:buNone/>
            </a:pPr>
            <a:r>
              <a:rPr lang="de" sz="1000">
                <a:latin typeface="DM Sans"/>
                <a:ea typeface="DM Sans"/>
                <a:cs typeface="DM Sans"/>
                <a:sym typeface="DM Sans"/>
              </a:rPr>
              <a:t>Halte fest an welcher Herausforderung du arbeiten willst und ein neues Learning Design entwickeln willst. Es sollte konkret, relevant und wichtig sein.</a:t>
            </a:r>
            <a:endParaRPr sz="1000">
              <a:latin typeface="DM Sans"/>
              <a:ea typeface="DM Sans"/>
              <a:cs typeface="DM Sans"/>
              <a:sym typeface="DM Sans"/>
            </a:endParaRPr>
          </a:p>
        </p:txBody>
      </p:sp>
      <p:sp>
        <p:nvSpPr>
          <p:cNvPr id="786" name="Google Shape;786;p84"/>
          <p:cNvSpPr/>
          <p:nvPr/>
        </p:nvSpPr>
        <p:spPr>
          <a:xfrm>
            <a:off x="551725" y="3573690"/>
            <a:ext cx="3998400" cy="983700"/>
          </a:xfrm>
          <a:prstGeom prst="rect">
            <a:avLst/>
          </a:prstGeom>
          <a:solidFill>
            <a:srgbClr val="FFFFFF"/>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4"/>
          <p:cNvSpPr txBox="1"/>
          <p:nvPr/>
        </p:nvSpPr>
        <p:spPr>
          <a:xfrm>
            <a:off x="551725" y="3535899"/>
            <a:ext cx="296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a:ea typeface="DM Sans"/>
                <a:cs typeface="DM Sans"/>
                <a:sym typeface="DM Sans"/>
              </a:rPr>
              <a:t>Kernfragen und Schwerpunktbereiche</a:t>
            </a:r>
            <a:endParaRPr sz="1200">
              <a:latin typeface="DM Sans"/>
              <a:ea typeface="DM Sans"/>
              <a:cs typeface="DM Sans"/>
              <a:sym typeface="DM Sans"/>
            </a:endParaRPr>
          </a:p>
        </p:txBody>
      </p:sp>
      <p:sp>
        <p:nvSpPr>
          <p:cNvPr id="788" name="Google Shape;788;p84"/>
          <p:cNvSpPr/>
          <p:nvPr/>
        </p:nvSpPr>
        <p:spPr>
          <a:xfrm>
            <a:off x="4550125" y="1610380"/>
            <a:ext cx="4231800" cy="983700"/>
          </a:xfrm>
          <a:prstGeom prst="rect">
            <a:avLst/>
          </a:prstGeom>
          <a:solidFill>
            <a:srgbClr val="FFFFFF"/>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4"/>
          <p:cNvSpPr txBox="1"/>
          <p:nvPr/>
        </p:nvSpPr>
        <p:spPr>
          <a:xfrm>
            <a:off x="4550125" y="2669294"/>
            <a:ext cx="42318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de" sz="1200">
                <a:latin typeface="DM Sans"/>
                <a:ea typeface="DM Sans"/>
                <a:cs typeface="DM Sans"/>
                <a:sym typeface="DM Sans"/>
              </a:rPr>
              <a:t>Soll-Zustand</a:t>
            </a:r>
            <a:endParaRPr sz="1200">
              <a:latin typeface="DM Sans"/>
              <a:ea typeface="DM Sans"/>
              <a:cs typeface="DM Sans"/>
              <a:sym typeface="DM Sans"/>
            </a:endParaRPr>
          </a:p>
          <a:p>
            <a:pPr marL="0" lvl="0" indent="0" algn="r" rtl="0">
              <a:spcBef>
                <a:spcPts val="0"/>
              </a:spcBef>
              <a:spcAft>
                <a:spcPts val="0"/>
              </a:spcAft>
              <a:buNone/>
            </a:pPr>
            <a:r>
              <a:rPr lang="de" sz="800">
                <a:latin typeface="DM Sans"/>
                <a:ea typeface="DM Sans"/>
                <a:cs typeface="DM Sans"/>
                <a:sym typeface="DM Sans"/>
              </a:rPr>
              <a:t>Wie sieht das Ergebnis und das Outcome aus?</a:t>
            </a:r>
            <a:endParaRPr sz="800">
              <a:latin typeface="DM Sans"/>
              <a:ea typeface="DM Sans"/>
              <a:cs typeface="DM Sans"/>
              <a:sym typeface="DM Sans"/>
            </a:endParaRPr>
          </a:p>
        </p:txBody>
      </p:sp>
      <p:sp>
        <p:nvSpPr>
          <p:cNvPr id="790" name="Google Shape;790;p84"/>
          <p:cNvSpPr txBox="1"/>
          <p:nvPr/>
        </p:nvSpPr>
        <p:spPr>
          <a:xfrm>
            <a:off x="4550125" y="1559425"/>
            <a:ext cx="42318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de" sz="1200">
                <a:latin typeface="DM Sans"/>
                <a:ea typeface="DM Sans"/>
                <a:cs typeface="DM Sans"/>
                <a:sym typeface="DM Sans"/>
              </a:rPr>
              <a:t>Zielsetzungen</a:t>
            </a:r>
            <a:endParaRPr sz="1200">
              <a:latin typeface="DM Sans"/>
              <a:ea typeface="DM Sans"/>
              <a:cs typeface="DM Sans"/>
              <a:sym typeface="DM Sans"/>
            </a:endParaRPr>
          </a:p>
        </p:txBody>
      </p:sp>
      <p:sp>
        <p:nvSpPr>
          <p:cNvPr id="791" name="Google Shape;791;p8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4"/>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35</a:t>
            </a:fld>
            <a:endParaRPr sz="600">
              <a:solidFill>
                <a:srgbClr val="000000"/>
              </a:solidFill>
              <a:latin typeface="DM Sans Medium"/>
              <a:ea typeface="DM Sans Medium"/>
              <a:cs typeface="DM Sans Medium"/>
              <a:sym typeface="DM Sans Medium"/>
            </a:endParaRPr>
          </a:p>
        </p:txBody>
      </p:sp>
      <p:sp>
        <p:nvSpPr>
          <p:cNvPr id="793" name="Google Shape;793;p84"/>
          <p:cNvSpPr/>
          <p:nvPr/>
        </p:nvSpPr>
        <p:spPr>
          <a:xfrm>
            <a:off x="551725" y="2593089"/>
            <a:ext cx="8230200" cy="983700"/>
          </a:xfrm>
          <a:prstGeom prst="rect">
            <a:avLst/>
          </a:prstGeom>
          <a:solidFill>
            <a:srgbClr val="FFFFFF"/>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4"/>
          <p:cNvSpPr txBox="1"/>
          <p:nvPr/>
        </p:nvSpPr>
        <p:spPr>
          <a:xfrm>
            <a:off x="551725" y="2528445"/>
            <a:ext cx="2960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a:ea typeface="DM Sans"/>
                <a:cs typeface="DM Sans"/>
                <a:sym typeface="DM Sans"/>
              </a:rPr>
              <a:t>Methode</a:t>
            </a:r>
            <a:endParaRPr sz="1200">
              <a:latin typeface="DM Sans"/>
              <a:ea typeface="DM Sans"/>
              <a:cs typeface="DM Sans"/>
              <a:sym typeface="DM Sans"/>
            </a:endParaRPr>
          </a:p>
        </p:txBody>
      </p:sp>
      <p:grpSp>
        <p:nvGrpSpPr>
          <p:cNvPr id="795" name="Google Shape;795;p84"/>
          <p:cNvGrpSpPr/>
          <p:nvPr/>
        </p:nvGrpSpPr>
        <p:grpSpPr>
          <a:xfrm>
            <a:off x="8137800" y="0"/>
            <a:ext cx="1006200" cy="369300"/>
            <a:chOff x="8137800" y="9750"/>
            <a:chExt cx="1006200" cy="369300"/>
          </a:xfrm>
        </p:grpSpPr>
        <p:sp>
          <p:nvSpPr>
            <p:cNvPr id="796" name="Google Shape;796;p84"/>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7" name="Google Shape;797;p8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
        <p:nvSpPr>
          <p:cNvPr id="798" name="Google Shape;798;p84"/>
          <p:cNvSpPr/>
          <p:nvPr/>
        </p:nvSpPr>
        <p:spPr>
          <a:xfrm>
            <a:off x="551725" y="1608825"/>
            <a:ext cx="8230200" cy="2941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5"/>
          <p:cNvSpPr txBox="1"/>
          <p:nvPr/>
        </p:nvSpPr>
        <p:spPr>
          <a:xfrm>
            <a:off x="2732543" y="3030348"/>
            <a:ext cx="2238900" cy="1148100"/>
          </a:xfrm>
          <a:prstGeom prst="rect">
            <a:avLst/>
          </a:prstGeom>
          <a:noFill/>
          <a:ln>
            <a:noFill/>
          </a:ln>
        </p:spPr>
        <p:txBody>
          <a:bodyPr spcFirstLastPara="1" wrap="square" lIns="252000" tIns="252000" rIns="252000" bIns="252000" anchor="t" anchorCtr="0">
            <a:noAutofit/>
          </a:bodyPr>
          <a:lstStyle/>
          <a:p>
            <a:pPr marL="0" lvl="0" indent="0" algn="ctr" rtl="0">
              <a:lnSpc>
                <a:spcPct val="115000"/>
              </a:lnSpc>
              <a:spcBef>
                <a:spcPts val="0"/>
              </a:spcBef>
              <a:spcAft>
                <a:spcPts val="0"/>
              </a:spcAft>
              <a:buNone/>
            </a:pPr>
            <a:r>
              <a:rPr lang="de" sz="1200" b="1">
                <a:latin typeface="DM Sans"/>
                <a:ea typeface="DM Sans"/>
                <a:cs typeface="DM Sans"/>
                <a:sym typeface="DM Sans"/>
              </a:rPr>
              <a:t>(Tiefen-) Interviews</a:t>
            </a:r>
            <a:endParaRPr sz="1200" b="1">
              <a:latin typeface="DM Sans"/>
              <a:ea typeface="DM Sans"/>
              <a:cs typeface="DM Sans"/>
              <a:sym typeface="DM Sans"/>
            </a:endParaRPr>
          </a:p>
          <a:p>
            <a:pPr marL="0" lvl="0" indent="0" algn="ctr" rtl="0">
              <a:lnSpc>
                <a:spcPct val="115000"/>
              </a:lnSpc>
              <a:spcBef>
                <a:spcPts val="0"/>
              </a:spcBef>
              <a:spcAft>
                <a:spcPts val="0"/>
              </a:spcAft>
              <a:buNone/>
            </a:pPr>
            <a:r>
              <a:rPr lang="de" sz="1200">
                <a:latin typeface="DM Sans"/>
                <a:ea typeface="DM Sans"/>
                <a:cs typeface="DM Sans"/>
                <a:sym typeface="DM Sans"/>
              </a:rPr>
              <a:t>Lernende mit semi-strukturierten Fragebögen interviewen, um qualitative Erkenntnisse zu sammeln. </a:t>
            </a:r>
            <a:endParaRPr sz="1200">
              <a:latin typeface="DM Sans"/>
              <a:ea typeface="DM Sans"/>
              <a:cs typeface="DM Sans"/>
              <a:sym typeface="DM Sans"/>
            </a:endParaRPr>
          </a:p>
          <a:p>
            <a:pPr marL="0" lvl="0" indent="0" algn="ctr" rtl="0">
              <a:lnSpc>
                <a:spcPct val="115000"/>
              </a:lnSpc>
              <a:spcBef>
                <a:spcPts val="0"/>
              </a:spcBef>
              <a:spcAft>
                <a:spcPts val="0"/>
              </a:spcAft>
              <a:buNone/>
            </a:pPr>
            <a:endParaRPr sz="1200">
              <a:latin typeface="DM Sans"/>
              <a:ea typeface="DM Sans"/>
              <a:cs typeface="DM Sans"/>
              <a:sym typeface="DM Sans"/>
            </a:endParaRPr>
          </a:p>
        </p:txBody>
      </p:sp>
      <p:sp>
        <p:nvSpPr>
          <p:cNvPr id="804" name="Google Shape;804;p8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5"/>
          <p:cNvSpPr txBox="1"/>
          <p:nvPr/>
        </p:nvSpPr>
        <p:spPr>
          <a:xfrm>
            <a:off x="252000" y="3030348"/>
            <a:ext cx="2238900" cy="1148100"/>
          </a:xfrm>
          <a:prstGeom prst="rect">
            <a:avLst/>
          </a:prstGeom>
          <a:noFill/>
          <a:ln>
            <a:noFill/>
          </a:ln>
        </p:spPr>
        <p:txBody>
          <a:bodyPr spcFirstLastPara="1" wrap="square" lIns="252000" tIns="252000" rIns="252000" bIns="252000" anchor="t" anchorCtr="0">
            <a:noAutofit/>
          </a:bodyPr>
          <a:lstStyle/>
          <a:p>
            <a:pPr marL="0" lvl="0" indent="0" algn="ctr" rtl="0">
              <a:lnSpc>
                <a:spcPct val="115000"/>
              </a:lnSpc>
              <a:spcBef>
                <a:spcPts val="0"/>
              </a:spcBef>
              <a:spcAft>
                <a:spcPts val="0"/>
              </a:spcAft>
              <a:buNone/>
            </a:pPr>
            <a:r>
              <a:rPr lang="de" sz="1200" b="1">
                <a:latin typeface="DM Sans"/>
                <a:ea typeface="DM Sans"/>
                <a:cs typeface="DM Sans"/>
                <a:sym typeface="DM Sans"/>
              </a:rPr>
              <a:t>Beobachtung</a:t>
            </a:r>
            <a:endParaRPr sz="1200" b="1">
              <a:latin typeface="DM Sans"/>
              <a:ea typeface="DM Sans"/>
              <a:cs typeface="DM Sans"/>
              <a:sym typeface="DM Sans"/>
            </a:endParaRPr>
          </a:p>
          <a:p>
            <a:pPr marL="0" lvl="0" indent="0" algn="ctr" rtl="0">
              <a:lnSpc>
                <a:spcPct val="115000"/>
              </a:lnSpc>
              <a:spcBef>
                <a:spcPts val="0"/>
              </a:spcBef>
              <a:spcAft>
                <a:spcPts val="0"/>
              </a:spcAft>
              <a:buNone/>
            </a:pPr>
            <a:r>
              <a:rPr lang="de" sz="1200">
                <a:latin typeface="DM Sans"/>
                <a:ea typeface="DM Sans"/>
                <a:cs typeface="DM Sans"/>
                <a:sym typeface="DM Sans"/>
              </a:rPr>
              <a:t>Lernende beobachten, um herauszufinden, welches Verhalten und Lösungen sie heute nutzen.</a:t>
            </a:r>
            <a:endParaRPr sz="1200">
              <a:latin typeface="DM Sans"/>
              <a:ea typeface="DM Sans"/>
              <a:cs typeface="DM Sans"/>
              <a:sym typeface="DM Sans"/>
            </a:endParaRPr>
          </a:p>
        </p:txBody>
      </p:sp>
      <p:sp>
        <p:nvSpPr>
          <p:cNvPr id="806" name="Google Shape;806;p85"/>
          <p:cNvSpPr/>
          <p:nvPr/>
        </p:nvSpPr>
        <p:spPr>
          <a:xfrm>
            <a:off x="5321784" y="1409774"/>
            <a:ext cx="361908" cy="401274"/>
          </a:xfrm>
          <a:custGeom>
            <a:avLst/>
            <a:gdLst/>
            <a:ahLst/>
            <a:cxnLst/>
            <a:rect l="l" t="t" r="r" b="b"/>
            <a:pathLst>
              <a:path w="21600" h="21600" extrusionOk="0">
                <a:moveTo>
                  <a:pt x="1784" y="21420"/>
                </a:moveTo>
                <a:lnTo>
                  <a:pt x="11518" y="14731"/>
                </a:lnTo>
                <a:lnTo>
                  <a:pt x="21600" y="21600"/>
                </a:lnTo>
                <a:lnTo>
                  <a:pt x="20566" y="383"/>
                </a:lnTo>
                <a:lnTo>
                  <a:pt x="0" y="0"/>
                </a:lnTo>
                <a:lnTo>
                  <a:pt x="1784" y="21420"/>
                </a:lnTo>
                <a:close/>
              </a:path>
            </a:pathLst>
          </a:custGeom>
          <a:solidFill>
            <a:srgbClr val="FFFFFF"/>
          </a:solidFill>
          <a:ln>
            <a:noFill/>
          </a:ln>
        </p:spPr>
        <p:txBody>
          <a:bodyPr spcFirstLastPara="1" wrap="square" lIns="32750" tIns="32750" rIns="32750" bIns="32750" anchor="ctr" anchorCtr="0">
            <a:noAutofit/>
          </a:bodyPr>
          <a:lstStyle/>
          <a:p>
            <a:pPr marL="0" marR="0" lvl="0" indent="0" algn="l" rtl="0">
              <a:lnSpc>
                <a:spcPct val="110000"/>
              </a:lnSpc>
              <a:spcBef>
                <a:spcPts val="0"/>
              </a:spcBef>
              <a:spcAft>
                <a:spcPts val="0"/>
              </a:spcAft>
              <a:buClr>
                <a:srgbClr val="2F2F33"/>
              </a:buClr>
              <a:buSzPts val="1200"/>
              <a:buFont typeface="Proxima Nova"/>
              <a:buNone/>
            </a:pPr>
            <a:endParaRPr sz="1200" b="0" i="0" u="none" strike="noStrike" cap="none">
              <a:solidFill>
                <a:srgbClr val="2F2F33"/>
              </a:solidFill>
              <a:latin typeface="Proxima Nova"/>
              <a:ea typeface="Proxima Nova"/>
              <a:cs typeface="Proxima Nova"/>
              <a:sym typeface="Proxima Nova"/>
            </a:endParaRPr>
          </a:p>
        </p:txBody>
      </p:sp>
      <p:pic>
        <p:nvPicPr>
          <p:cNvPr id="807" name="Google Shape;807;p8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6266" y="1682425"/>
            <a:ext cx="1450301" cy="1444747"/>
          </a:xfrm>
          <a:prstGeom prst="rect">
            <a:avLst/>
          </a:prstGeom>
          <a:noFill/>
          <a:ln>
            <a:noFill/>
          </a:ln>
        </p:spPr>
      </p:pic>
      <p:pic>
        <p:nvPicPr>
          <p:cNvPr id="808" name="Google Shape;808;p8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092684" y="1682425"/>
            <a:ext cx="1450308" cy="1444747"/>
          </a:xfrm>
          <a:prstGeom prst="rect">
            <a:avLst/>
          </a:prstGeom>
          <a:noFill/>
          <a:ln>
            <a:noFill/>
          </a:ln>
        </p:spPr>
      </p:pic>
      <p:sp>
        <p:nvSpPr>
          <p:cNvPr id="809" name="Google Shape;809;p85"/>
          <p:cNvSpPr txBox="1"/>
          <p:nvPr/>
        </p:nvSpPr>
        <p:spPr>
          <a:xfrm>
            <a:off x="4947893" y="3030348"/>
            <a:ext cx="2238900" cy="1148100"/>
          </a:xfrm>
          <a:prstGeom prst="rect">
            <a:avLst/>
          </a:prstGeom>
          <a:noFill/>
          <a:ln>
            <a:noFill/>
          </a:ln>
        </p:spPr>
        <p:txBody>
          <a:bodyPr spcFirstLastPara="1" wrap="square" lIns="252000" tIns="252000" rIns="252000" bIns="252000" anchor="t" anchorCtr="0">
            <a:noAutofit/>
          </a:bodyPr>
          <a:lstStyle/>
          <a:p>
            <a:pPr marL="0" lvl="0" indent="0" algn="ctr" rtl="0">
              <a:lnSpc>
                <a:spcPct val="115000"/>
              </a:lnSpc>
              <a:spcBef>
                <a:spcPts val="0"/>
              </a:spcBef>
              <a:spcAft>
                <a:spcPts val="0"/>
              </a:spcAft>
              <a:buNone/>
            </a:pPr>
            <a:r>
              <a:rPr lang="de" sz="1200" b="1">
                <a:latin typeface="DM Sans"/>
                <a:ea typeface="DM Sans"/>
                <a:cs typeface="DM Sans"/>
                <a:sym typeface="DM Sans"/>
              </a:rPr>
              <a:t>Umfragen</a:t>
            </a:r>
            <a:endParaRPr sz="1200" b="1">
              <a:latin typeface="DM Sans"/>
              <a:ea typeface="DM Sans"/>
              <a:cs typeface="DM Sans"/>
              <a:sym typeface="DM Sans"/>
            </a:endParaRPr>
          </a:p>
          <a:p>
            <a:pPr marL="0" lvl="0" indent="0" algn="ctr" rtl="0">
              <a:lnSpc>
                <a:spcPct val="115000"/>
              </a:lnSpc>
              <a:spcBef>
                <a:spcPts val="0"/>
              </a:spcBef>
              <a:spcAft>
                <a:spcPts val="0"/>
              </a:spcAft>
              <a:buNone/>
            </a:pPr>
            <a:r>
              <a:rPr lang="de" sz="1200">
                <a:latin typeface="DM Sans"/>
                <a:ea typeface="DM Sans"/>
                <a:cs typeface="DM Sans"/>
                <a:sym typeface="DM Sans"/>
              </a:rPr>
              <a:t>Daten zeiteffizient sammeln durch konkrete Umfragen - weniger explorativ</a:t>
            </a:r>
            <a:endParaRPr sz="1200">
              <a:latin typeface="DM Sans"/>
              <a:ea typeface="DM Sans"/>
              <a:cs typeface="DM Sans"/>
              <a:sym typeface="DM Sans"/>
            </a:endParaRPr>
          </a:p>
          <a:p>
            <a:pPr marL="0" lvl="0" indent="0" algn="ctr" rtl="0">
              <a:lnSpc>
                <a:spcPct val="115000"/>
              </a:lnSpc>
              <a:spcBef>
                <a:spcPts val="0"/>
              </a:spcBef>
              <a:spcAft>
                <a:spcPts val="0"/>
              </a:spcAft>
              <a:buNone/>
            </a:pPr>
            <a:endParaRPr sz="1200">
              <a:latin typeface="DM Sans"/>
              <a:ea typeface="DM Sans"/>
              <a:cs typeface="DM Sans"/>
              <a:sym typeface="DM Sans"/>
            </a:endParaRPr>
          </a:p>
        </p:txBody>
      </p:sp>
      <p:pic>
        <p:nvPicPr>
          <p:cNvPr id="810" name="Google Shape;810;p8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320848" y="1682425"/>
            <a:ext cx="1450327" cy="1444750"/>
          </a:xfrm>
          <a:prstGeom prst="rect">
            <a:avLst/>
          </a:prstGeom>
          <a:noFill/>
          <a:ln>
            <a:noFill/>
          </a:ln>
        </p:spPr>
      </p:pic>
      <p:sp>
        <p:nvSpPr>
          <p:cNvPr id="811" name="Google Shape;811;p85"/>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Clr>
                <a:schemeClr val="dk1"/>
              </a:buClr>
              <a:buSzPts val="1100"/>
              <a:buFont typeface="Arial"/>
              <a:buNone/>
            </a:pPr>
            <a:r>
              <a:rPr lang="de" sz="2420">
                <a:solidFill>
                  <a:schemeClr val="dk1"/>
                </a:solidFill>
                <a:latin typeface="DM Sans Medium"/>
                <a:ea typeface="DM Sans Medium"/>
                <a:cs typeface="DM Sans Medium"/>
                <a:sym typeface="DM Sans Medium"/>
              </a:rPr>
              <a:t>Lernendenprofil und Lernbedarfserhebung</a:t>
            </a:r>
            <a:endParaRPr sz="2420">
              <a:solidFill>
                <a:schemeClr val="dk1"/>
              </a:solidFill>
              <a:latin typeface="DM Sans Medium"/>
              <a:ea typeface="DM Sans Medium"/>
              <a:cs typeface="DM Sans Medium"/>
              <a:sym typeface="DM Sans Medium"/>
            </a:endParaRPr>
          </a:p>
          <a:p>
            <a:pPr marL="0" lvl="0" indent="0" algn="l" rtl="0">
              <a:spcBef>
                <a:spcPts val="0"/>
              </a:spcBef>
              <a:spcAft>
                <a:spcPts val="0"/>
              </a:spcAft>
              <a:buNone/>
            </a:pPr>
            <a:r>
              <a:rPr lang="de" sz="2420">
                <a:solidFill>
                  <a:srgbClr val="27F1A3"/>
                </a:solidFill>
                <a:latin typeface="DM Sans Medium"/>
                <a:ea typeface="DM Sans Medium"/>
                <a:cs typeface="DM Sans Medium"/>
                <a:sym typeface="DM Sans Medium"/>
              </a:rPr>
              <a:t>Drei zentrale Ansätze Lernbedarfserhebung</a:t>
            </a:r>
            <a:endParaRPr sz="2400">
              <a:latin typeface="DM Sans Medium"/>
              <a:ea typeface="DM Sans Medium"/>
              <a:cs typeface="DM Sans Medium"/>
              <a:sym typeface="DM Sans Medium"/>
            </a:endParaRPr>
          </a:p>
        </p:txBody>
      </p:sp>
      <p:sp>
        <p:nvSpPr>
          <p:cNvPr id="812" name="Google Shape;812;p85"/>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36</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6"/>
          <p:cNvSpPr txBox="1"/>
          <p:nvPr/>
        </p:nvSpPr>
        <p:spPr>
          <a:xfrm>
            <a:off x="832600" y="2082125"/>
            <a:ext cx="2997300" cy="780600"/>
          </a:xfrm>
          <a:prstGeom prst="rect">
            <a:avLst/>
          </a:prstGeom>
          <a:noFill/>
          <a:ln>
            <a:noFill/>
          </a:ln>
        </p:spPr>
        <p:txBody>
          <a:bodyPr spcFirstLastPara="1" wrap="square" lIns="180000" tIns="252000" rIns="180000" bIns="252000" anchor="t" anchorCtr="0">
            <a:noAutofit/>
          </a:bodyPr>
          <a:lstStyle/>
          <a:p>
            <a:pPr marL="0" lvl="0" indent="0" algn="l" rtl="0">
              <a:spcBef>
                <a:spcPts val="0"/>
              </a:spcBef>
              <a:spcAft>
                <a:spcPts val="0"/>
              </a:spcAft>
              <a:buClr>
                <a:srgbClr val="000000"/>
              </a:buClr>
              <a:buSzPts val="1100"/>
              <a:buFont typeface="Arial"/>
              <a:buNone/>
            </a:pPr>
            <a:r>
              <a:rPr lang="de" sz="1100" b="1">
                <a:latin typeface="DM Sans"/>
                <a:ea typeface="DM Sans"/>
                <a:cs typeface="DM Sans"/>
                <a:sym typeface="DM Sans"/>
              </a:rPr>
              <a:t>Offene Fragen </a:t>
            </a:r>
            <a:endParaRPr sz="1100" b="1">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r>
              <a:rPr lang="de" sz="1100" i="1">
                <a:latin typeface="DM Sans"/>
                <a:ea typeface="DM Sans"/>
                <a:cs typeface="DM Sans"/>
                <a:sym typeface="DM Sans"/>
              </a:rPr>
              <a:t>Menschen ins Erzählen bringen</a:t>
            </a:r>
            <a:endParaRPr sz="1100" i="1">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endParaRPr sz="900">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r>
              <a:rPr lang="de" sz="900">
                <a:latin typeface="DM Sans"/>
                <a:ea typeface="DM Sans"/>
                <a:cs typeface="DM Sans"/>
                <a:sym typeface="DM Sans"/>
              </a:rPr>
              <a:t>“Was kommt dir in den Sinn, wenn du an Lernen denkst?”</a:t>
            </a:r>
            <a:endParaRPr sz="900">
              <a:latin typeface="DM Sans"/>
              <a:ea typeface="DM Sans"/>
              <a:cs typeface="DM Sans"/>
              <a:sym typeface="DM Sans"/>
            </a:endParaRPr>
          </a:p>
        </p:txBody>
      </p:sp>
      <p:sp>
        <p:nvSpPr>
          <p:cNvPr id="819" name="Google Shape;819;p86"/>
          <p:cNvSpPr txBox="1"/>
          <p:nvPr/>
        </p:nvSpPr>
        <p:spPr>
          <a:xfrm>
            <a:off x="3686667" y="2082125"/>
            <a:ext cx="2997300" cy="780600"/>
          </a:xfrm>
          <a:prstGeom prst="rect">
            <a:avLst/>
          </a:prstGeom>
          <a:noFill/>
          <a:ln>
            <a:noFill/>
          </a:ln>
        </p:spPr>
        <p:txBody>
          <a:bodyPr spcFirstLastPara="1" wrap="square" lIns="180000" tIns="252000" rIns="180000" bIns="252000" anchor="t" anchorCtr="0">
            <a:noAutofit/>
          </a:bodyPr>
          <a:lstStyle/>
          <a:p>
            <a:pPr marL="0" lvl="0" indent="0" algn="l" rtl="0">
              <a:spcBef>
                <a:spcPts val="0"/>
              </a:spcBef>
              <a:spcAft>
                <a:spcPts val="0"/>
              </a:spcAft>
              <a:buClr>
                <a:srgbClr val="000000"/>
              </a:buClr>
              <a:buSzPts val="1100"/>
              <a:buFont typeface="Arial"/>
              <a:buNone/>
            </a:pPr>
            <a:r>
              <a:rPr lang="de" sz="1100">
                <a:latin typeface="DM Sans Medium"/>
                <a:ea typeface="DM Sans Medium"/>
                <a:cs typeface="DM Sans Medium"/>
                <a:sym typeface="DM Sans Medium"/>
              </a:rPr>
              <a:t>Konkrete Fragen</a:t>
            </a:r>
            <a:endParaRPr sz="1100">
              <a:latin typeface="DM Sans Medium"/>
              <a:ea typeface="DM Sans Medium"/>
              <a:cs typeface="DM Sans Medium"/>
              <a:sym typeface="DM Sans Medium"/>
            </a:endParaRPr>
          </a:p>
          <a:p>
            <a:pPr marL="0" lvl="0" indent="0" algn="l" rtl="0">
              <a:spcBef>
                <a:spcPts val="0"/>
              </a:spcBef>
              <a:spcAft>
                <a:spcPts val="0"/>
              </a:spcAft>
              <a:buClr>
                <a:srgbClr val="000000"/>
              </a:buClr>
              <a:buSzPts val="1100"/>
              <a:buFont typeface="Arial"/>
              <a:buNone/>
            </a:pPr>
            <a:r>
              <a:rPr lang="de" sz="1100" i="1">
                <a:latin typeface="DM Sans"/>
                <a:ea typeface="DM Sans"/>
                <a:cs typeface="DM Sans"/>
                <a:sym typeface="DM Sans"/>
              </a:rPr>
              <a:t>Erinnerungen und Emotionen wecken</a:t>
            </a:r>
            <a:endParaRPr sz="1100" i="1">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endParaRPr sz="900" i="1">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r>
              <a:rPr lang="de" sz="900" i="1">
                <a:latin typeface="DM Sans"/>
                <a:ea typeface="DM Sans"/>
                <a:cs typeface="DM Sans"/>
                <a:sym typeface="DM Sans"/>
              </a:rPr>
              <a:t>“Wann war das letzte Mal, dass du mit einer Übung, Lerneinheit komplett daneben lagst?”</a:t>
            </a:r>
            <a:endParaRPr sz="900" i="1">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endParaRPr sz="900">
              <a:latin typeface="DM Sans"/>
              <a:ea typeface="DM Sans"/>
              <a:cs typeface="DM Sans"/>
              <a:sym typeface="DM Sans"/>
            </a:endParaRPr>
          </a:p>
        </p:txBody>
      </p:sp>
      <p:sp>
        <p:nvSpPr>
          <p:cNvPr id="820" name="Google Shape;820;p86"/>
          <p:cNvSpPr txBox="1"/>
          <p:nvPr/>
        </p:nvSpPr>
        <p:spPr>
          <a:xfrm>
            <a:off x="832600" y="3779150"/>
            <a:ext cx="2997300" cy="780600"/>
          </a:xfrm>
          <a:prstGeom prst="rect">
            <a:avLst/>
          </a:prstGeom>
          <a:noFill/>
          <a:ln>
            <a:noFill/>
          </a:ln>
        </p:spPr>
        <p:txBody>
          <a:bodyPr spcFirstLastPara="1" wrap="square" lIns="180000" tIns="252000" rIns="180000" bIns="252000" anchor="t" anchorCtr="0">
            <a:noAutofit/>
          </a:bodyPr>
          <a:lstStyle/>
          <a:p>
            <a:pPr marL="0" lvl="0" indent="0" algn="l" rtl="0">
              <a:spcBef>
                <a:spcPts val="0"/>
              </a:spcBef>
              <a:spcAft>
                <a:spcPts val="0"/>
              </a:spcAft>
              <a:buClr>
                <a:srgbClr val="000000"/>
              </a:buClr>
              <a:buSzPts val="1100"/>
              <a:buFont typeface="Arial"/>
              <a:buNone/>
            </a:pPr>
            <a:r>
              <a:rPr lang="de" sz="1100">
                <a:latin typeface="DM Sans Medium"/>
                <a:ea typeface="DM Sans Medium"/>
                <a:cs typeface="DM Sans Medium"/>
                <a:sym typeface="DM Sans Medium"/>
              </a:rPr>
              <a:t>Imaginationsfragen am Ende</a:t>
            </a:r>
            <a:endParaRPr sz="1100">
              <a:latin typeface="DM Sans Medium"/>
              <a:ea typeface="DM Sans Medium"/>
              <a:cs typeface="DM Sans Medium"/>
              <a:sym typeface="DM Sans Medium"/>
            </a:endParaRPr>
          </a:p>
          <a:p>
            <a:pPr marL="0" lvl="0" indent="0" algn="l" rtl="0">
              <a:spcBef>
                <a:spcPts val="0"/>
              </a:spcBef>
              <a:spcAft>
                <a:spcPts val="0"/>
              </a:spcAft>
              <a:buClr>
                <a:srgbClr val="000000"/>
              </a:buClr>
              <a:buSzPts val="1100"/>
              <a:buFont typeface="Arial"/>
              <a:buNone/>
            </a:pPr>
            <a:r>
              <a:rPr lang="de" sz="1100" i="1">
                <a:latin typeface="DM Sans"/>
                <a:ea typeface="DM Sans"/>
                <a:cs typeface="DM Sans"/>
                <a:sym typeface="DM Sans"/>
              </a:rPr>
              <a:t>Von Visionen lernen</a:t>
            </a:r>
            <a:endParaRPr sz="1100" i="1">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endParaRPr sz="9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“Wenn du deinen Azubis eine Fähigkeit schenken könntest, welche wäre es?”</a:t>
            </a:r>
            <a:endParaRPr sz="900">
              <a:latin typeface="DM Sans"/>
              <a:ea typeface="DM Sans"/>
              <a:cs typeface="DM Sans"/>
              <a:sym typeface="DM Sans"/>
            </a:endParaRPr>
          </a:p>
        </p:txBody>
      </p:sp>
      <p:sp>
        <p:nvSpPr>
          <p:cNvPr id="821" name="Google Shape;821;p86"/>
          <p:cNvSpPr txBox="1"/>
          <p:nvPr/>
        </p:nvSpPr>
        <p:spPr>
          <a:xfrm>
            <a:off x="3686667" y="3779150"/>
            <a:ext cx="2997300" cy="780600"/>
          </a:xfrm>
          <a:prstGeom prst="rect">
            <a:avLst/>
          </a:prstGeom>
          <a:noFill/>
          <a:ln>
            <a:noFill/>
          </a:ln>
        </p:spPr>
        <p:txBody>
          <a:bodyPr spcFirstLastPara="1" wrap="square" lIns="180000" tIns="252000" rIns="180000" bIns="252000" anchor="t" anchorCtr="0">
            <a:noAutofit/>
          </a:bodyPr>
          <a:lstStyle/>
          <a:p>
            <a:pPr marL="0" lvl="0" indent="0" algn="l" rtl="0">
              <a:spcBef>
                <a:spcPts val="0"/>
              </a:spcBef>
              <a:spcAft>
                <a:spcPts val="0"/>
              </a:spcAft>
              <a:buClr>
                <a:srgbClr val="000000"/>
              </a:buClr>
              <a:buSzPts val="1100"/>
              <a:buFont typeface="Arial"/>
              <a:buNone/>
            </a:pPr>
            <a:r>
              <a:rPr lang="de" sz="1100">
                <a:latin typeface="DM Sans Medium"/>
                <a:ea typeface="DM Sans Medium"/>
                <a:cs typeface="DM Sans Medium"/>
                <a:sym typeface="DM Sans Medium"/>
              </a:rPr>
              <a:t>Stille zulassen</a:t>
            </a:r>
            <a:endParaRPr sz="1100">
              <a:latin typeface="DM Sans Medium"/>
              <a:ea typeface="DM Sans Medium"/>
              <a:cs typeface="DM Sans Medium"/>
              <a:sym typeface="DM Sans Medium"/>
            </a:endParaRPr>
          </a:p>
          <a:p>
            <a:pPr marL="0" lvl="0" indent="0" algn="l" rtl="0">
              <a:spcBef>
                <a:spcPts val="0"/>
              </a:spcBef>
              <a:spcAft>
                <a:spcPts val="0"/>
              </a:spcAft>
              <a:buClr>
                <a:srgbClr val="000000"/>
              </a:buClr>
              <a:buSzPts val="1100"/>
              <a:buFont typeface="Arial"/>
              <a:buNone/>
            </a:pPr>
            <a:r>
              <a:rPr lang="de" sz="1100" i="1">
                <a:latin typeface="DM Sans"/>
                <a:ea typeface="DM Sans"/>
                <a:cs typeface="DM Sans"/>
                <a:sym typeface="DM Sans"/>
              </a:rPr>
              <a:t>Raum geben </a:t>
            </a:r>
            <a:endParaRPr sz="1100" i="1">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endParaRPr sz="900">
              <a:latin typeface="DM Sans"/>
              <a:ea typeface="DM Sans"/>
              <a:cs typeface="DM Sans"/>
              <a:sym typeface="DM Sans"/>
            </a:endParaRPr>
          </a:p>
          <a:p>
            <a:pPr marL="0" lvl="0" indent="0" algn="l" rtl="0">
              <a:spcBef>
                <a:spcPts val="0"/>
              </a:spcBef>
              <a:spcAft>
                <a:spcPts val="0"/>
              </a:spcAft>
              <a:buClr>
                <a:srgbClr val="000000"/>
              </a:buClr>
              <a:buSzPts val="1100"/>
              <a:buFont typeface="Arial"/>
              <a:buNone/>
            </a:pPr>
            <a:r>
              <a:rPr lang="de" sz="900">
                <a:latin typeface="DM Sans"/>
                <a:ea typeface="DM Sans"/>
                <a:cs typeface="DM Sans"/>
                <a:sym typeface="DM Sans"/>
              </a:rPr>
              <a:t>Im Kopf bis 15 zählen oder “Lass dir Zeit…”</a:t>
            </a:r>
            <a:endParaRPr sz="900">
              <a:latin typeface="DM Sans"/>
              <a:ea typeface="DM Sans"/>
              <a:cs typeface="DM Sans"/>
              <a:sym typeface="DM Sans"/>
            </a:endParaRPr>
          </a:p>
        </p:txBody>
      </p:sp>
      <p:sp>
        <p:nvSpPr>
          <p:cNvPr id="822" name="Google Shape;822;p86"/>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Lernendenprofil und Lernbedarfserhebung</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solidFill>
                  <a:srgbClr val="27F1A3"/>
                </a:solidFill>
                <a:latin typeface="DM Sans Medium"/>
                <a:ea typeface="DM Sans Medium"/>
                <a:cs typeface="DM Sans Medium"/>
                <a:sym typeface="DM Sans Medium"/>
              </a:rPr>
              <a:t>Tipps für die Interviewführung</a:t>
            </a:r>
            <a:endParaRPr sz="2400">
              <a:solidFill>
                <a:srgbClr val="27F1A3"/>
              </a:solidFill>
              <a:latin typeface="DM Sans Medium"/>
              <a:ea typeface="DM Sans Medium"/>
              <a:cs typeface="DM Sans Medium"/>
              <a:sym typeface="DM Sans Medium"/>
            </a:endParaRPr>
          </a:p>
        </p:txBody>
      </p:sp>
      <p:pic>
        <p:nvPicPr>
          <p:cNvPr id="823" name="Google Shape;823;p8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21675" y="1506425"/>
            <a:ext cx="728634" cy="806384"/>
          </a:xfrm>
          <a:prstGeom prst="rect">
            <a:avLst/>
          </a:prstGeom>
          <a:noFill/>
          <a:ln>
            <a:noFill/>
          </a:ln>
        </p:spPr>
      </p:pic>
      <p:pic>
        <p:nvPicPr>
          <p:cNvPr id="824" name="Google Shape;824;p8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021680" y="3382516"/>
            <a:ext cx="492999" cy="559334"/>
          </a:xfrm>
          <a:prstGeom prst="rect">
            <a:avLst/>
          </a:prstGeom>
          <a:noFill/>
          <a:ln>
            <a:noFill/>
          </a:ln>
        </p:spPr>
      </p:pic>
      <p:pic>
        <p:nvPicPr>
          <p:cNvPr id="825" name="Google Shape;825;p8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868569" y="3356716"/>
            <a:ext cx="559332" cy="559335"/>
          </a:xfrm>
          <a:prstGeom prst="rect">
            <a:avLst/>
          </a:prstGeom>
          <a:noFill/>
          <a:ln>
            <a:noFill/>
          </a:ln>
        </p:spPr>
      </p:pic>
      <p:pic>
        <p:nvPicPr>
          <p:cNvPr id="826" name="Google Shape;826;p8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894969" y="1555752"/>
            <a:ext cx="595499" cy="614641"/>
          </a:xfrm>
          <a:prstGeom prst="rect">
            <a:avLst/>
          </a:prstGeom>
          <a:noFill/>
          <a:ln>
            <a:noFill/>
          </a:ln>
        </p:spPr>
      </p:pic>
      <p:sp>
        <p:nvSpPr>
          <p:cNvPr id="827" name="Google Shape;827;p86"/>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37</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8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Lernendenprofil und Lernbedarfserhebung</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solidFill>
                  <a:srgbClr val="27F1A3"/>
                </a:solidFill>
                <a:latin typeface="DM Sans Medium"/>
                <a:ea typeface="DM Sans Medium"/>
                <a:cs typeface="DM Sans Medium"/>
                <a:sym typeface="DM Sans Medium"/>
              </a:rPr>
              <a:t>Phasen eines Interviews</a:t>
            </a:r>
            <a:endParaRPr sz="2400">
              <a:solidFill>
                <a:srgbClr val="27F1A3"/>
              </a:solidFill>
              <a:latin typeface="DM Sans Medium"/>
              <a:ea typeface="DM Sans Medium"/>
              <a:cs typeface="DM Sans Medium"/>
              <a:sym typeface="DM Sans Medium"/>
            </a:endParaRPr>
          </a:p>
        </p:txBody>
      </p:sp>
      <p:sp>
        <p:nvSpPr>
          <p:cNvPr id="834" name="Google Shape;834;p87"/>
          <p:cNvSpPr/>
          <p:nvPr/>
        </p:nvSpPr>
        <p:spPr>
          <a:xfrm>
            <a:off x="1134425" y="2009029"/>
            <a:ext cx="6471275" cy="2445275"/>
          </a:xfrm>
          <a:custGeom>
            <a:avLst/>
            <a:gdLst/>
            <a:ahLst/>
            <a:cxnLst/>
            <a:rect l="l" t="t" r="r" b="b"/>
            <a:pathLst>
              <a:path w="258851" h="97811" extrusionOk="0">
                <a:moveTo>
                  <a:pt x="0" y="97276"/>
                </a:moveTo>
                <a:cubicBezTo>
                  <a:pt x="10871" y="96546"/>
                  <a:pt x="43958" y="100886"/>
                  <a:pt x="65228" y="92894"/>
                </a:cubicBezTo>
                <a:cubicBezTo>
                  <a:pt x="86498" y="84902"/>
                  <a:pt x="114342" y="60065"/>
                  <a:pt x="127620" y="49322"/>
                </a:cubicBezTo>
                <a:cubicBezTo>
                  <a:pt x="140898" y="38580"/>
                  <a:pt x="138320" y="36431"/>
                  <a:pt x="144894" y="28439"/>
                </a:cubicBezTo>
                <a:cubicBezTo>
                  <a:pt x="151469" y="20447"/>
                  <a:pt x="156453" y="-6281"/>
                  <a:pt x="167067" y="1368"/>
                </a:cubicBezTo>
                <a:cubicBezTo>
                  <a:pt x="177681" y="9017"/>
                  <a:pt x="196716" y="58561"/>
                  <a:pt x="208576" y="74331"/>
                </a:cubicBezTo>
                <a:cubicBezTo>
                  <a:pt x="220436" y="90101"/>
                  <a:pt x="229846" y="94870"/>
                  <a:pt x="238225" y="95987"/>
                </a:cubicBezTo>
                <a:cubicBezTo>
                  <a:pt x="246604" y="97104"/>
                  <a:pt x="255413" y="83526"/>
                  <a:pt x="258851" y="81034"/>
                </a:cubicBezTo>
              </a:path>
            </a:pathLst>
          </a:custGeom>
          <a:noFill/>
          <a:ln w="38100" cap="flat" cmpd="sng">
            <a:solidFill>
              <a:srgbClr val="27F1A3"/>
            </a:solidFill>
            <a:prstDash val="solid"/>
            <a:round/>
            <a:headEnd type="none" w="med" len="med"/>
            <a:tailEnd type="none" w="med" len="med"/>
          </a:ln>
        </p:spPr>
      </p:sp>
      <p:sp>
        <p:nvSpPr>
          <p:cNvPr id="835" name="Google Shape;835;p87"/>
          <p:cNvSpPr/>
          <p:nvPr/>
        </p:nvSpPr>
        <p:spPr>
          <a:xfrm>
            <a:off x="821900" y="3871325"/>
            <a:ext cx="1217400"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Medium"/>
                <a:ea typeface="DM Sans Medium"/>
                <a:cs typeface="DM Sans Medium"/>
                <a:sym typeface="DM Sans Medium"/>
              </a:rPr>
              <a:t>Einführung</a:t>
            </a:r>
            <a:endParaRPr sz="1000">
              <a:latin typeface="DM Sans Medium"/>
              <a:ea typeface="DM Sans Medium"/>
              <a:cs typeface="DM Sans Medium"/>
              <a:sym typeface="DM Sans Medium"/>
            </a:endParaRPr>
          </a:p>
        </p:txBody>
      </p:sp>
      <p:sp>
        <p:nvSpPr>
          <p:cNvPr id="836" name="Google Shape;836;p87"/>
          <p:cNvSpPr/>
          <p:nvPr/>
        </p:nvSpPr>
        <p:spPr>
          <a:xfrm>
            <a:off x="1379325" y="4344275"/>
            <a:ext cx="264600" cy="2646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7"/>
          <p:cNvSpPr/>
          <p:nvPr/>
        </p:nvSpPr>
        <p:spPr>
          <a:xfrm>
            <a:off x="2281700" y="4279825"/>
            <a:ext cx="264600" cy="2646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7"/>
          <p:cNvSpPr/>
          <p:nvPr/>
        </p:nvSpPr>
        <p:spPr>
          <a:xfrm>
            <a:off x="3325875" y="3764175"/>
            <a:ext cx="264600" cy="2646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7"/>
          <p:cNvSpPr/>
          <p:nvPr/>
        </p:nvSpPr>
        <p:spPr>
          <a:xfrm>
            <a:off x="4189550" y="3119625"/>
            <a:ext cx="264600" cy="2646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7"/>
          <p:cNvSpPr/>
          <p:nvPr/>
        </p:nvSpPr>
        <p:spPr>
          <a:xfrm>
            <a:off x="5111275" y="1901450"/>
            <a:ext cx="264600" cy="2646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7"/>
          <p:cNvSpPr/>
          <p:nvPr/>
        </p:nvSpPr>
        <p:spPr>
          <a:xfrm>
            <a:off x="5549225" y="2439450"/>
            <a:ext cx="264600" cy="2646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7"/>
          <p:cNvSpPr/>
          <p:nvPr/>
        </p:nvSpPr>
        <p:spPr>
          <a:xfrm>
            <a:off x="5813825" y="2997150"/>
            <a:ext cx="264600" cy="2646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7"/>
          <p:cNvSpPr/>
          <p:nvPr/>
        </p:nvSpPr>
        <p:spPr>
          <a:xfrm>
            <a:off x="7257625" y="4125125"/>
            <a:ext cx="264600" cy="2646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7"/>
          <p:cNvSpPr/>
          <p:nvPr/>
        </p:nvSpPr>
        <p:spPr>
          <a:xfrm>
            <a:off x="1685600" y="3716650"/>
            <a:ext cx="1217400"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Medium"/>
                <a:ea typeface="DM Sans Medium"/>
                <a:cs typeface="DM Sans Medium"/>
                <a:sym typeface="DM Sans Medium"/>
              </a:rPr>
              <a:t>Projekt- vorstellung</a:t>
            </a:r>
            <a:endParaRPr sz="1000">
              <a:latin typeface="DM Sans Medium"/>
              <a:ea typeface="DM Sans Medium"/>
              <a:cs typeface="DM Sans Medium"/>
              <a:sym typeface="DM Sans Medium"/>
            </a:endParaRPr>
          </a:p>
        </p:txBody>
      </p:sp>
      <p:sp>
        <p:nvSpPr>
          <p:cNvPr id="845" name="Google Shape;845;p87"/>
          <p:cNvSpPr/>
          <p:nvPr/>
        </p:nvSpPr>
        <p:spPr>
          <a:xfrm>
            <a:off x="2459050" y="3265475"/>
            <a:ext cx="1217400"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Medium"/>
                <a:ea typeface="DM Sans Medium"/>
                <a:cs typeface="DM Sans Medium"/>
                <a:sym typeface="DM Sans Medium"/>
              </a:rPr>
              <a:t>Beziehung aufbauen</a:t>
            </a:r>
            <a:endParaRPr sz="1000">
              <a:latin typeface="DM Sans Medium"/>
              <a:ea typeface="DM Sans Medium"/>
              <a:cs typeface="DM Sans Medium"/>
              <a:sym typeface="DM Sans Medium"/>
            </a:endParaRPr>
          </a:p>
        </p:txBody>
      </p:sp>
      <p:sp>
        <p:nvSpPr>
          <p:cNvPr id="846" name="Google Shape;846;p87"/>
          <p:cNvSpPr/>
          <p:nvPr/>
        </p:nvSpPr>
        <p:spPr>
          <a:xfrm>
            <a:off x="3180925" y="2579275"/>
            <a:ext cx="1217400" cy="44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Medium"/>
                <a:ea typeface="DM Sans Medium"/>
                <a:cs typeface="DM Sans Medium"/>
                <a:sym typeface="DM Sans Medium"/>
              </a:rPr>
              <a:t>Erlebnis in der Vergangenheit referenzieren</a:t>
            </a:r>
            <a:endParaRPr sz="1000">
              <a:latin typeface="DM Sans Medium"/>
              <a:ea typeface="DM Sans Medium"/>
              <a:cs typeface="DM Sans Medium"/>
              <a:sym typeface="DM Sans Medium"/>
            </a:endParaRPr>
          </a:p>
        </p:txBody>
      </p:sp>
      <p:sp>
        <p:nvSpPr>
          <p:cNvPr id="847" name="Google Shape;847;p87"/>
          <p:cNvSpPr/>
          <p:nvPr/>
        </p:nvSpPr>
        <p:spPr>
          <a:xfrm>
            <a:off x="4592245" y="1289888"/>
            <a:ext cx="1299600" cy="44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Medium"/>
                <a:ea typeface="DM Sans Medium"/>
                <a:cs typeface="DM Sans Medium"/>
                <a:sym typeface="DM Sans Medium"/>
              </a:rPr>
              <a:t>Tief eintauchen (Emotion, Herausforderung)</a:t>
            </a:r>
            <a:endParaRPr sz="1000">
              <a:latin typeface="DM Sans Medium"/>
              <a:ea typeface="DM Sans Medium"/>
              <a:cs typeface="DM Sans Medium"/>
              <a:sym typeface="DM Sans Medium"/>
            </a:endParaRPr>
          </a:p>
        </p:txBody>
      </p:sp>
      <p:sp>
        <p:nvSpPr>
          <p:cNvPr id="848" name="Google Shape;848;p87"/>
          <p:cNvSpPr/>
          <p:nvPr/>
        </p:nvSpPr>
        <p:spPr>
          <a:xfrm>
            <a:off x="5847066" y="1980966"/>
            <a:ext cx="1217400" cy="44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Medium"/>
                <a:ea typeface="DM Sans Medium"/>
                <a:cs typeface="DM Sans Medium"/>
                <a:sym typeface="DM Sans Medium"/>
              </a:rPr>
              <a:t>Nachhaken</a:t>
            </a:r>
            <a:endParaRPr sz="1000">
              <a:latin typeface="DM Sans Medium"/>
              <a:ea typeface="DM Sans Medium"/>
              <a:cs typeface="DM Sans Medium"/>
              <a:sym typeface="DM Sans Medium"/>
            </a:endParaRPr>
          </a:p>
        </p:txBody>
      </p:sp>
      <p:sp>
        <p:nvSpPr>
          <p:cNvPr id="849" name="Google Shape;849;p87"/>
          <p:cNvSpPr/>
          <p:nvPr/>
        </p:nvSpPr>
        <p:spPr>
          <a:xfrm>
            <a:off x="6182216" y="2573941"/>
            <a:ext cx="1217400" cy="44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Medium"/>
                <a:ea typeface="DM Sans Medium"/>
                <a:cs typeface="DM Sans Medium"/>
                <a:sym typeface="DM Sans Medium"/>
              </a:rPr>
              <a:t>Zauberstab- Frage</a:t>
            </a:r>
            <a:endParaRPr sz="1000">
              <a:latin typeface="DM Sans Medium"/>
              <a:ea typeface="DM Sans Medium"/>
              <a:cs typeface="DM Sans Medium"/>
              <a:sym typeface="DM Sans Medium"/>
            </a:endParaRPr>
          </a:p>
        </p:txBody>
      </p:sp>
      <p:sp>
        <p:nvSpPr>
          <p:cNvPr id="850" name="Google Shape;850;p87"/>
          <p:cNvSpPr/>
          <p:nvPr/>
        </p:nvSpPr>
        <p:spPr>
          <a:xfrm>
            <a:off x="6968576" y="3476300"/>
            <a:ext cx="1333200" cy="44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a:latin typeface="DM Sans Medium"/>
                <a:ea typeface="DM Sans Medium"/>
                <a:cs typeface="DM Sans Medium"/>
                <a:sym typeface="DM Sans Medium"/>
              </a:rPr>
              <a:t>Zusammenfassung &amp; Bedanken</a:t>
            </a:r>
            <a:endParaRPr sz="1000">
              <a:latin typeface="DM Sans Medium"/>
              <a:ea typeface="DM Sans Medium"/>
              <a:cs typeface="DM Sans Medium"/>
              <a:sym typeface="DM Sans Medium"/>
            </a:endParaRPr>
          </a:p>
        </p:txBody>
      </p:sp>
      <p:sp>
        <p:nvSpPr>
          <p:cNvPr id="851" name="Google Shape;851;p87"/>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38</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88"/>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8"/>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Lernendenprofil und Lernbedarfserhebung</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solidFill>
                  <a:srgbClr val="27F1A3"/>
                </a:solidFill>
                <a:latin typeface="DM Sans Medium"/>
                <a:ea typeface="DM Sans Medium"/>
                <a:cs typeface="DM Sans Medium"/>
                <a:sym typeface="DM Sans Medium"/>
              </a:rPr>
              <a:t>Phasen eines Interviews</a:t>
            </a:r>
            <a:endParaRPr sz="2400">
              <a:solidFill>
                <a:srgbClr val="27F1A3"/>
              </a:solidFill>
              <a:latin typeface="DM Sans Medium"/>
              <a:ea typeface="DM Sans Medium"/>
              <a:cs typeface="DM Sans Medium"/>
              <a:sym typeface="DM Sans Medium"/>
            </a:endParaRPr>
          </a:p>
        </p:txBody>
      </p:sp>
      <p:sp>
        <p:nvSpPr>
          <p:cNvPr id="858" name="Google Shape;858;p88"/>
          <p:cNvSpPr/>
          <p:nvPr/>
        </p:nvSpPr>
        <p:spPr>
          <a:xfrm>
            <a:off x="982025" y="2009029"/>
            <a:ext cx="6471275" cy="2445275"/>
          </a:xfrm>
          <a:custGeom>
            <a:avLst/>
            <a:gdLst/>
            <a:ahLst/>
            <a:cxnLst/>
            <a:rect l="l" t="t" r="r" b="b"/>
            <a:pathLst>
              <a:path w="258851" h="97811" extrusionOk="0">
                <a:moveTo>
                  <a:pt x="0" y="97276"/>
                </a:moveTo>
                <a:cubicBezTo>
                  <a:pt x="10871" y="96546"/>
                  <a:pt x="43958" y="100886"/>
                  <a:pt x="65228" y="92894"/>
                </a:cubicBezTo>
                <a:cubicBezTo>
                  <a:pt x="86498" y="84902"/>
                  <a:pt x="114342" y="60065"/>
                  <a:pt x="127620" y="49322"/>
                </a:cubicBezTo>
                <a:cubicBezTo>
                  <a:pt x="140898" y="38580"/>
                  <a:pt x="138320" y="36431"/>
                  <a:pt x="144894" y="28439"/>
                </a:cubicBezTo>
                <a:cubicBezTo>
                  <a:pt x="151469" y="20447"/>
                  <a:pt x="156453" y="-6281"/>
                  <a:pt x="167067" y="1368"/>
                </a:cubicBezTo>
                <a:cubicBezTo>
                  <a:pt x="177681" y="9017"/>
                  <a:pt x="196716" y="58561"/>
                  <a:pt x="208576" y="74331"/>
                </a:cubicBezTo>
                <a:cubicBezTo>
                  <a:pt x="220436" y="90101"/>
                  <a:pt x="229846" y="94870"/>
                  <a:pt x="238225" y="95987"/>
                </a:cubicBezTo>
                <a:cubicBezTo>
                  <a:pt x="246604" y="97104"/>
                  <a:pt x="255413" y="83526"/>
                  <a:pt x="258851" y="81034"/>
                </a:cubicBezTo>
              </a:path>
            </a:pathLst>
          </a:custGeom>
          <a:noFill/>
          <a:ln w="38100" cap="flat" cmpd="sng">
            <a:solidFill>
              <a:schemeClr val="dk1"/>
            </a:solidFill>
            <a:prstDash val="solid"/>
            <a:round/>
            <a:headEnd type="none" w="med" len="med"/>
            <a:tailEnd type="none" w="med" len="med"/>
          </a:ln>
        </p:spPr>
      </p:sp>
      <p:sp>
        <p:nvSpPr>
          <p:cNvPr id="859" name="Google Shape;859;p88"/>
          <p:cNvSpPr/>
          <p:nvPr/>
        </p:nvSpPr>
        <p:spPr>
          <a:xfrm>
            <a:off x="1226925" y="4318493"/>
            <a:ext cx="264600" cy="26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8"/>
          <p:cNvSpPr/>
          <p:nvPr/>
        </p:nvSpPr>
        <p:spPr>
          <a:xfrm>
            <a:off x="3173475" y="3764175"/>
            <a:ext cx="264600" cy="26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8"/>
          <p:cNvSpPr/>
          <p:nvPr/>
        </p:nvSpPr>
        <p:spPr>
          <a:xfrm>
            <a:off x="4958875" y="1901450"/>
            <a:ext cx="264600" cy="26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8"/>
          <p:cNvSpPr/>
          <p:nvPr/>
        </p:nvSpPr>
        <p:spPr>
          <a:xfrm>
            <a:off x="5396825" y="2439450"/>
            <a:ext cx="264600" cy="26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8"/>
          <p:cNvSpPr/>
          <p:nvPr/>
        </p:nvSpPr>
        <p:spPr>
          <a:xfrm>
            <a:off x="5661425" y="2997150"/>
            <a:ext cx="264600" cy="26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8"/>
          <p:cNvSpPr/>
          <p:nvPr/>
        </p:nvSpPr>
        <p:spPr>
          <a:xfrm>
            <a:off x="7105225" y="4125125"/>
            <a:ext cx="264600" cy="26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8"/>
          <p:cNvSpPr/>
          <p:nvPr/>
        </p:nvSpPr>
        <p:spPr>
          <a:xfrm>
            <a:off x="721550" y="3093900"/>
            <a:ext cx="1395900" cy="438000"/>
          </a:xfrm>
          <a:prstGeom prst="wedgeRectCallout">
            <a:avLst>
              <a:gd name="adj1" fmla="val -13661"/>
              <a:gd name="adj2" fmla="val 1096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Hi, ich bin... und arbeite an Projekt... </a:t>
            </a:r>
            <a:endParaRPr sz="800">
              <a:latin typeface="DM Sans Medium"/>
              <a:ea typeface="DM Sans Medium"/>
              <a:cs typeface="DM Sans Medium"/>
              <a:sym typeface="DM Sans Medium"/>
            </a:endParaRPr>
          </a:p>
          <a:p>
            <a:pPr marL="0" lvl="0" indent="0" algn="l" rtl="0">
              <a:spcBef>
                <a:spcPts val="0"/>
              </a:spcBef>
              <a:spcAft>
                <a:spcPts val="0"/>
              </a:spcAft>
              <a:buNone/>
            </a:pPr>
            <a:r>
              <a:rPr lang="de" sz="800">
                <a:latin typeface="DM Sans Medium"/>
                <a:ea typeface="DM Sans Medium"/>
                <a:cs typeface="DM Sans Medium"/>
                <a:sym typeface="DM Sans Medium"/>
              </a:rPr>
              <a:t>Möchte von dir lernen…</a:t>
            </a:r>
            <a:endParaRPr sz="800">
              <a:latin typeface="DM Sans Medium"/>
              <a:ea typeface="DM Sans Medium"/>
              <a:cs typeface="DM Sans Medium"/>
              <a:sym typeface="DM Sans Medium"/>
            </a:endParaRPr>
          </a:p>
        </p:txBody>
      </p:sp>
      <p:sp>
        <p:nvSpPr>
          <p:cNvPr id="866" name="Google Shape;866;p88"/>
          <p:cNvSpPr/>
          <p:nvPr/>
        </p:nvSpPr>
        <p:spPr>
          <a:xfrm>
            <a:off x="1574950" y="3627454"/>
            <a:ext cx="1395900" cy="438000"/>
          </a:xfrm>
          <a:prstGeom prst="wedgeRectCallout">
            <a:avLst>
              <a:gd name="adj1" fmla="val -41849"/>
              <a:gd name="adj2" fmla="val 886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Was verbindest du mit...</a:t>
            </a:r>
            <a:endParaRPr sz="800">
              <a:latin typeface="DM Sans Medium"/>
              <a:ea typeface="DM Sans Medium"/>
              <a:cs typeface="DM Sans Medium"/>
              <a:sym typeface="DM Sans Medium"/>
            </a:endParaRPr>
          </a:p>
        </p:txBody>
      </p:sp>
      <p:sp>
        <p:nvSpPr>
          <p:cNvPr id="867" name="Google Shape;867;p88"/>
          <p:cNvSpPr/>
          <p:nvPr/>
        </p:nvSpPr>
        <p:spPr>
          <a:xfrm>
            <a:off x="2363625" y="2919675"/>
            <a:ext cx="1395900" cy="438000"/>
          </a:xfrm>
          <a:prstGeom prst="wedgeRectCallout">
            <a:avLst>
              <a:gd name="adj1" fmla="val -6924"/>
              <a:gd name="adj2" fmla="val 91301"/>
            </a:avLst>
          </a:prstGeom>
          <a:solidFill>
            <a:srgbClr val="CC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Erzähl mir von deiner schlechtesten Erfahrung mit....</a:t>
            </a:r>
            <a:endParaRPr sz="800">
              <a:latin typeface="DM Sans Medium"/>
              <a:ea typeface="DM Sans Medium"/>
              <a:cs typeface="DM Sans Medium"/>
              <a:sym typeface="DM Sans Medium"/>
            </a:endParaRPr>
          </a:p>
        </p:txBody>
      </p:sp>
      <p:sp>
        <p:nvSpPr>
          <p:cNvPr id="868" name="Google Shape;868;p88"/>
          <p:cNvSpPr/>
          <p:nvPr/>
        </p:nvSpPr>
        <p:spPr>
          <a:xfrm>
            <a:off x="1091550" y="2211908"/>
            <a:ext cx="1395900" cy="438000"/>
          </a:xfrm>
          <a:prstGeom prst="wedgeRectCallout">
            <a:avLst>
              <a:gd name="adj1" fmla="val 38955"/>
              <a:gd name="adj2" fmla="val 83663"/>
            </a:avLst>
          </a:prstGeom>
          <a:solidFill>
            <a:srgbClr val="CC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 Zeig mir, wie du vorgehst bei...</a:t>
            </a:r>
            <a:endParaRPr sz="800">
              <a:latin typeface="DM Sans Medium"/>
              <a:ea typeface="DM Sans Medium"/>
              <a:cs typeface="DM Sans Medium"/>
              <a:sym typeface="DM Sans Medium"/>
            </a:endParaRPr>
          </a:p>
        </p:txBody>
      </p:sp>
      <p:sp>
        <p:nvSpPr>
          <p:cNvPr id="869" name="Google Shape;869;p88"/>
          <p:cNvSpPr/>
          <p:nvPr/>
        </p:nvSpPr>
        <p:spPr>
          <a:xfrm>
            <a:off x="2700650" y="2211892"/>
            <a:ext cx="1395900" cy="438000"/>
          </a:xfrm>
          <a:prstGeom prst="wedgeRectCallout">
            <a:avLst>
              <a:gd name="adj1" fmla="val -50922"/>
              <a:gd name="adj2" fmla="val 104332"/>
            </a:avLst>
          </a:prstGeom>
          <a:solidFill>
            <a:srgbClr val="CC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Was waren die einzelnen Schritte?</a:t>
            </a:r>
            <a:endParaRPr sz="800">
              <a:latin typeface="DM Sans Medium"/>
              <a:ea typeface="DM Sans Medium"/>
              <a:cs typeface="DM Sans Medium"/>
              <a:sym typeface="DM Sans Medium"/>
            </a:endParaRPr>
          </a:p>
        </p:txBody>
      </p:sp>
      <p:sp>
        <p:nvSpPr>
          <p:cNvPr id="870" name="Google Shape;870;p88"/>
          <p:cNvSpPr/>
          <p:nvPr/>
        </p:nvSpPr>
        <p:spPr>
          <a:xfrm>
            <a:off x="3309975" y="1582875"/>
            <a:ext cx="1395900" cy="438000"/>
          </a:xfrm>
          <a:prstGeom prst="wedgeRectCallout">
            <a:avLst>
              <a:gd name="adj1" fmla="val 27491"/>
              <a:gd name="adj2" fmla="val 72991"/>
            </a:avLst>
          </a:prstGeom>
          <a:solidFill>
            <a:srgbClr val="27F1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Warum glaubst du, </a:t>
            </a:r>
            <a:endParaRPr sz="800">
              <a:latin typeface="DM Sans Medium"/>
              <a:ea typeface="DM Sans Medium"/>
              <a:cs typeface="DM Sans Medium"/>
              <a:sym typeface="DM Sans Medium"/>
            </a:endParaRPr>
          </a:p>
          <a:p>
            <a:pPr marL="0" lvl="0" indent="0" algn="l" rtl="0">
              <a:spcBef>
                <a:spcPts val="0"/>
              </a:spcBef>
              <a:spcAft>
                <a:spcPts val="0"/>
              </a:spcAft>
              <a:buNone/>
            </a:pPr>
            <a:r>
              <a:rPr lang="de" sz="800">
                <a:latin typeface="DM Sans Medium"/>
                <a:ea typeface="DM Sans Medium"/>
                <a:cs typeface="DM Sans Medium"/>
                <a:sym typeface="DM Sans Medium"/>
              </a:rPr>
              <a:t>dass... ?</a:t>
            </a:r>
            <a:endParaRPr sz="800">
              <a:latin typeface="DM Sans Medium"/>
              <a:ea typeface="DM Sans Medium"/>
              <a:cs typeface="DM Sans Medium"/>
              <a:sym typeface="DM Sans Medium"/>
            </a:endParaRPr>
          </a:p>
        </p:txBody>
      </p:sp>
      <p:sp>
        <p:nvSpPr>
          <p:cNvPr id="871" name="Google Shape;871;p88"/>
          <p:cNvSpPr/>
          <p:nvPr/>
        </p:nvSpPr>
        <p:spPr>
          <a:xfrm>
            <a:off x="5342575" y="1405532"/>
            <a:ext cx="1395900" cy="438000"/>
          </a:xfrm>
          <a:prstGeom prst="wedgeRectCallout">
            <a:avLst>
              <a:gd name="adj1" fmla="val -50922"/>
              <a:gd name="adj2" fmla="val 104332"/>
            </a:avLst>
          </a:prstGeom>
          <a:solidFill>
            <a:srgbClr val="27F1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Wie hast du dich dabei gefühlt?</a:t>
            </a:r>
            <a:endParaRPr sz="800">
              <a:latin typeface="DM Sans Medium"/>
              <a:ea typeface="DM Sans Medium"/>
              <a:cs typeface="DM Sans Medium"/>
              <a:sym typeface="DM Sans Medium"/>
            </a:endParaRPr>
          </a:p>
        </p:txBody>
      </p:sp>
      <p:sp>
        <p:nvSpPr>
          <p:cNvPr id="872" name="Google Shape;872;p88"/>
          <p:cNvSpPr/>
          <p:nvPr/>
        </p:nvSpPr>
        <p:spPr>
          <a:xfrm>
            <a:off x="4240825" y="928150"/>
            <a:ext cx="1395900" cy="438000"/>
          </a:xfrm>
          <a:prstGeom prst="wedgeRectCallout">
            <a:avLst>
              <a:gd name="adj1" fmla="val -9180"/>
              <a:gd name="adj2" fmla="val 87655"/>
            </a:avLst>
          </a:prstGeom>
          <a:solidFill>
            <a:srgbClr val="27F1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Erzähl mir mehr über...</a:t>
            </a:r>
            <a:endParaRPr sz="800">
              <a:latin typeface="DM Sans Medium"/>
              <a:ea typeface="DM Sans Medium"/>
              <a:cs typeface="DM Sans Medium"/>
              <a:sym typeface="DM Sans Medium"/>
            </a:endParaRPr>
          </a:p>
        </p:txBody>
      </p:sp>
      <p:sp>
        <p:nvSpPr>
          <p:cNvPr id="873" name="Google Shape;873;p88"/>
          <p:cNvSpPr/>
          <p:nvPr/>
        </p:nvSpPr>
        <p:spPr>
          <a:xfrm>
            <a:off x="5702880" y="1975056"/>
            <a:ext cx="1395900" cy="438000"/>
          </a:xfrm>
          <a:prstGeom prst="wedgeRectCallout">
            <a:avLst>
              <a:gd name="adj1" fmla="val -46504"/>
              <a:gd name="adj2" fmla="val 77777"/>
            </a:avLst>
          </a:prstGeom>
          <a:solidFill>
            <a:srgbClr val="78A5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Also was du sagst, ist.....</a:t>
            </a:r>
            <a:endParaRPr sz="800">
              <a:latin typeface="DM Sans Medium"/>
              <a:ea typeface="DM Sans Medium"/>
              <a:cs typeface="DM Sans Medium"/>
              <a:sym typeface="DM Sans Medium"/>
            </a:endParaRPr>
          </a:p>
        </p:txBody>
      </p:sp>
      <p:sp>
        <p:nvSpPr>
          <p:cNvPr id="874" name="Google Shape;874;p88"/>
          <p:cNvSpPr/>
          <p:nvPr/>
        </p:nvSpPr>
        <p:spPr>
          <a:xfrm>
            <a:off x="6222175" y="2477098"/>
            <a:ext cx="1395900" cy="438000"/>
          </a:xfrm>
          <a:prstGeom prst="wedgeRectCallout">
            <a:avLst>
              <a:gd name="adj1" fmla="val -50460"/>
              <a:gd name="adj2" fmla="val 79105"/>
            </a:avLst>
          </a:prstGeom>
          <a:solidFill>
            <a:srgbClr val="7799FF">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Was würdest du dir in Bezug auf... wünschen?</a:t>
            </a:r>
            <a:endParaRPr sz="800">
              <a:latin typeface="DM Sans Medium"/>
              <a:ea typeface="DM Sans Medium"/>
              <a:cs typeface="DM Sans Medium"/>
              <a:sym typeface="DM Sans Medium"/>
            </a:endParaRPr>
          </a:p>
        </p:txBody>
      </p:sp>
      <p:sp>
        <p:nvSpPr>
          <p:cNvPr id="875" name="Google Shape;875;p88"/>
          <p:cNvSpPr/>
          <p:nvPr/>
        </p:nvSpPr>
        <p:spPr>
          <a:xfrm>
            <a:off x="6363975" y="3027204"/>
            <a:ext cx="1395900" cy="438000"/>
          </a:xfrm>
          <a:prstGeom prst="wedgeRectCallout">
            <a:avLst>
              <a:gd name="adj1" fmla="val -68006"/>
              <a:gd name="adj2" fmla="val 1170"/>
            </a:avLst>
          </a:prstGeom>
          <a:solidFill>
            <a:srgbClr val="7799FF">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Was wäre, wenn...?</a:t>
            </a:r>
            <a:endParaRPr sz="800">
              <a:latin typeface="DM Sans Medium"/>
              <a:ea typeface="DM Sans Medium"/>
              <a:cs typeface="DM Sans Medium"/>
              <a:sym typeface="DM Sans Medium"/>
            </a:endParaRPr>
          </a:p>
        </p:txBody>
      </p:sp>
      <p:sp>
        <p:nvSpPr>
          <p:cNvPr id="876" name="Google Shape;876;p88"/>
          <p:cNvSpPr/>
          <p:nvPr/>
        </p:nvSpPr>
        <p:spPr>
          <a:xfrm>
            <a:off x="7493373" y="3557375"/>
            <a:ext cx="1395900" cy="438000"/>
          </a:xfrm>
          <a:prstGeom prst="wedgeRectCallout">
            <a:avLst>
              <a:gd name="adj1" fmla="val -55796"/>
              <a:gd name="adj2" fmla="val 425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800">
                <a:latin typeface="DM Sans Medium"/>
                <a:ea typeface="DM Sans Medium"/>
                <a:cs typeface="DM Sans Medium"/>
                <a:sym typeface="DM Sans Medium"/>
              </a:rPr>
              <a:t>Möchtest du noch etwas hinzufügen?</a:t>
            </a:r>
            <a:endParaRPr sz="800">
              <a:latin typeface="DM Sans Medium"/>
              <a:ea typeface="DM Sans Medium"/>
              <a:cs typeface="DM Sans Medium"/>
              <a:sym typeface="DM Sans Medium"/>
            </a:endParaRPr>
          </a:p>
        </p:txBody>
      </p:sp>
      <p:sp>
        <p:nvSpPr>
          <p:cNvPr id="877" name="Google Shape;877;p88"/>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39</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FFAA"/>
        </a:solidFill>
        <a:effectLst/>
      </p:bgPr>
    </p:bg>
    <p:spTree>
      <p:nvGrpSpPr>
        <p:cNvPr id="1" name="Shape 224"/>
        <p:cNvGrpSpPr/>
        <p:nvPr/>
      </p:nvGrpSpPr>
      <p:grpSpPr>
        <a:xfrm>
          <a:off x="0" y="0"/>
          <a:ext cx="0" cy="0"/>
          <a:chOff x="0" y="0"/>
          <a:chExt cx="0" cy="0"/>
        </a:xfrm>
      </p:grpSpPr>
      <p:sp>
        <p:nvSpPr>
          <p:cNvPr id="225" name="Google Shape;225;p53" descr="{&quot;recolor_background&quot;:&quot;brand&quot;}"/>
          <p:cNvSpPr txBox="1"/>
          <p:nvPr/>
        </p:nvSpPr>
        <p:spPr>
          <a:xfrm>
            <a:off x="638825" y="986400"/>
            <a:ext cx="1388700" cy="4157100"/>
          </a:xfrm>
          <a:prstGeom prst="rect">
            <a:avLst/>
          </a:prstGeom>
          <a:solidFill>
            <a:srgbClr val="FFFFFF"/>
          </a:solidFill>
          <a:ln>
            <a:noFill/>
          </a:ln>
        </p:spPr>
        <p:txBody>
          <a:bodyPr spcFirstLastPara="1" wrap="square" lIns="252000" tIns="90000" rIns="252000" bIns="86400" anchor="ctr" anchorCtr="0">
            <a:noAutofit/>
          </a:bodyPr>
          <a:lstStyle/>
          <a:p>
            <a:pPr marL="0" lvl="0" indent="0" algn="l" rtl="0">
              <a:spcBef>
                <a:spcPts val="0"/>
              </a:spcBef>
              <a:spcAft>
                <a:spcPts val="0"/>
              </a:spcAft>
              <a:buNone/>
            </a:pPr>
            <a:endParaRPr sz="800">
              <a:solidFill>
                <a:srgbClr val="FFFFFF"/>
              </a:solidFill>
              <a:latin typeface="DM Sans Medium"/>
              <a:ea typeface="DM Sans Medium"/>
              <a:cs typeface="DM Sans Medium"/>
              <a:sym typeface="DM Sans Medium"/>
            </a:endParaRPr>
          </a:p>
        </p:txBody>
      </p:sp>
      <p:pic>
        <p:nvPicPr>
          <p:cNvPr id="226" name="Google Shape;226;p5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2000" y="4814155"/>
            <a:ext cx="720000" cy="132245"/>
          </a:xfrm>
          <a:prstGeom prst="rect">
            <a:avLst/>
          </a:prstGeom>
          <a:noFill/>
          <a:ln>
            <a:noFill/>
          </a:ln>
        </p:spPr>
      </p:pic>
      <p:sp>
        <p:nvSpPr>
          <p:cNvPr id="227" name="Google Shape;227;p53"/>
          <p:cNvSpPr txBox="1"/>
          <p:nvPr/>
        </p:nvSpPr>
        <p:spPr>
          <a:xfrm>
            <a:off x="973650" y="194400"/>
            <a:ext cx="6218400" cy="4356300"/>
          </a:xfrm>
          <a:prstGeom prst="rect">
            <a:avLst/>
          </a:prstGeom>
          <a:noFill/>
          <a:ln>
            <a:noFill/>
          </a:ln>
        </p:spPr>
        <p:txBody>
          <a:bodyPr spcFirstLastPara="1" wrap="square" lIns="252000" tIns="252000" rIns="252000" bIns="2520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de" sz="4100">
                <a:solidFill>
                  <a:schemeClr val="dk1"/>
                </a:solidFill>
                <a:latin typeface="DM Sans"/>
                <a:ea typeface="DM Sans"/>
                <a:cs typeface="DM Sans"/>
                <a:sym typeface="DM Sans"/>
              </a:rPr>
              <a:t>New Learning &amp; Hintergrund </a:t>
            </a:r>
            <a:br>
              <a:rPr lang="de" sz="4100">
                <a:solidFill>
                  <a:schemeClr val="dk1"/>
                </a:solidFill>
                <a:latin typeface="DM Sans"/>
                <a:ea typeface="DM Sans"/>
                <a:cs typeface="DM Sans"/>
                <a:sym typeface="DM Sans"/>
              </a:rPr>
            </a:br>
            <a:r>
              <a:rPr lang="de" sz="4100">
                <a:solidFill>
                  <a:schemeClr val="dk1"/>
                </a:solidFill>
                <a:latin typeface="DM Sans"/>
                <a:ea typeface="DM Sans"/>
                <a:cs typeface="DM Sans"/>
                <a:sym typeface="DM Sans"/>
              </a:rPr>
              <a:t>Forever Day One</a:t>
            </a:r>
            <a:endParaRPr sz="4100">
              <a:solidFill>
                <a:schemeClr val="dk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8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9"/>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Lernendenprofil und Lernbedarfserhebung</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solidFill>
                  <a:srgbClr val="27F1A3"/>
                </a:solidFill>
                <a:latin typeface="DM Sans Medium"/>
                <a:ea typeface="DM Sans Medium"/>
                <a:cs typeface="DM Sans Medium"/>
                <a:sym typeface="DM Sans Medium"/>
              </a:rPr>
              <a:t>Warum herausfinden</a:t>
            </a:r>
            <a:endParaRPr sz="2400">
              <a:solidFill>
                <a:srgbClr val="27F1A3"/>
              </a:solidFill>
              <a:latin typeface="DM Sans Medium"/>
              <a:ea typeface="DM Sans Medium"/>
              <a:cs typeface="DM Sans Medium"/>
              <a:sym typeface="DM Sans Medium"/>
            </a:endParaRPr>
          </a:p>
        </p:txBody>
      </p:sp>
      <p:sp>
        <p:nvSpPr>
          <p:cNvPr id="884" name="Google Shape;884;p89"/>
          <p:cNvSpPr txBox="1"/>
          <p:nvPr/>
        </p:nvSpPr>
        <p:spPr>
          <a:xfrm>
            <a:off x="685700" y="2030300"/>
            <a:ext cx="3300000" cy="203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2000">
                <a:latin typeface="DM Sans"/>
                <a:ea typeface="DM Sans"/>
                <a:cs typeface="DM Sans"/>
                <a:sym typeface="DM Sans"/>
              </a:rPr>
              <a:t>Es ist wichtig herauszufinden, womit Lernende Herausforderungen haben.</a:t>
            </a:r>
            <a:endParaRPr sz="2000">
              <a:latin typeface="DM Sans"/>
              <a:ea typeface="DM Sans"/>
              <a:cs typeface="DM Sans"/>
              <a:sym typeface="DM Sans"/>
            </a:endParaRPr>
          </a:p>
          <a:p>
            <a:pPr marL="0" lvl="0" indent="0" algn="ctr" rtl="0">
              <a:spcBef>
                <a:spcPts val="0"/>
              </a:spcBef>
              <a:spcAft>
                <a:spcPts val="0"/>
              </a:spcAft>
              <a:buNone/>
            </a:pPr>
            <a:r>
              <a:rPr lang="de" sz="2000">
                <a:latin typeface="DM Sans"/>
                <a:ea typeface="DM Sans"/>
                <a:cs typeface="DM Sans"/>
                <a:sym typeface="DM Sans"/>
              </a:rPr>
              <a:t>Aber noch wichtiger ist es herauszufinden </a:t>
            </a:r>
            <a:r>
              <a:rPr lang="de" sz="2000">
                <a:latin typeface="DM Sans Medium"/>
                <a:ea typeface="DM Sans Medium"/>
                <a:cs typeface="DM Sans Medium"/>
                <a:sym typeface="DM Sans Medium"/>
              </a:rPr>
              <a:t>WARUM</a:t>
            </a:r>
            <a:r>
              <a:rPr lang="de" sz="2000">
                <a:latin typeface="DM Sans"/>
                <a:ea typeface="DM Sans"/>
                <a:cs typeface="DM Sans"/>
                <a:sym typeface="DM Sans"/>
              </a:rPr>
              <a:t>.</a:t>
            </a:r>
            <a:endParaRPr sz="2000">
              <a:latin typeface="DM Sans"/>
              <a:ea typeface="DM Sans"/>
              <a:cs typeface="DM Sans"/>
              <a:sym typeface="DM Sans"/>
            </a:endParaRPr>
          </a:p>
        </p:txBody>
      </p:sp>
      <p:pic>
        <p:nvPicPr>
          <p:cNvPr id="885" name="Google Shape;885;p8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296850" y="1643600"/>
            <a:ext cx="2690951" cy="2844774"/>
          </a:xfrm>
          <a:prstGeom prst="rect">
            <a:avLst/>
          </a:prstGeom>
          <a:noFill/>
          <a:ln>
            <a:noFill/>
          </a:ln>
        </p:spPr>
      </p:pic>
      <p:sp>
        <p:nvSpPr>
          <p:cNvPr id="886" name="Google Shape;886;p89"/>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40</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90"/>
          <p:cNvSpPr/>
          <p:nvPr/>
        </p:nvSpPr>
        <p:spPr>
          <a:xfrm>
            <a:off x="5840925" y="0"/>
            <a:ext cx="3373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0"/>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0"/>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Lernendenprofil</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solidFill>
                  <a:srgbClr val="27F1A3"/>
                </a:solidFill>
                <a:latin typeface="DM Sans Medium"/>
                <a:ea typeface="DM Sans Medium"/>
                <a:cs typeface="DM Sans Medium"/>
                <a:sym typeface="DM Sans Medium"/>
              </a:rPr>
              <a:t>Lernenden-Personas entwickeln</a:t>
            </a:r>
            <a:endParaRPr sz="2400">
              <a:solidFill>
                <a:srgbClr val="27F1A3"/>
              </a:solidFill>
              <a:latin typeface="DM Sans Medium"/>
              <a:ea typeface="DM Sans Medium"/>
              <a:cs typeface="DM Sans Medium"/>
              <a:sym typeface="DM Sans Medium"/>
            </a:endParaRPr>
          </a:p>
        </p:txBody>
      </p:sp>
      <p:pic>
        <p:nvPicPr>
          <p:cNvPr id="894" name="Google Shape;894;p9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84350" y="1988700"/>
            <a:ext cx="2958300" cy="2958300"/>
          </a:xfrm>
          <a:prstGeom prst="rect">
            <a:avLst/>
          </a:prstGeom>
          <a:noFill/>
          <a:ln>
            <a:noFill/>
          </a:ln>
        </p:spPr>
      </p:pic>
      <p:sp>
        <p:nvSpPr>
          <p:cNvPr id="895" name="Google Shape;895;p90"/>
          <p:cNvSpPr txBox="1"/>
          <p:nvPr/>
        </p:nvSpPr>
        <p:spPr>
          <a:xfrm>
            <a:off x="5840933" y="1457575"/>
            <a:ext cx="581100" cy="1033200"/>
          </a:xfrm>
          <a:prstGeom prst="rect">
            <a:avLst/>
          </a:prstGeom>
          <a:noFill/>
          <a:ln>
            <a:noFill/>
          </a:ln>
        </p:spPr>
        <p:txBody>
          <a:bodyPr spcFirstLastPara="1" wrap="square" lIns="252000" tIns="252000" rIns="252000" bIns="252000" anchor="t" anchorCtr="0">
            <a:noAutofit/>
          </a:bodyPr>
          <a:lstStyle/>
          <a:p>
            <a:pPr marL="0" lvl="0" indent="0" algn="l" rtl="0">
              <a:lnSpc>
                <a:spcPct val="100000"/>
              </a:lnSpc>
              <a:spcBef>
                <a:spcPts val="0"/>
              </a:spcBef>
              <a:spcAft>
                <a:spcPts val="0"/>
              </a:spcAft>
              <a:buNone/>
            </a:pPr>
            <a:r>
              <a:rPr lang="de" sz="4000">
                <a:solidFill>
                  <a:srgbClr val="23FFAA"/>
                </a:solidFill>
                <a:latin typeface="DM Sans"/>
                <a:ea typeface="DM Sans"/>
                <a:cs typeface="DM Sans"/>
                <a:sym typeface="DM Sans"/>
              </a:rPr>
              <a:t>1</a:t>
            </a:r>
            <a:endParaRPr sz="4000" i="1">
              <a:solidFill>
                <a:srgbClr val="23FFAA"/>
              </a:solidFill>
              <a:latin typeface="DM Sans"/>
              <a:ea typeface="DM Sans"/>
              <a:cs typeface="DM Sans"/>
              <a:sym typeface="DM Sans"/>
            </a:endParaRPr>
          </a:p>
        </p:txBody>
      </p:sp>
      <p:sp>
        <p:nvSpPr>
          <p:cNvPr id="896" name="Google Shape;896;p90"/>
          <p:cNvSpPr txBox="1"/>
          <p:nvPr/>
        </p:nvSpPr>
        <p:spPr>
          <a:xfrm>
            <a:off x="5840933" y="2447541"/>
            <a:ext cx="581100" cy="1033200"/>
          </a:xfrm>
          <a:prstGeom prst="rect">
            <a:avLst/>
          </a:prstGeom>
          <a:noFill/>
          <a:ln>
            <a:noFill/>
          </a:ln>
        </p:spPr>
        <p:txBody>
          <a:bodyPr spcFirstLastPara="1" wrap="square" lIns="252000" tIns="252000" rIns="252000" bIns="252000" anchor="t" anchorCtr="0">
            <a:noAutofit/>
          </a:bodyPr>
          <a:lstStyle/>
          <a:p>
            <a:pPr marL="0" lvl="0" indent="0" algn="l" rtl="0">
              <a:lnSpc>
                <a:spcPct val="100000"/>
              </a:lnSpc>
              <a:spcBef>
                <a:spcPts val="0"/>
              </a:spcBef>
              <a:spcAft>
                <a:spcPts val="0"/>
              </a:spcAft>
              <a:buNone/>
            </a:pPr>
            <a:r>
              <a:rPr lang="de" sz="4000">
                <a:solidFill>
                  <a:srgbClr val="23FFAA"/>
                </a:solidFill>
                <a:latin typeface="DM Sans"/>
                <a:ea typeface="DM Sans"/>
                <a:cs typeface="DM Sans"/>
                <a:sym typeface="DM Sans"/>
              </a:rPr>
              <a:t>2</a:t>
            </a:r>
            <a:endParaRPr sz="4000" i="1">
              <a:solidFill>
                <a:srgbClr val="23FFAA"/>
              </a:solidFill>
              <a:latin typeface="DM Sans"/>
              <a:ea typeface="DM Sans"/>
              <a:cs typeface="DM Sans"/>
              <a:sym typeface="DM Sans"/>
            </a:endParaRPr>
          </a:p>
        </p:txBody>
      </p:sp>
      <p:sp>
        <p:nvSpPr>
          <p:cNvPr id="897" name="Google Shape;897;p90"/>
          <p:cNvSpPr txBox="1"/>
          <p:nvPr/>
        </p:nvSpPr>
        <p:spPr>
          <a:xfrm>
            <a:off x="6313725" y="1549150"/>
            <a:ext cx="2578200" cy="1080300"/>
          </a:xfrm>
          <a:prstGeom prst="rect">
            <a:avLst/>
          </a:prstGeom>
          <a:noFill/>
          <a:ln>
            <a:noFill/>
          </a:ln>
        </p:spPr>
        <p:txBody>
          <a:bodyPr spcFirstLastPara="1" wrap="square" lIns="252000" tIns="252000" rIns="252000" bIns="252000" anchor="t" anchorCtr="0">
            <a:noAutofit/>
          </a:bodyPr>
          <a:lstStyle/>
          <a:p>
            <a:pPr marL="0" lvl="0" indent="0" algn="l" rtl="0">
              <a:lnSpc>
                <a:spcPct val="115000"/>
              </a:lnSpc>
              <a:spcBef>
                <a:spcPts val="0"/>
              </a:spcBef>
              <a:spcAft>
                <a:spcPts val="0"/>
              </a:spcAft>
              <a:buClr>
                <a:srgbClr val="000000"/>
              </a:buClr>
              <a:buSzPts val="1100"/>
              <a:buFont typeface="Arial"/>
              <a:buNone/>
            </a:pPr>
            <a:r>
              <a:rPr lang="de" sz="1200">
                <a:latin typeface="DM Sans"/>
                <a:ea typeface="DM Sans"/>
                <a:cs typeface="DM Sans"/>
                <a:sym typeface="DM Sans"/>
              </a:rPr>
              <a:t>Definition der Zielgruppen für die jeweils eine Persona entwickelt werden soll</a:t>
            </a:r>
            <a:endParaRPr sz="1200">
              <a:latin typeface="DM Sans Medium"/>
              <a:ea typeface="DM Sans Medium"/>
              <a:cs typeface="DM Sans Medium"/>
              <a:sym typeface="DM Sans Medium"/>
            </a:endParaRPr>
          </a:p>
        </p:txBody>
      </p:sp>
      <p:sp>
        <p:nvSpPr>
          <p:cNvPr id="898" name="Google Shape;898;p90"/>
          <p:cNvSpPr txBox="1"/>
          <p:nvPr/>
        </p:nvSpPr>
        <p:spPr>
          <a:xfrm>
            <a:off x="6313725" y="2526419"/>
            <a:ext cx="2578200" cy="1080300"/>
          </a:xfrm>
          <a:prstGeom prst="rect">
            <a:avLst/>
          </a:prstGeom>
          <a:noFill/>
          <a:ln>
            <a:noFill/>
          </a:ln>
        </p:spPr>
        <p:txBody>
          <a:bodyPr spcFirstLastPara="1" wrap="square" lIns="252000" tIns="252000" rIns="252000" bIns="252000" anchor="t" anchorCtr="0">
            <a:noAutofit/>
          </a:bodyPr>
          <a:lstStyle/>
          <a:p>
            <a:pPr marL="0" lvl="0" indent="0" algn="l" rtl="0">
              <a:lnSpc>
                <a:spcPct val="115000"/>
              </a:lnSpc>
              <a:spcBef>
                <a:spcPts val="0"/>
              </a:spcBef>
              <a:spcAft>
                <a:spcPts val="0"/>
              </a:spcAft>
              <a:buClr>
                <a:srgbClr val="000000"/>
              </a:buClr>
              <a:buSzPts val="1100"/>
              <a:buFont typeface="Arial"/>
              <a:buNone/>
            </a:pPr>
            <a:r>
              <a:rPr lang="de" sz="1200">
                <a:latin typeface="DM Sans"/>
                <a:ea typeface="DM Sans"/>
                <a:cs typeface="DM Sans"/>
                <a:sym typeface="DM Sans"/>
              </a:rPr>
              <a:t>Ebene und Kategorien auswählen, die einen großen Einfluss auf Gestaltung haben</a:t>
            </a:r>
            <a:endParaRPr>
              <a:latin typeface="DM Sans Medium"/>
              <a:ea typeface="DM Sans Medium"/>
              <a:cs typeface="DM Sans Medium"/>
              <a:sym typeface="DM Sans Medium"/>
            </a:endParaRPr>
          </a:p>
        </p:txBody>
      </p:sp>
      <p:sp>
        <p:nvSpPr>
          <p:cNvPr id="899" name="Google Shape;899;p90"/>
          <p:cNvSpPr txBox="1"/>
          <p:nvPr/>
        </p:nvSpPr>
        <p:spPr>
          <a:xfrm>
            <a:off x="5840933" y="3437507"/>
            <a:ext cx="581100" cy="1033200"/>
          </a:xfrm>
          <a:prstGeom prst="rect">
            <a:avLst/>
          </a:prstGeom>
          <a:noFill/>
          <a:ln>
            <a:noFill/>
          </a:ln>
        </p:spPr>
        <p:txBody>
          <a:bodyPr spcFirstLastPara="1" wrap="square" lIns="252000" tIns="252000" rIns="252000" bIns="252000" anchor="t" anchorCtr="0">
            <a:noAutofit/>
          </a:bodyPr>
          <a:lstStyle/>
          <a:p>
            <a:pPr marL="0" lvl="0" indent="0" algn="l" rtl="0">
              <a:lnSpc>
                <a:spcPct val="100000"/>
              </a:lnSpc>
              <a:spcBef>
                <a:spcPts val="0"/>
              </a:spcBef>
              <a:spcAft>
                <a:spcPts val="0"/>
              </a:spcAft>
              <a:buNone/>
            </a:pPr>
            <a:r>
              <a:rPr lang="de" sz="4000">
                <a:solidFill>
                  <a:srgbClr val="23FFAA"/>
                </a:solidFill>
                <a:latin typeface="DM Sans"/>
                <a:ea typeface="DM Sans"/>
                <a:cs typeface="DM Sans"/>
                <a:sym typeface="DM Sans"/>
              </a:rPr>
              <a:t>3</a:t>
            </a:r>
            <a:endParaRPr sz="4000" i="1">
              <a:solidFill>
                <a:srgbClr val="23FFAA"/>
              </a:solidFill>
              <a:latin typeface="DM Sans"/>
              <a:ea typeface="DM Sans"/>
              <a:cs typeface="DM Sans"/>
              <a:sym typeface="DM Sans"/>
            </a:endParaRPr>
          </a:p>
        </p:txBody>
      </p:sp>
      <p:sp>
        <p:nvSpPr>
          <p:cNvPr id="900" name="Google Shape;900;p90"/>
          <p:cNvSpPr txBox="1"/>
          <p:nvPr/>
        </p:nvSpPr>
        <p:spPr>
          <a:xfrm>
            <a:off x="6313725" y="3537900"/>
            <a:ext cx="2578200" cy="1080300"/>
          </a:xfrm>
          <a:prstGeom prst="rect">
            <a:avLst/>
          </a:prstGeom>
          <a:noFill/>
          <a:ln>
            <a:noFill/>
          </a:ln>
        </p:spPr>
        <p:txBody>
          <a:bodyPr spcFirstLastPara="1" wrap="square" lIns="252000" tIns="252000" rIns="252000" bIns="252000" anchor="t" anchorCtr="0">
            <a:noAutofit/>
          </a:bodyPr>
          <a:lstStyle/>
          <a:p>
            <a:pPr marL="0" lvl="0" indent="0" algn="l" rtl="0">
              <a:lnSpc>
                <a:spcPct val="115000"/>
              </a:lnSpc>
              <a:spcBef>
                <a:spcPts val="0"/>
              </a:spcBef>
              <a:spcAft>
                <a:spcPts val="0"/>
              </a:spcAft>
              <a:buClr>
                <a:srgbClr val="000000"/>
              </a:buClr>
              <a:buSzPts val="1100"/>
              <a:buFont typeface="Arial"/>
              <a:buNone/>
            </a:pPr>
            <a:r>
              <a:rPr lang="de" sz="1200">
                <a:latin typeface="DM Sans"/>
                <a:ea typeface="DM Sans"/>
                <a:cs typeface="DM Sans"/>
                <a:sym typeface="DM Sans"/>
              </a:rPr>
              <a:t>Personas jeweils befüllen und Unterschiede/Schnitt- mengen hervorheben</a:t>
            </a:r>
            <a:endParaRPr>
              <a:latin typeface="DM Sans Medium"/>
              <a:ea typeface="DM Sans Medium"/>
              <a:cs typeface="DM Sans Medium"/>
              <a:sym typeface="DM Sans Medium"/>
            </a:endParaRPr>
          </a:p>
        </p:txBody>
      </p:sp>
      <p:sp>
        <p:nvSpPr>
          <p:cNvPr id="901" name="Google Shape;901;p90"/>
          <p:cNvSpPr/>
          <p:nvPr/>
        </p:nvSpPr>
        <p:spPr>
          <a:xfrm>
            <a:off x="1120455" y="1528175"/>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Geschlecht</a:t>
            </a:r>
            <a:endParaRPr sz="800">
              <a:latin typeface="DM Sans"/>
              <a:ea typeface="DM Sans"/>
              <a:cs typeface="DM Sans"/>
              <a:sym typeface="DM Sans"/>
            </a:endParaRPr>
          </a:p>
        </p:txBody>
      </p:sp>
      <p:sp>
        <p:nvSpPr>
          <p:cNvPr id="902" name="Google Shape;902;p90"/>
          <p:cNvSpPr/>
          <p:nvPr/>
        </p:nvSpPr>
        <p:spPr>
          <a:xfrm>
            <a:off x="3185381" y="1724250"/>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Wünsche</a:t>
            </a:r>
            <a:endParaRPr sz="800">
              <a:latin typeface="DM Sans"/>
              <a:ea typeface="DM Sans"/>
              <a:cs typeface="DM Sans"/>
              <a:sym typeface="DM Sans"/>
            </a:endParaRPr>
          </a:p>
        </p:txBody>
      </p:sp>
      <p:sp>
        <p:nvSpPr>
          <p:cNvPr id="903" name="Google Shape;903;p90"/>
          <p:cNvSpPr/>
          <p:nvPr/>
        </p:nvSpPr>
        <p:spPr>
          <a:xfrm>
            <a:off x="4423139" y="1724250"/>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Schmerzpunkte</a:t>
            </a:r>
            <a:endParaRPr sz="800">
              <a:latin typeface="DM Sans"/>
              <a:ea typeface="DM Sans"/>
              <a:cs typeface="DM Sans"/>
              <a:sym typeface="DM Sans"/>
            </a:endParaRPr>
          </a:p>
        </p:txBody>
      </p:sp>
      <p:sp>
        <p:nvSpPr>
          <p:cNvPr id="904" name="Google Shape;904;p90"/>
          <p:cNvSpPr/>
          <p:nvPr/>
        </p:nvSpPr>
        <p:spPr>
          <a:xfrm>
            <a:off x="1611249" y="1895163"/>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Beruf/Abteilung</a:t>
            </a:r>
            <a:endParaRPr sz="800">
              <a:latin typeface="DM Sans"/>
              <a:ea typeface="DM Sans"/>
              <a:cs typeface="DM Sans"/>
              <a:sym typeface="DM Sans"/>
            </a:endParaRPr>
          </a:p>
        </p:txBody>
      </p:sp>
      <p:sp>
        <p:nvSpPr>
          <p:cNvPr id="905" name="Google Shape;905;p90"/>
          <p:cNvSpPr/>
          <p:nvPr/>
        </p:nvSpPr>
        <p:spPr>
          <a:xfrm>
            <a:off x="1088098" y="3486513"/>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Lernumfeld</a:t>
            </a:r>
            <a:endParaRPr sz="800">
              <a:latin typeface="DM Sans"/>
              <a:ea typeface="DM Sans"/>
              <a:cs typeface="DM Sans"/>
              <a:sym typeface="DM Sans"/>
            </a:endParaRPr>
          </a:p>
        </p:txBody>
      </p:sp>
      <p:sp>
        <p:nvSpPr>
          <p:cNvPr id="906" name="Google Shape;906;p90"/>
          <p:cNvSpPr/>
          <p:nvPr/>
        </p:nvSpPr>
        <p:spPr>
          <a:xfrm>
            <a:off x="403789" y="3794775"/>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Techn. Ausstattung</a:t>
            </a:r>
            <a:endParaRPr sz="800">
              <a:latin typeface="DM Sans"/>
              <a:ea typeface="DM Sans"/>
              <a:cs typeface="DM Sans"/>
              <a:sym typeface="DM Sans"/>
            </a:endParaRPr>
          </a:p>
        </p:txBody>
      </p:sp>
      <p:sp>
        <p:nvSpPr>
          <p:cNvPr id="907" name="Google Shape;907;p90"/>
          <p:cNvSpPr/>
          <p:nvPr/>
        </p:nvSpPr>
        <p:spPr>
          <a:xfrm>
            <a:off x="255150" y="1895175"/>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Alter</a:t>
            </a:r>
            <a:endParaRPr sz="800">
              <a:latin typeface="DM Sans"/>
              <a:ea typeface="DM Sans"/>
              <a:cs typeface="DM Sans"/>
              <a:sym typeface="DM Sans"/>
            </a:endParaRPr>
          </a:p>
        </p:txBody>
      </p:sp>
      <p:sp>
        <p:nvSpPr>
          <p:cNvPr id="908" name="Google Shape;908;p90"/>
          <p:cNvSpPr/>
          <p:nvPr/>
        </p:nvSpPr>
        <p:spPr>
          <a:xfrm>
            <a:off x="3759827" y="2053313"/>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Verhalten</a:t>
            </a:r>
            <a:endParaRPr sz="800">
              <a:latin typeface="DM Sans"/>
              <a:ea typeface="DM Sans"/>
              <a:cs typeface="DM Sans"/>
              <a:sym typeface="DM Sans"/>
            </a:endParaRPr>
          </a:p>
        </p:txBody>
      </p:sp>
      <p:sp>
        <p:nvSpPr>
          <p:cNvPr id="909" name="Google Shape;909;p90"/>
          <p:cNvSpPr/>
          <p:nvPr/>
        </p:nvSpPr>
        <p:spPr>
          <a:xfrm>
            <a:off x="3869905" y="1355300"/>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Bedürfnisse</a:t>
            </a:r>
            <a:endParaRPr sz="800">
              <a:latin typeface="DM Sans"/>
              <a:ea typeface="DM Sans"/>
              <a:cs typeface="DM Sans"/>
              <a:sym typeface="DM Sans"/>
            </a:endParaRPr>
          </a:p>
        </p:txBody>
      </p:sp>
      <p:sp>
        <p:nvSpPr>
          <p:cNvPr id="910" name="Google Shape;910;p90"/>
          <p:cNvSpPr/>
          <p:nvPr/>
        </p:nvSpPr>
        <p:spPr>
          <a:xfrm>
            <a:off x="3874869" y="2840700"/>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Interessen</a:t>
            </a:r>
            <a:endParaRPr sz="800">
              <a:latin typeface="DM Sans"/>
              <a:ea typeface="DM Sans"/>
              <a:cs typeface="DM Sans"/>
              <a:sym typeface="DM Sans"/>
            </a:endParaRPr>
          </a:p>
        </p:txBody>
      </p:sp>
      <p:sp>
        <p:nvSpPr>
          <p:cNvPr id="911" name="Google Shape;911;p90"/>
          <p:cNvSpPr/>
          <p:nvPr/>
        </p:nvSpPr>
        <p:spPr>
          <a:xfrm>
            <a:off x="4462500" y="3183300"/>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Hobbies</a:t>
            </a:r>
            <a:endParaRPr sz="800">
              <a:latin typeface="DM Sans"/>
              <a:ea typeface="DM Sans"/>
              <a:cs typeface="DM Sans"/>
              <a:sym typeface="DM Sans"/>
            </a:endParaRPr>
          </a:p>
        </p:txBody>
      </p:sp>
      <p:sp>
        <p:nvSpPr>
          <p:cNvPr id="912" name="Google Shape;912;p90"/>
          <p:cNvSpPr/>
          <p:nvPr/>
        </p:nvSpPr>
        <p:spPr>
          <a:xfrm>
            <a:off x="854631" y="2262175"/>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Bildungshinterg.</a:t>
            </a:r>
            <a:endParaRPr sz="800">
              <a:latin typeface="DM Sans"/>
              <a:ea typeface="DM Sans"/>
              <a:cs typeface="DM Sans"/>
              <a:sym typeface="DM Sans"/>
            </a:endParaRPr>
          </a:p>
        </p:txBody>
      </p:sp>
      <p:sp>
        <p:nvSpPr>
          <p:cNvPr id="913" name="Google Shape;913;p90"/>
          <p:cNvSpPr/>
          <p:nvPr/>
        </p:nvSpPr>
        <p:spPr>
          <a:xfrm>
            <a:off x="325508" y="3183288"/>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Medienkompetenz</a:t>
            </a:r>
            <a:endParaRPr sz="800">
              <a:latin typeface="DM Sans"/>
              <a:ea typeface="DM Sans"/>
              <a:cs typeface="DM Sans"/>
              <a:sym typeface="DM Sans"/>
            </a:endParaRPr>
          </a:p>
        </p:txBody>
      </p:sp>
      <p:sp>
        <p:nvSpPr>
          <p:cNvPr id="914" name="Google Shape;914;p90"/>
          <p:cNvSpPr/>
          <p:nvPr/>
        </p:nvSpPr>
        <p:spPr>
          <a:xfrm>
            <a:off x="4174050" y="3592150"/>
            <a:ext cx="1058100" cy="251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a:latin typeface="DM Sans"/>
                <a:ea typeface="DM Sans"/>
                <a:cs typeface="DM Sans"/>
                <a:sym typeface="DM Sans"/>
              </a:rPr>
              <a:t>…</a:t>
            </a:r>
            <a:endParaRPr sz="800">
              <a:latin typeface="DM Sans"/>
              <a:ea typeface="DM Sans"/>
              <a:cs typeface="DM Sans"/>
              <a:sym typeface="DM Sans"/>
            </a:endParaRPr>
          </a:p>
        </p:txBody>
      </p:sp>
      <p:sp>
        <p:nvSpPr>
          <p:cNvPr id="915" name="Google Shape;915;p90"/>
          <p:cNvSpPr txBox="1"/>
          <p:nvPr/>
        </p:nvSpPr>
        <p:spPr>
          <a:xfrm>
            <a:off x="5840925" y="1064100"/>
            <a:ext cx="3103200" cy="5805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1600" b="1">
                <a:latin typeface="DM Sans"/>
                <a:ea typeface="DM Sans"/>
                <a:cs typeface="DM Sans"/>
                <a:sym typeface="DM Sans"/>
              </a:rPr>
              <a:t>In 3 Schritten zur Persona</a:t>
            </a:r>
            <a:endParaRPr sz="1600" b="1">
              <a:latin typeface="DM Sans"/>
              <a:ea typeface="DM Sans"/>
              <a:cs typeface="DM Sans"/>
              <a:sym typeface="DM Sans"/>
            </a:endParaRPr>
          </a:p>
        </p:txBody>
      </p:sp>
      <p:sp>
        <p:nvSpPr>
          <p:cNvPr id="916" name="Google Shape;916;p90"/>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41</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91"/>
          <p:cNvSpPr txBox="1"/>
          <p:nvPr/>
        </p:nvSpPr>
        <p:spPr>
          <a:xfrm>
            <a:off x="5904000" y="3420000"/>
            <a:ext cx="3241500" cy="17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Medienkompetenz &amp; Ausstattung</a:t>
            </a:r>
            <a:endParaRPr sz="1100">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Welche Medienkompetenz hat diese Persona und wie sieht die technische Ausstattung aus?</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sp>
        <p:nvSpPr>
          <p:cNvPr id="922" name="Google Shape;922;p91"/>
          <p:cNvSpPr/>
          <p:nvPr/>
        </p:nvSpPr>
        <p:spPr>
          <a:xfrm>
            <a:off x="0" y="-6125"/>
            <a:ext cx="2674800" cy="514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1"/>
          <p:cNvSpPr txBox="1"/>
          <p:nvPr/>
        </p:nvSpPr>
        <p:spPr>
          <a:xfrm>
            <a:off x="5916600" y="1710000"/>
            <a:ext cx="32181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Lehrverhalten</a:t>
            </a:r>
            <a:r>
              <a:rPr lang="de">
                <a:latin typeface="DM Sans"/>
                <a:ea typeface="DM Sans"/>
                <a:cs typeface="DM Sans"/>
                <a:sym typeface="DM Sans"/>
              </a:rPr>
              <a:t> </a:t>
            </a:r>
            <a:endParaRPr>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Wie sieht das Lehrverhalten dieser Person aus, falls dies hier relevant ist?</a:t>
            </a:r>
            <a:endParaRPr sz="900">
              <a:solidFill>
                <a:schemeClr val="dk1"/>
              </a:solidFill>
              <a:highlight>
                <a:srgbClr val="FFFFFF"/>
              </a:highlight>
              <a:latin typeface="DM Sans"/>
              <a:ea typeface="DM Sans"/>
              <a:cs typeface="DM Sans"/>
              <a:sym typeface="DM Sans"/>
            </a:endParaRPr>
          </a:p>
          <a:p>
            <a:pPr marL="179999" lvl="0" indent="0" algn="l" rtl="0">
              <a:spcBef>
                <a:spcPts val="0"/>
              </a:spcBef>
              <a:spcAft>
                <a:spcPts val="0"/>
              </a:spcAft>
              <a:buNone/>
            </a:pPr>
            <a:endParaRPr sz="900">
              <a:solidFill>
                <a:schemeClr val="dk1"/>
              </a:solidFill>
              <a:highlight>
                <a:srgbClr val="FFFFFF"/>
              </a:highlight>
              <a:latin typeface="DM Sans"/>
              <a:ea typeface="DM Sans"/>
              <a:cs typeface="DM Sans"/>
              <a:sym typeface="DM Sans"/>
            </a:endParaRPr>
          </a:p>
          <a:p>
            <a:pPr marL="179999" lvl="0" indent="0" algn="l" rtl="0">
              <a:spcBef>
                <a:spcPts val="0"/>
              </a:spcBef>
              <a:spcAft>
                <a:spcPts val="0"/>
              </a:spcAft>
              <a:buNone/>
            </a:pPr>
            <a:endParaRPr sz="900">
              <a:solidFill>
                <a:schemeClr val="dk1"/>
              </a:solidFill>
              <a:highlight>
                <a:srgbClr val="FFFFFF"/>
              </a:highlight>
              <a:latin typeface="DM Sans"/>
              <a:ea typeface="DM Sans"/>
              <a:cs typeface="DM Sans"/>
              <a:sym typeface="DM Sans"/>
            </a:endParaRPr>
          </a:p>
        </p:txBody>
      </p:sp>
      <p:sp>
        <p:nvSpPr>
          <p:cNvPr id="924" name="Google Shape;924;p91"/>
          <p:cNvSpPr txBox="1"/>
          <p:nvPr/>
        </p:nvSpPr>
        <p:spPr>
          <a:xfrm>
            <a:off x="2673400" y="6975"/>
            <a:ext cx="21507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Schmerzpunkte</a:t>
            </a:r>
            <a:endParaRPr sz="1100">
              <a:latin typeface="DM Sans"/>
              <a:ea typeface="DM Sans"/>
              <a:cs typeface="DM Sans"/>
              <a:sym typeface="DM Sans"/>
            </a:endParaRPr>
          </a:p>
          <a:p>
            <a:pPr marL="0" lvl="0" indent="0" algn="l" rtl="0">
              <a:spcBef>
                <a:spcPts val="0"/>
              </a:spcBef>
              <a:spcAft>
                <a:spcPts val="0"/>
              </a:spcAft>
              <a:buNone/>
            </a:pPr>
            <a:endParaRPr sz="300">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Was sind die zentralen Kernpunkte mit Relevanz zum Angebote?</a:t>
            </a:r>
            <a:endParaRPr sz="9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sz="900">
              <a:solidFill>
                <a:schemeClr val="dk1"/>
              </a:solidFill>
              <a:highlight>
                <a:srgbClr val="FFFFFF"/>
              </a:highlight>
              <a:latin typeface="DM Sans"/>
              <a:ea typeface="DM Sans"/>
              <a:cs typeface="DM Sans"/>
              <a:sym typeface="DM Sans"/>
            </a:endParaRPr>
          </a:p>
          <a:p>
            <a:pPr marL="457200" lvl="0" indent="0" algn="l" rtl="0">
              <a:spcBef>
                <a:spcPts val="0"/>
              </a:spcBef>
              <a:spcAft>
                <a:spcPts val="0"/>
              </a:spcAft>
              <a:buNone/>
            </a:pPr>
            <a:endParaRPr sz="1000">
              <a:solidFill>
                <a:schemeClr val="dk1"/>
              </a:solidFill>
              <a:highlight>
                <a:srgbClr val="FFFFFF"/>
              </a:highlight>
            </a:endParaRPr>
          </a:p>
          <a:p>
            <a:pPr marL="0" lvl="0" indent="0" algn="l" rtl="0">
              <a:spcBef>
                <a:spcPts val="0"/>
              </a:spcBef>
              <a:spcAft>
                <a:spcPts val="0"/>
              </a:spcAft>
              <a:buNone/>
            </a:pPr>
            <a:endParaRPr sz="900">
              <a:solidFill>
                <a:schemeClr val="dk1"/>
              </a:solidFill>
              <a:highlight>
                <a:srgbClr val="FFFFFF"/>
              </a:highlight>
              <a:latin typeface="DM Sans"/>
              <a:ea typeface="DM Sans"/>
              <a:cs typeface="DM Sans"/>
              <a:sym typeface="DM Sans"/>
            </a:endParaRPr>
          </a:p>
          <a:p>
            <a:pPr marL="179999" lvl="0" indent="-72000" algn="l" rtl="0">
              <a:spcBef>
                <a:spcPts val="0"/>
              </a:spcBef>
              <a:spcAft>
                <a:spcPts val="0"/>
              </a:spcAft>
              <a:buNone/>
            </a:pPr>
            <a:endParaRPr sz="900">
              <a:solidFill>
                <a:schemeClr val="dk1"/>
              </a:solidFill>
              <a:latin typeface="DM Sans"/>
              <a:ea typeface="DM Sans"/>
              <a:cs typeface="DM Sans"/>
              <a:sym typeface="DM Sans"/>
            </a:endParaRPr>
          </a:p>
          <a:p>
            <a:pPr marL="179999" lvl="0" indent="-72000" algn="l" rtl="0">
              <a:spcBef>
                <a:spcPts val="0"/>
              </a:spcBef>
              <a:spcAft>
                <a:spcPts val="0"/>
              </a:spcAft>
              <a:buNone/>
            </a:pPr>
            <a:endParaRPr sz="1000">
              <a:solidFill>
                <a:schemeClr val="dk1"/>
              </a:solidFill>
              <a:highlight>
                <a:srgbClr val="FFFFFF"/>
              </a:highlight>
            </a:endParaRPr>
          </a:p>
          <a:p>
            <a:pPr marL="179999" lvl="0" indent="-72000" algn="l" rtl="0">
              <a:spcBef>
                <a:spcPts val="0"/>
              </a:spcBef>
              <a:spcAft>
                <a:spcPts val="0"/>
              </a:spcAft>
              <a:buNone/>
            </a:pPr>
            <a:r>
              <a:rPr lang="de">
                <a:latin typeface="DM Sans"/>
                <a:ea typeface="DM Sans"/>
                <a:cs typeface="DM Sans"/>
                <a:sym typeface="DM Sans"/>
              </a:rPr>
              <a:t> </a:t>
            </a:r>
            <a:endParaRPr>
              <a:latin typeface="DM Sans"/>
              <a:ea typeface="DM Sans"/>
              <a:cs typeface="DM Sans"/>
              <a:sym typeface="DM Sans"/>
            </a:endParaRPr>
          </a:p>
          <a:p>
            <a:pPr marL="179999" lvl="0" indent="-72000" algn="l" rtl="0">
              <a:spcBef>
                <a:spcPts val="0"/>
              </a:spcBef>
              <a:spcAft>
                <a:spcPts val="0"/>
              </a:spcAft>
              <a:buNone/>
            </a:pPr>
            <a:endParaRPr>
              <a:latin typeface="DM Sans"/>
              <a:ea typeface="DM Sans"/>
              <a:cs typeface="DM Sans"/>
              <a:sym typeface="DM Sans"/>
            </a:endParaRPr>
          </a:p>
          <a:p>
            <a:pPr marL="179999" lvl="0" indent="-72000" algn="l" rtl="0">
              <a:spcBef>
                <a:spcPts val="0"/>
              </a:spcBef>
              <a:spcAft>
                <a:spcPts val="0"/>
              </a:spcAft>
              <a:buNone/>
            </a:pPr>
            <a:endParaRPr>
              <a:latin typeface="DM Sans"/>
              <a:ea typeface="DM Sans"/>
              <a:cs typeface="DM Sans"/>
              <a:sym typeface="DM Sans"/>
            </a:endParaRPr>
          </a:p>
          <a:p>
            <a:pPr marL="179999" lvl="0" indent="-72000" algn="l" rtl="0">
              <a:spcBef>
                <a:spcPts val="0"/>
              </a:spcBef>
              <a:spcAft>
                <a:spcPts val="0"/>
              </a:spcAft>
              <a:buNone/>
            </a:pPr>
            <a:endParaRPr>
              <a:latin typeface="DM Sans"/>
              <a:ea typeface="DM Sans"/>
              <a:cs typeface="DM Sans"/>
              <a:sym typeface="DM Sans"/>
            </a:endParaRPr>
          </a:p>
        </p:txBody>
      </p:sp>
      <p:sp>
        <p:nvSpPr>
          <p:cNvPr id="925" name="Google Shape;925;p91"/>
          <p:cNvSpPr txBox="1"/>
          <p:nvPr/>
        </p:nvSpPr>
        <p:spPr>
          <a:xfrm>
            <a:off x="4833400" y="6975"/>
            <a:ext cx="21507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Bedürfnisse</a:t>
            </a:r>
            <a:r>
              <a:rPr lang="de">
                <a:latin typeface="DM Sans"/>
                <a:ea typeface="DM Sans"/>
                <a:cs typeface="DM Sans"/>
                <a:sym typeface="DM Sans"/>
              </a:rPr>
              <a:t> </a:t>
            </a:r>
            <a:endParaRPr>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Welche zentralen Bedürfnisse hat die Persona?</a:t>
            </a:r>
            <a:endParaRPr sz="9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sz="9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sz="9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highlight>
                <a:srgbClr val="FFFFFF"/>
              </a:highlight>
            </a:endParaRPr>
          </a:p>
          <a:p>
            <a:pPr marL="0" lvl="0" indent="0" algn="l" rtl="0">
              <a:spcBef>
                <a:spcPts val="0"/>
              </a:spcBef>
              <a:spcAft>
                <a:spcPts val="0"/>
              </a:spcAft>
              <a:buNone/>
            </a:pPr>
            <a:endParaRPr>
              <a:latin typeface="DM Sans"/>
              <a:ea typeface="DM Sans"/>
              <a:cs typeface="DM Sans"/>
              <a:sym typeface="DM Sans"/>
            </a:endParaRPr>
          </a:p>
        </p:txBody>
      </p:sp>
      <p:sp>
        <p:nvSpPr>
          <p:cNvPr id="926" name="Google Shape;926;p91"/>
          <p:cNvSpPr txBox="1"/>
          <p:nvPr/>
        </p:nvSpPr>
        <p:spPr>
          <a:xfrm>
            <a:off x="6993400" y="150"/>
            <a:ext cx="21507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Motivation</a:t>
            </a:r>
            <a:r>
              <a:rPr lang="de">
                <a:latin typeface="DM Sans"/>
                <a:ea typeface="DM Sans"/>
                <a:cs typeface="DM Sans"/>
                <a:sym typeface="DM Sans"/>
              </a:rPr>
              <a:t> </a:t>
            </a:r>
            <a:endParaRPr>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Hier stehen die zentralen Motivationen der Persona</a:t>
            </a:r>
            <a:endParaRPr sz="800">
              <a:solidFill>
                <a:schemeClr val="dk1"/>
              </a:solidFill>
              <a:highlight>
                <a:srgbClr val="FFFFFF"/>
              </a:highlight>
              <a:latin typeface="DM Sans"/>
              <a:ea typeface="DM Sans"/>
              <a:cs typeface="DM Sans"/>
              <a:sym typeface="DM Sans"/>
            </a:endParaRPr>
          </a:p>
          <a:p>
            <a:pPr marL="457200" lvl="0" indent="0" algn="l" rtl="0">
              <a:spcBef>
                <a:spcPts val="0"/>
              </a:spcBef>
              <a:spcAft>
                <a:spcPts val="0"/>
              </a:spcAft>
              <a:buNone/>
            </a:pPr>
            <a:endParaRPr sz="9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sp>
        <p:nvSpPr>
          <p:cNvPr id="927" name="Google Shape;927;p91"/>
          <p:cNvSpPr/>
          <p:nvPr/>
        </p:nvSpPr>
        <p:spPr>
          <a:xfrm>
            <a:off x="564250" y="41925"/>
            <a:ext cx="1510500" cy="14460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1"/>
          <p:cNvSpPr txBox="1"/>
          <p:nvPr/>
        </p:nvSpPr>
        <p:spPr>
          <a:xfrm>
            <a:off x="255150" y="1307625"/>
            <a:ext cx="2613600" cy="9126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1600" b="1">
                <a:latin typeface="DM Sans"/>
                <a:ea typeface="DM Sans"/>
                <a:cs typeface="DM Sans"/>
                <a:sym typeface="DM Sans"/>
              </a:rPr>
              <a:t>Name Person</a:t>
            </a:r>
            <a:endParaRPr sz="1600" b="1">
              <a:latin typeface="DM Sans"/>
              <a:ea typeface="DM Sans"/>
              <a:cs typeface="DM Sans"/>
              <a:sym typeface="DM Sans"/>
            </a:endParaRPr>
          </a:p>
          <a:p>
            <a:pPr marL="0" lvl="0" indent="0" algn="l" rtl="0">
              <a:spcBef>
                <a:spcPts val="0"/>
              </a:spcBef>
              <a:spcAft>
                <a:spcPts val="0"/>
              </a:spcAft>
              <a:buNone/>
            </a:pPr>
            <a:r>
              <a:rPr lang="de">
                <a:latin typeface="DM Sans"/>
                <a:ea typeface="DM Sans"/>
                <a:cs typeface="DM Sans"/>
                <a:sym typeface="DM Sans"/>
              </a:rPr>
              <a:t>“Beschreibende Aussage”</a:t>
            </a:r>
            <a:endParaRPr>
              <a:latin typeface="DM Sans"/>
              <a:ea typeface="DM Sans"/>
              <a:cs typeface="DM Sans"/>
              <a:sym typeface="DM Sans"/>
            </a:endParaRPr>
          </a:p>
        </p:txBody>
      </p:sp>
      <p:cxnSp>
        <p:nvCxnSpPr>
          <p:cNvPr id="929" name="Google Shape;929;p91"/>
          <p:cNvCxnSpPr/>
          <p:nvPr/>
        </p:nvCxnSpPr>
        <p:spPr>
          <a:xfrm>
            <a:off x="516550" y="2183600"/>
            <a:ext cx="1829700" cy="0"/>
          </a:xfrm>
          <a:prstGeom prst="straightConnector1">
            <a:avLst/>
          </a:prstGeom>
          <a:noFill/>
          <a:ln w="9525" cap="flat" cmpd="sng">
            <a:solidFill>
              <a:schemeClr val="dk2"/>
            </a:solidFill>
            <a:prstDash val="dot"/>
            <a:round/>
            <a:headEnd type="none" w="med" len="med"/>
            <a:tailEnd type="none" w="med" len="med"/>
          </a:ln>
        </p:spPr>
      </p:cxnSp>
      <p:cxnSp>
        <p:nvCxnSpPr>
          <p:cNvPr id="930" name="Google Shape;930;p91"/>
          <p:cNvCxnSpPr/>
          <p:nvPr/>
        </p:nvCxnSpPr>
        <p:spPr>
          <a:xfrm flipH="1">
            <a:off x="2664000" y="0"/>
            <a:ext cx="6900" cy="5148000"/>
          </a:xfrm>
          <a:prstGeom prst="straightConnector1">
            <a:avLst/>
          </a:prstGeom>
          <a:noFill/>
          <a:ln w="9525" cap="flat" cmpd="sng">
            <a:solidFill>
              <a:schemeClr val="dk2"/>
            </a:solidFill>
            <a:prstDash val="solid"/>
            <a:round/>
            <a:headEnd type="none" w="med" len="med"/>
            <a:tailEnd type="none" w="med" len="med"/>
          </a:ln>
        </p:spPr>
      </p:cxnSp>
      <p:cxnSp>
        <p:nvCxnSpPr>
          <p:cNvPr id="931" name="Google Shape;931;p91"/>
          <p:cNvCxnSpPr/>
          <p:nvPr/>
        </p:nvCxnSpPr>
        <p:spPr>
          <a:xfrm>
            <a:off x="2673400" y="1710000"/>
            <a:ext cx="6470700" cy="3600"/>
          </a:xfrm>
          <a:prstGeom prst="straightConnector1">
            <a:avLst/>
          </a:prstGeom>
          <a:noFill/>
          <a:ln w="9525" cap="flat" cmpd="sng">
            <a:solidFill>
              <a:schemeClr val="dk2"/>
            </a:solidFill>
            <a:prstDash val="solid"/>
            <a:round/>
            <a:headEnd type="none" w="med" len="med"/>
            <a:tailEnd type="none" w="med" len="med"/>
          </a:ln>
        </p:spPr>
      </p:cxnSp>
      <p:cxnSp>
        <p:nvCxnSpPr>
          <p:cNvPr id="932" name="Google Shape;932;p91"/>
          <p:cNvCxnSpPr/>
          <p:nvPr/>
        </p:nvCxnSpPr>
        <p:spPr>
          <a:xfrm flipH="1">
            <a:off x="4823700" y="0"/>
            <a:ext cx="7200" cy="1710000"/>
          </a:xfrm>
          <a:prstGeom prst="straightConnector1">
            <a:avLst/>
          </a:prstGeom>
          <a:noFill/>
          <a:ln w="9525" cap="flat" cmpd="sng">
            <a:solidFill>
              <a:schemeClr val="dk2"/>
            </a:solidFill>
            <a:prstDash val="solid"/>
            <a:round/>
            <a:headEnd type="none" w="med" len="med"/>
            <a:tailEnd type="none" w="med" len="med"/>
          </a:ln>
        </p:spPr>
      </p:cxnSp>
      <p:cxnSp>
        <p:nvCxnSpPr>
          <p:cNvPr id="933" name="Google Shape;933;p91"/>
          <p:cNvCxnSpPr/>
          <p:nvPr/>
        </p:nvCxnSpPr>
        <p:spPr>
          <a:xfrm flipH="1">
            <a:off x="6982500" y="0"/>
            <a:ext cx="8400" cy="1710000"/>
          </a:xfrm>
          <a:prstGeom prst="straightConnector1">
            <a:avLst/>
          </a:prstGeom>
          <a:noFill/>
          <a:ln w="9525" cap="flat" cmpd="sng">
            <a:solidFill>
              <a:schemeClr val="dk2"/>
            </a:solidFill>
            <a:prstDash val="solid"/>
            <a:round/>
            <a:headEnd type="none" w="med" len="med"/>
            <a:tailEnd type="none" w="med" len="med"/>
          </a:ln>
        </p:spPr>
      </p:cxnSp>
      <p:sp>
        <p:nvSpPr>
          <p:cNvPr id="934" name="Google Shape;934;p91"/>
          <p:cNvSpPr txBox="1"/>
          <p:nvPr/>
        </p:nvSpPr>
        <p:spPr>
          <a:xfrm>
            <a:off x="2664000" y="1710000"/>
            <a:ext cx="32415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Lernverhalten</a:t>
            </a:r>
            <a:endParaRPr sz="1100">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Wie sieht das Lernverhalten dieser Persona aus?</a:t>
            </a:r>
            <a:endParaRPr sz="8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sz="9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endParaRPr sz="1000">
              <a:solidFill>
                <a:schemeClr val="dk1"/>
              </a:solidFill>
              <a:highlight>
                <a:srgbClr val="FFFFFF"/>
              </a:highlight>
            </a:endParaRPr>
          </a:p>
          <a:p>
            <a:pPr marL="0" lvl="0" indent="0" algn="l" rtl="0">
              <a:spcBef>
                <a:spcPts val="0"/>
              </a:spcBef>
              <a:spcAft>
                <a:spcPts val="0"/>
              </a:spcAft>
              <a:buNone/>
            </a:pPr>
            <a:r>
              <a:rPr lang="de">
                <a:latin typeface="DM Sans"/>
                <a:ea typeface="DM Sans"/>
                <a:cs typeface="DM Sans"/>
                <a:sym typeface="DM Sans"/>
              </a:rPr>
              <a:t>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cxnSp>
        <p:nvCxnSpPr>
          <p:cNvPr id="935" name="Google Shape;935;p91"/>
          <p:cNvCxnSpPr/>
          <p:nvPr/>
        </p:nvCxnSpPr>
        <p:spPr>
          <a:xfrm>
            <a:off x="2674800" y="3420000"/>
            <a:ext cx="6470700" cy="3600"/>
          </a:xfrm>
          <a:prstGeom prst="straightConnector1">
            <a:avLst/>
          </a:prstGeom>
          <a:noFill/>
          <a:ln w="9525" cap="flat" cmpd="sng">
            <a:solidFill>
              <a:schemeClr val="dk2"/>
            </a:solidFill>
            <a:prstDash val="solid"/>
            <a:round/>
            <a:headEnd type="none" w="med" len="med"/>
            <a:tailEnd type="none" w="med" len="med"/>
          </a:ln>
        </p:spPr>
      </p:cxnSp>
      <p:sp>
        <p:nvSpPr>
          <p:cNvPr id="936" name="Google Shape;936;p91"/>
          <p:cNvSpPr txBox="1"/>
          <p:nvPr/>
        </p:nvSpPr>
        <p:spPr>
          <a:xfrm>
            <a:off x="2664000" y="3420000"/>
            <a:ext cx="3241500" cy="17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Relevante Themen</a:t>
            </a:r>
            <a:endParaRPr sz="1100">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Hier stehen die relevanten Themen, die die Person im Kontext des Lernangebots interessieren</a:t>
            </a:r>
            <a:endParaRPr sz="8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cxnSp>
        <p:nvCxnSpPr>
          <p:cNvPr id="937" name="Google Shape;937;p91"/>
          <p:cNvCxnSpPr/>
          <p:nvPr/>
        </p:nvCxnSpPr>
        <p:spPr>
          <a:xfrm>
            <a:off x="5910900" y="1710000"/>
            <a:ext cx="5700" cy="34452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91"/>
          <p:cNvCxnSpPr/>
          <p:nvPr/>
        </p:nvCxnSpPr>
        <p:spPr>
          <a:xfrm>
            <a:off x="564250" y="3249825"/>
            <a:ext cx="1838400" cy="0"/>
          </a:xfrm>
          <a:prstGeom prst="straightConnector1">
            <a:avLst/>
          </a:prstGeom>
          <a:noFill/>
          <a:ln w="9525" cap="flat" cmpd="sng">
            <a:solidFill>
              <a:schemeClr val="dk2"/>
            </a:solidFill>
            <a:prstDash val="dot"/>
            <a:round/>
            <a:headEnd type="none" w="med" len="med"/>
            <a:tailEnd type="none" w="med" len="med"/>
          </a:ln>
        </p:spPr>
      </p:cxnSp>
      <p:sp>
        <p:nvSpPr>
          <p:cNvPr id="939" name="Google Shape;939;p91"/>
          <p:cNvSpPr txBox="1"/>
          <p:nvPr/>
        </p:nvSpPr>
        <p:spPr>
          <a:xfrm>
            <a:off x="255600" y="3428950"/>
            <a:ext cx="1919400" cy="886500"/>
          </a:xfrm>
          <a:prstGeom prst="rect">
            <a:avLst/>
          </a:prstGeom>
          <a:noFill/>
          <a:ln>
            <a:noFill/>
          </a:ln>
        </p:spPr>
        <p:txBody>
          <a:bodyPr spcFirstLastPara="1" wrap="square" lIns="252000" tIns="0" rIns="91425" bIns="91425" anchor="t" anchorCtr="0">
            <a:noAutofit/>
          </a:bodyPr>
          <a:lstStyle/>
          <a:p>
            <a:pPr marL="0" lvl="0" indent="0" algn="ctr" rtl="0">
              <a:spcBef>
                <a:spcPts val="0"/>
              </a:spcBef>
              <a:spcAft>
                <a:spcPts val="0"/>
              </a:spcAft>
              <a:buNone/>
            </a:pPr>
            <a:r>
              <a:rPr lang="de" sz="1200">
                <a:latin typeface="DM Sans"/>
                <a:ea typeface="DM Sans"/>
                <a:cs typeface="DM Sans"/>
                <a:sym typeface="DM Sans"/>
              </a:rPr>
              <a:t>“Hier sollte das Hauptzitat stehen”</a:t>
            </a:r>
            <a:endParaRPr sz="1200">
              <a:latin typeface="DM Sans"/>
              <a:ea typeface="DM Sans"/>
              <a:cs typeface="DM Sans"/>
              <a:sym typeface="DM Sans"/>
            </a:endParaRPr>
          </a:p>
        </p:txBody>
      </p:sp>
      <p:pic>
        <p:nvPicPr>
          <p:cNvPr id="940" name="Google Shape;940;p9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678675" y="0"/>
            <a:ext cx="447850" cy="447850"/>
          </a:xfrm>
          <a:prstGeom prst="rect">
            <a:avLst/>
          </a:prstGeom>
          <a:noFill/>
          <a:ln>
            <a:noFill/>
          </a:ln>
        </p:spPr>
      </p:pic>
      <p:pic>
        <p:nvPicPr>
          <p:cNvPr id="941" name="Google Shape;941;p9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81398" y="12286"/>
            <a:ext cx="364250" cy="364225"/>
          </a:xfrm>
          <a:prstGeom prst="rect">
            <a:avLst/>
          </a:prstGeom>
          <a:noFill/>
          <a:ln>
            <a:noFill/>
          </a:ln>
        </p:spPr>
      </p:pic>
      <p:pic>
        <p:nvPicPr>
          <p:cNvPr id="942" name="Google Shape;942;p9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827600" y="12275"/>
            <a:ext cx="364250" cy="364250"/>
          </a:xfrm>
          <a:prstGeom prst="rect">
            <a:avLst/>
          </a:prstGeom>
          <a:noFill/>
          <a:ln>
            <a:noFill/>
          </a:ln>
        </p:spPr>
      </p:pic>
      <p:pic>
        <p:nvPicPr>
          <p:cNvPr id="943" name="Google Shape;943;p9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24325" y="1710000"/>
            <a:ext cx="416000" cy="416000"/>
          </a:xfrm>
          <a:prstGeom prst="rect">
            <a:avLst/>
          </a:prstGeom>
          <a:noFill/>
          <a:ln>
            <a:noFill/>
          </a:ln>
        </p:spPr>
      </p:pic>
      <p:pic>
        <p:nvPicPr>
          <p:cNvPr id="944" name="Google Shape;944;p9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142475" y="3362400"/>
            <a:ext cx="447850" cy="447850"/>
          </a:xfrm>
          <a:prstGeom prst="rect">
            <a:avLst/>
          </a:prstGeom>
          <a:noFill/>
          <a:ln>
            <a:noFill/>
          </a:ln>
        </p:spPr>
      </p:pic>
      <p:pic>
        <p:nvPicPr>
          <p:cNvPr id="945" name="Google Shape;945;p9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956925" y="3378325"/>
            <a:ext cx="416000" cy="416000"/>
          </a:xfrm>
          <a:prstGeom prst="rect">
            <a:avLst/>
          </a:prstGeom>
          <a:noFill/>
          <a:ln>
            <a:noFill/>
          </a:ln>
        </p:spPr>
      </p:pic>
      <p:pic>
        <p:nvPicPr>
          <p:cNvPr id="946" name="Google Shape;946;p9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696400" y="1677475"/>
            <a:ext cx="416000" cy="416000"/>
          </a:xfrm>
          <a:prstGeom prst="rect">
            <a:avLst/>
          </a:prstGeom>
          <a:noFill/>
          <a:ln>
            <a:noFill/>
          </a:ln>
        </p:spPr>
      </p:pic>
      <p:pic>
        <p:nvPicPr>
          <p:cNvPr id="947" name="Google Shape;947;p9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50000" y="-112725"/>
            <a:ext cx="1755300" cy="1755300"/>
          </a:xfrm>
          <a:prstGeom prst="rect">
            <a:avLst/>
          </a:prstGeom>
          <a:noFill/>
          <a:ln>
            <a:noFill/>
          </a:ln>
        </p:spPr>
      </p:pic>
      <p:sp>
        <p:nvSpPr>
          <p:cNvPr id="948" name="Google Shape;948;p91"/>
          <p:cNvSpPr txBox="1"/>
          <p:nvPr/>
        </p:nvSpPr>
        <p:spPr>
          <a:xfrm>
            <a:off x="301600" y="2755400"/>
            <a:ext cx="2035800" cy="21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a:latin typeface="DM Sans"/>
                <a:ea typeface="DM Sans"/>
                <a:cs typeface="DM Sans"/>
                <a:sym typeface="DM Sans"/>
              </a:rPr>
              <a:t>Ausstattung</a:t>
            </a:r>
            <a:endParaRPr sz="1200">
              <a:latin typeface="DM Sans"/>
              <a:ea typeface="DM Sans"/>
              <a:cs typeface="DM Sans"/>
              <a:sym typeface="DM Sans"/>
            </a:endParaRPr>
          </a:p>
        </p:txBody>
      </p:sp>
      <p:sp>
        <p:nvSpPr>
          <p:cNvPr id="949" name="Google Shape;949;p91"/>
          <p:cNvSpPr/>
          <p:nvPr/>
        </p:nvSpPr>
        <p:spPr>
          <a:xfrm>
            <a:off x="800100" y="2442825"/>
            <a:ext cx="252000" cy="2520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1"/>
          <p:cNvSpPr/>
          <p:nvPr/>
        </p:nvSpPr>
        <p:spPr>
          <a:xfrm>
            <a:off x="800100" y="2442825"/>
            <a:ext cx="252000" cy="2520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1"/>
          <p:cNvSpPr/>
          <p:nvPr/>
        </p:nvSpPr>
        <p:spPr>
          <a:xfrm>
            <a:off x="1193500" y="2448000"/>
            <a:ext cx="252000" cy="2520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1"/>
          <p:cNvSpPr/>
          <p:nvPr/>
        </p:nvSpPr>
        <p:spPr>
          <a:xfrm>
            <a:off x="1586900" y="2448000"/>
            <a:ext cx="252000" cy="2520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3" name="Google Shape;953;p9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2000" y="4814155"/>
            <a:ext cx="720000" cy="132245"/>
          </a:xfrm>
          <a:prstGeom prst="rect">
            <a:avLst/>
          </a:prstGeom>
          <a:noFill/>
          <a:ln>
            <a:noFill/>
          </a:ln>
        </p:spPr>
      </p:pic>
      <p:sp>
        <p:nvSpPr>
          <p:cNvPr id="954" name="Google Shape;954;p91"/>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42</a:t>
            </a:fld>
            <a:endParaRPr sz="600">
              <a:solidFill>
                <a:srgbClr val="000000"/>
              </a:solidFill>
              <a:latin typeface="DM Sans Medium"/>
              <a:ea typeface="DM Sans Medium"/>
              <a:cs typeface="DM Sans Medium"/>
              <a:sym typeface="DM Sans Medium"/>
            </a:endParaRPr>
          </a:p>
        </p:txBody>
      </p:sp>
      <p:grpSp>
        <p:nvGrpSpPr>
          <p:cNvPr id="955" name="Google Shape;955;p91"/>
          <p:cNvGrpSpPr/>
          <p:nvPr/>
        </p:nvGrpSpPr>
        <p:grpSpPr>
          <a:xfrm>
            <a:off x="8142476" y="-6100"/>
            <a:ext cx="1006185" cy="369303"/>
            <a:chOff x="8686170" y="1200886"/>
            <a:chExt cx="913800" cy="327600"/>
          </a:xfrm>
        </p:grpSpPr>
        <p:sp>
          <p:nvSpPr>
            <p:cNvPr id="956" name="Google Shape;956;p91"/>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7" name="Google Shape;957;p9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92"/>
          <p:cNvSpPr txBox="1"/>
          <p:nvPr/>
        </p:nvSpPr>
        <p:spPr>
          <a:xfrm>
            <a:off x="5904000" y="3420000"/>
            <a:ext cx="3241500" cy="17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Medienkompetenz &amp; Ausstattung</a:t>
            </a:r>
            <a:endParaRPr sz="1100">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Hat zu Hause einen Laptop</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In der Schule sind keine Tablets verfügbar, diese müssen erst in einem Medienzentrum ausgeliehen werden</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Internet ist nur an einem Standcomputer im Klassenraum verfügbar</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Keine Programmiererfahrung</a:t>
            </a:r>
            <a:endParaRPr sz="900">
              <a:solidFill>
                <a:schemeClr val="dk1"/>
              </a:solidFill>
              <a:highlight>
                <a:srgbClr val="FFFFFF"/>
              </a:highlight>
              <a:latin typeface="DM Sans"/>
              <a:ea typeface="DM Sans"/>
              <a:cs typeface="DM Sans"/>
              <a:sym typeface="DM Sans"/>
            </a:endParaRPr>
          </a:p>
        </p:txBody>
      </p:sp>
      <p:sp>
        <p:nvSpPr>
          <p:cNvPr id="963" name="Google Shape;963;p92"/>
          <p:cNvSpPr/>
          <p:nvPr/>
        </p:nvSpPr>
        <p:spPr>
          <a:xfrm>
            <a:off x="0" y="-6125"/>
            <a:ext cx="2674800" cy="514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2"/>
          <p:cNvSpPr txBox="1"/>
          <p:nvPr/>
        </p:nvSpPr>
        <p:spPr>
          <a:xfrm>
            <a:off x="5916600" y="1710000"/>
            <a:ext cx="32181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Lehrverhalten</a:t>
            </a:r>
            <a:r>
              <a:rPr lang="de">
                <a:latin typeface="DM Sans"/>
                <a:ea typeface="DM Sans"/>
                <a:cs typeface="DM Sans"/>
                <a:sym typeface="DM Sans"/>
              </a:rPr>
              <a:t> </a:t>
            </a:r>
            <a:endParaRPr>
              <a:latin typeface="DM Sans"/>
              <a:ea typeface="DM Sans"/>
              <a:cs typeface="DM Sans"/>
              <a:sym typeface="DM Sans"/>
            </a:endParaRPr>
          </a:p>
          <a:p>
            <a:pPr marL="179999" lvl="0" indent="0" algn="l" rtl="0">
              <a:spcBef>
                <a:spcPts val="0"/>
              </a:spcBef>
              <a:spcAft>
                <a:spcPts val="0"/>
              </a:spcAft>
              <a:buClr>
                <a:schemeClr val="dk1"/>
              </a:buClr>
              <a:buSzPts val="1100"/>
              <a:buFont typeface="Arial"/>
              <a:buNone/>
            </a:pPr>
            <a:r>
              <a:rPr lang="de" sz="900">
                <a:solidFill>
                  <a:schemeClr val="dk1"/>
                </a:solidFill>
                <a:highlight>
                  <a:srgbClr val="FFFFFF"/>
                </a:highlight>
                <a:latin typeface="DM Sans"/>
                <a:ea typeface="DM Sans"/>
                <a:cs typeface="DM Sans"/>
                <a:sym typeface="DM Sans"/>
              </a:rPr>
              <a:t>Nutzt einfach durchzuführende und zeitlich effiziente Projekte, die nur stellenweise Technik oder gar keine Technik benötigen</a:t>
            </a:r>
            <a:endParaRPr sz="900">
              <a:solidFill>
                <a:schemeClr val="dk1"/>
              </a:solidFill>
              <a:highlight>
                <a:srgbClr val="FFFFFF"/>
              </a:highlight>
              <a:latin typeface="DM Sans"/>
              <a:ea typeface="DM Sans"/>
              <a:cs typeface="DM Sans"/>
              <a:sym typeface="DM Sans"/>
            </a:endParaRPr>
          </a:p>
          <a:p>
            <a:pPr marL="179999" lvl="0" indent="0" algn="l" rtl="0">
              <a:spcBef>
                <a:spcPts val="0"/>
              </a:spcBef>
              <a:spcAft>
                <a:spcPts val="0"/>
              </a:spcAft>
              <a:buNone/>
            </a:pPr>
            <a:r>
              <a:rPr lang="de" sz="900">
                <a:solidFill>
                  <a:schemeClr val="dk1"/>
                </a:solidFill>
                <a:highlight>
                  <a:srgbClr val="FFFFFF"/>
                </a:highlight>
                <a:latin typeface="DM Sans"/>
                <a:ea typeface="DM Sans"/>
                <a:cs typeface="DM Sans"/>
                <a:sym typeface="DM Sans"/>
              </a:rPr>
              <a:t>Nutzt viel Frontalunterricht und klassische Arbeitsblätter, da dadurch, ihrer Meinung nach, Zeit gespart werden kann</a:t>
            </a:r>
            <a:endParaRPr sz="900">
              <a:solidFill>
                <a:schemeClr val="dk1"/>
              </a:solidFill>
              <a:highlight>
                <a:srgbClr val="FFFFFF"/>
              </a:highlight>
              <a:latin typeface="DM Sans"/>
              <a:ea typeface="DM Sans"/>
              <a:cs typeface="DM Sans"/>
              <a:sym typeface="DM Sans"/>
            </a:endParaRPr>
          </a:p>
        </p:txBody>
      </p:sp>
      <p:sp>
        <p:nvSpPr>
          <p:cNvPr id="965" name="Google Shape;965;p92"/>
          <p:cNvSpPr txBox="1"/>
          <p:nvPr/>
        </p:nvSpPr>
        <p:spPr>
          <a:xfrm>
            <a:off x="2673400" y="6975"/>
            <a:ext cx="21507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Schmerzpunkte</a:t>
            </a:r>
            <a:endParaRPr sz="1100">
              <a:latin typeface="DM Sans"/>
              <a:ea typeface="DM Sans"/>
              <a:cs typeface="DM Sans"/>
              <a:sym typeface="DM Sans"/>
            </a:endParaRPr>
          </a:p>
          <a:p>
            <a:pPr marL="0" lvl="0" indent="0" algn="l" rtl="0">
              <a:spcBef>
                <a:spcPts val="0"/>
              </a:spcBef>
              <a:spcAft>
                <a:spcPts val="0"/>
              </a:spcAft>
              <a:buNone/>
            </a:pPr>
            <a:endParaRPr sz="300">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Wenig Technik an der Schule verfügbar, daher wird diese meist von "technikaffineren" Kollegen/innen eingesetzt</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Kein Raum Technik einfach mal auszuprobieren</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Sorge, dass SuS mehr wissen, als sie</a:t>
            </a:r>
            <a:endParaRPr sz="900">
              <a:solidFill>
                <a:schemeClr val="dk1"/>
              </a:solidFill>
              <a:highlight>
                <a:srgbClr val="FFFFFF"/>
              </a:highlight>
              <a:latin typeface="DM Sans"/>
              <a:ea typeface="DM Sans"/>
              <a:cs typeface="DM Sans"/>
              <a:sym typeface="DM Sans"/>
            </a:endParaRPr>
          </a:p>
        </p:txBody>
      </p:sp>
      <p:sp>
        <p:nvSpPr>
          <p:cNvPr id="966" name="Google Shape;966;p92"/>
          <p:cNvSpPr txBox="1"/>
          <p:nvPr/>
        </p:nvSpPr>
        <p:spPr>
          <a:xfrm>
            <a:off x="4833400" y="6975"/>
            <a:ext cx="21507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Bedürfnisse</a:t>
            </a:r>
            <a:r>
              <a:rPr lang="de">
                <a:latin typeface="DM Sans"/>
                <a:ea typeface="DM Sans"/>
                <a:cs typeface="DM Sans"/>
                <a:sym typeface="DM Sans"/>
              </a:rPr>
              <a:t> </a:t>
            </a:r>
            <a:endParaRPr>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Raum für die eigene Auseinandersetzung mit der Technik</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Best Practice Beispiele, bei denen nichts schief gehen kann</a:t>
            </a:r>
            <a:endParaRPr sz="9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sz="9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sz="9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highlight>
                <a:srgbClr val="FFFFFF"/>
              </a:highlight>
            </a:endParaRPr>
          </a:p>
          <a:p>
            <a:pPr marL="0" lvl="0" indent="0" algn="l" rtl="0">
              <a:spcBef>
                <a:spcPts val="0"/>
              </a:spcBef>
              <a:spcAft>
                <a:spcPts val="0"/>
              </a:spcAft>
              <a:buNone/>
            </a:pPr>
            <a:endParaRPr>
              <a:latin typeface="DM Sans"/>
              <a:ea typeface="DM Sans"/>
              <a:cs typeface="DM Sans"/>
              <a:sym typeface="DM Sans"/>
            </a:endParaRPr>
          </a:p>
        </p:txBody>
      </p:sp>
      <p:sp>
        <p:nvSpPr>
          <p:cNvPr id="967" name="Google Shape;967;p92"/>
          <p:cNvSpPr txBox="1"/>
          <p:nvPr/>
        </p:nvSpPr>
        <p:spPr>
          <a:xfrm>
            <a:off x="6993400" y="150"/>
            <a:ext cx="21507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Motivation</a:t>
            </a:r>
            <a:r>
              <a:rPr lang="de">
                <a:latin typeface="DM Sans"/>
                <a:ea typeface="DM Sans"/>
                <a:cs typeface="DM Sans"/>
                <a:sym typeface="DM Sans"/>
              </a:rPr>
              <a:t> </a:t>
            </a:r>
            <a:endParaRPr>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Großes Interesse an den neuen Technologien</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Hohe Motivation auch digitale Technologien zu vermitteln, da diese zum Alltag der Kinder gehören</a:t>
            </a:r>
            <a:endParaRPr sz="900">
              <a:solidFill>
                <a:schemeClr val="dk1"/>
              </a:solidFill>
              <a:highlight>
                <a:srgbClr val="FFFFFF"/>
              </a:highlight>
              <a:latin typeface="DM Sans"/>
              <a:ea typeface="DM Sans"/>
              <a:cs typeface="DM Sans"/>
              <a:sym typeface="DM Sans"/>
            </a:endParaRPr>
          </a:p>
          <a:p>
            <a:pPr marL="457200" lvl="0" indent="0" algn="l" rtl="0">
              <a:spcBef>
                <a:spcPts val="0"/>
              </a:spcBef>
              <a:spcAft>
                <a:spcPts val="0"/>
              </a:spcAft>
              <a:buNone/>
            </a:pPr>
            <a:endParaRPr sz="9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sp>
        <p:nvSpPr>
          <p:cNvPr id="968" name="Google Shape;968;p92"/>
          <p:cNvSpPr/>
          <p:nvPr/>
        </p:nvSpPr>
        <p:spPr>
          <a:xfrm>
            <a:off x="564250" y="41925"/>
            <a:ext cx="1510500" cy="1446000"/>
          </a:xfrm>
          <a:prstGeom prst="ellipse">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2"/>
          <p:cNvSpPr txBox="1"/>
          <p:nvPr/>
        </p:nvSpPr>
        <p:spPr>
          <a:xfrm>
            <a:off x="255150" y="1307625"/>
            <a:ext cx="2613600" cy="9126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1600" b="1">
                <a:latin typeface="DM Sans"/>
                <a:ea typeface="DM Sans"/>
                <a:cs typeface="DM Sans"/>
                <a:sym typeface="DM Sans"/>
              </a:rPr>
              <a:t>Hans Peter</a:t>
            </a:r>
            <a:endParaRPr sz="1600" b="1">
              <a:latin typeface="DM Sans"/>
              <a:ea typeface="DM Sans"/>
              <a:cs typeface="DM Sans"/>
              <a:sym typeface="DM Sans"/>
            </a:endParaRPr>
          </a:p>
          <a:p>
            <a:pPr marL="0" lvl="0" indent="0" algn="l" rtl="0">
              <a:spcBef>
                <a:spcPts val="0"/>
              </a:spcBef>
              <a:spcAft>
                <a:spcPts val="0"/>
              </a:spcAft>
              <a:buNone/>
            </a:pPr>
            <a:r>
              <a:rPr lang="de">
                <a:latin typeface="DM Sans"/>
                <a:ea typeface="DM Sans"/>
                <a:cs typeface="DM Sans"/>
                <a:sym typeface="DM Sans"/>
              </a:rPr>
              <a:t>Schulleiter Gesamtschule</a:t>
            </a:r>
            <a:endParaRPr>
              <a:latin typeface="DM Sans"/>
              <a:ea typeface="DM Sans"/>
              <a:cs typeface="DM Sans"/>
              <a:sym typeface="DM Sans"/>
            </a:endParaRPr>
          </a:p>
        </p:txBody>
      </p:sp>
      <p:cxnSp>
        <p:nvCxnSpPr>
          <p:cNvPr id="970" name="Google Shape;970;p92"/>
          <p:cNvCxnSpPr/>
          <p:nvPr/>
        </p:nvCxnSpPr>
        <p:spPr>
          <a:xfrm rot="10800000" flipH="1">
            <a:off x="516550" y="2156300"/>
            <a:ext cx="1919400" cy="27300"/>
          </a:xfrm>
          <a:prstGeom prst="straightConnector1">
            <a:avLst/>
          </a:prstGeom>
          <a:noFill/>
          <a:ln w="9525" cap="flat" cmpd="sng">
            <a:solidFill>
              <a:schemeClr val="dk2"/>
            </a:solidFill>
            <a:prstDash val="dot"/>
            <a:round/>
            <a:headEnd type="none" w="med" len="med"/>
            <a:tailEnd type="none" w="med" len="med"/>
          </a:ln>
        </p:spPr>
      </p:cxnSp>
      <p:cxnSp>
        <p:nvCxnSpPr>
          <p:cNvPr id="971" name="Google Shape;971;p92"/>
          <p:cNvCxnSpPr/>
          <p:nvPr/>
        </p:nvCxnSpPr>
        <p:spPr>
          <a:xfrm flipH="1">
            <a:off x="2664000" y="0"/>
            <a:ext cx="6900" cy="5148000"/>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92"/>
          <p:cNvCxnSpPr/>
          <p:nvPr/>
        </p:nvCxnSpPr>
        <p:spPr>
          <a:xfrm>
            <a:off x="2673400" y="1710000"/>
            <a:ext cx="6470700" cy="3600"/>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92"/>
          <p:cNvCxnSpPr/>
          <p:nvPr/>
        </p:nvCxnSpPr>
        <p:spPr>
          <a:xfrm flipH="1">
            <a:off x="4823700" y="0"/>
            <a:ext cx="7200" cy="1710000"/>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92"/>
          <p:cNvCxnSpPr/>
          <p:nvPr/>
        </p:nvCxnSpPr>
        <p:spPr>
          <a:xfrm flipH="1">
            <a:off x="6982500" y="0"/>
            <a:ext cx="8400" cy="1710000"/>
          </a:xfrm>
          <a:prstGeom prst="straightConnector1">
            <a:avLst/>
          </a:prstGeom>
          <a:noFill/>
          <a:ln w="9525" cap="flat" cmpd="sng">
            <a:solidFill>
              <a:schemeClr val="dk2"/>
            </a:solidFill>
            <a:prstDash val="solid"/>
            <a:round/>
            <a:headEnd type="none" w="med" len="med"/>
            <a:tailEnd type="none" w="med" len="med"/>
          </a:ln>
        </p:spPr>
      </p:cxnSp>
      <p:sp>
        <p:nvSpPr>
          <p:cNvPr id="975" name="Google Shape;975;p92"/>
          <p:cNvSpPr txBox="1"/>
          <p:nvPr/>
        </p:nvSpPr>
        <p:spPr>
          <a:xfrm>
            <a:off x="2664000" y="1710000"/>
            <a:ext cx="3241500" cy="17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Lernverhalten</a:t>
            </a:r>
            <a:endParaRPr sz="1100">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Lernt am liebsten im Team gegenseitig voneinander und nach Möglichkeit so praxisnah wie möglich (Mentalität: zeig es mir und ich baue es nach)</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Bevorzugt es an Workshops und Fortbildungen teilzunehmen um zu lernen, statt im Internet ewig nach einem passenden Video zu suchen</a:t>
            </a:r>
            <a:endParaRPr sz="900">
              <a:solidFill>
                <a:schemeClr val="dk1"/>
              </a:solidFill>
              <a:highlight>
                <a:srgbClr val="FFFFFF"/>
              </a:highlight>
              <a:latin typeface="DM Sans"/>
              <a:ea typeface="DM Sans"/>
              <a:cs typeface="DM Sans"/>
              <a:sym typeface="DM Sans"/>
            </a:endParaRPr>
          </a:p>
        </p:txBody>
      </p:sp>
      <p:cxnSp>
        <p:nvCxnSpPr>
          <p:cNvPr id="976" name="Google Shape;976;p92"/>
          <p:cNvCxnSpPr/>
          <p:nvPr/>
        </p:nvCxnSpPr>
        <p:spPr>
          <a:xfrm>
            <a:off x="2674800" y="3420000"/>
            <a:ext cx="6470700" cy="3600"/>
          </a:xfrm>
          <a:prstGeom prst="straightConnector1">
            <a:avLst/>
          </a:prstGeom>
          <a:noFill/>
          <a:ln w="9525" cap="flat" cmpd="sng">
            <a:solidFill>
              <a:schemeClr val="dk2"/>
            </a:solidFill>
            <a:prstDash val="solid"/>
            <a:round/>
            <a:headEnd type="none" w="med" len="med"/>
            <a:tailEnd type="none" w="med" len="med"/>
          </a:ln>
        </p:spPr>
      </p:cxnSp>
      <p:sp>
        <p:nvSpPr>
          <p:cNvPr id="977" name="Google Shape;977;p92"/>
          <p:cNvSpPr txBox="1"/>
          <p:nvPr/>
        </p:nvSpPr>
        <p:spPr>
          <a:xfrm>
            <a:off x="2664000" y="3420000"/>
            <a:ext cx="3241500" cy="17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100">
                <a:latin typeface="DM Sans"/>
                <a:ea typeface="DM Sans"/>
                <a:cs typeface="DM Sans"/>
                <a:sym typeface="DM Sans"/>
              </a:rPr>
              <a:t>Relevante Themen</a:t>
            </a:r>
            <a:endParaRPr sz="1100">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Teamarbeit</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Effizente Wissensvermittlung</a:t>
            </a:r>
            <a:endParaRPr sz="900">
              <a:solidFill>
                <a:schemeClr val="dk1"/>
              </a:solidFill>
              <a:highlight>
                <a:srgbClr val="FFFFFF"/>
              </a:highlight>
              <a:latin typeface="DM Sans"/>
              <a:ea typeface="DM Sans"/>
              <a:cs typeface="DM Sans"/>
              <a:sym typeface="DM Sans"/>
            </a:endParaRPr>
          </a:p>
          <a:p>
            <a:pPr marL="179999" lvl="0" indent="-129150" algn="l" rtl="0">
              <a:spcBef>
                <a:spcPts val="0"/>
              </a:spcBef>
              <a:spcAft>
                <a:spcPts val="0"/>
              </a:spcAft>
              <a:buClr>
                <a:srgbClr val="22FFAA"/>
              </a:buClr>
              <a:buSzPts val="900"/>
              <a:buFont typeface="DM Sans"/>
              <a:buChar char="→"/>
            </a:pPr>
            <a:r>
              <a:rPr lang="de" sz="900">
                <a:solidFill>
                  <a:schemeClr val="dk1"/>
                </a:solidFill>
                <a:highlight>
                  <a:srgbClr val="FFFFFF"/>
                </a:highlight>
                <a:latin typeface="DM Sans"/>
                <a:ea typeface="DM Sans"/>
                <a:cs typeface="DM Sans"/>
                <a:sym typeface="DM Sans"/>
              </a:rPr>
              <a:t>Offene Arbeitsformen</a:t>
            </a:r>
            <a:endParaRPr sz="900">
              <a:solidFill>
                <a:schemeClr val="dk1"/>
              </a:solidFill>
              <a:highlight>
                <a:srgbClr val="FFFFFF"/>
              </a:highlight>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cxnSp>
        <p:nvCxnSpPr>
          <p:cNvPr id="978" name="Google Shape;978;p92"/>
          <p:cNvCxnSpPr/>
          <p:nvPr/>
        </p:nvCxnSpPr>
        <p:spPr>
          <a:xfrm>
            <a:off x="5910900" y="1710000"/>
            <a:ext cx="5700" cy="3445200"/>
          </a:xfrm>
          <a:prstGeom prst="straightConnector1">
            <a:avLst/>
          </a:prstGeom>
          <a:noFill/>
          <a:ln w="9525" cap="flat" cmpd="sng">
            <a:solidFill>
              <a:schemeClr val="dk2"/>
            </a:solidFill>
            <a:prstDash val="solid"/>
            <a:round/>
            <a:headEnd type="none" w="med" len="med"/>
            <a:tailEnd type="none" w="med" len="med"/>
          </a:ln>
        </p:spPr>
      </p:cxnSp>
      <p:cxnSp>
        <p:nvCxnSpPr>
          <p:cNvPr id="979" name="Google Shape;979;p92"/>
          <p:cNvCxnSpPr/>
          <p:nvPr/>
        </p:nvCxnSpPr>
        <p:spPr>
          <a:xfrm rot="10800000" flipH="1">
            <a:off x="564250" y="3222525"/>
            <a:ext cx="1919400" cy="27300"/>
          </a:xfrm>
          <a:prstGeom prst="straightConnector1">
            <a:avLst/>
          </a:prstGeom>
          <a:noFill/>
          <a:ln w="9525" cap="flat" cmpd="sng">
            <a:solidFill>
              <a:schemeClr val="dk2"/>
            </a:solidFill>
            <a:prstDash val="dot"/>
            <a:round/>
            <a:headEnd type="none" w="med" len="med"/>
            <a:tailEnd type="none" w="med" len="med"/>
          </a:ln>
        </p:spPr>
      </p:cxnSp>
      <p:sp>
        <p:nvSpPr>
          <p:cNvPr id="980" name="Google Shape;980;p92"/>
          <p:cNvSpPr txBox="1"/>
          <p:nvPr/>
        </p:nvSpPr>
        <p:spPr>
          <a:xfrm>
            <a:off x="255600" y="3428950"/>
            <a:ext cx="1919400" cy="886500"/>
          </a:xfrm>
          <a:prstGeom prst="rect">
            <a:avLst/>
          </a:prstGeom>
          <a:noFill/>
          <a:ln>
            <a:noFill/>
          </a:ln>
        </p:spPr>
        <p:txBody>
          <a:bodyPr spcFirstLastPara="1" wrap="square" lIns="252000" tIns="0" rIns="91425" bIns="91425" anchor="t" anchorCtr="0">
            <a:noAutofit/>
          </a:bodyPr>
          <a:lstStyle/>
          <a:p>
            <a:pPr marL="0" lvl="0" indent="0" algn="ctr" rtl="0">
              <a:spcBef>
                <a:spcPts val="0"/>
              </a:spcBef>
              <a:spcAft>
                <a:spcPts val="0"/>
              </a:spcAft>
              <a:buClr>
                <a:schemeClr val="dk1"/>
              </a:buClr>
              <a:buSzPts val="1100"/>
              <a:buFont typeface="Arial"/>
              <a:buNone/>
            </a:pPr>
            <a:r>
              <a:rPr lang="de" sz="1200">
                <a:latin typeface="DM Sans"/>
                <a:ea typeface="DM Sans"/>
                <a:cs typeface="DM Sans"/>
                <a:sym typeface="DM Sans"/>
              </a:rPr>
              <a:t>“Durch Technik darf die Wissens-</a:t>
            </a:r>
            <a:endParaRPr sz="1200">
              <a:latin typeface="DM Sans"/>
              <a:ea typeface="DM Sans"/>
              <a:cs typeface="DM Sans"/>
              <a:sym typeface="DM Sans"/>
            </a:endParaRPr>
          </a:p>
          <a:p>
            <a:pPr marL="0" lvl="0" indent="0" algn="ctr" rtl="0">
              <a:spcBef>
                <a:spcPts val="0"/>
              </a:spcBef>
              <a:spcAft>
                <a:spcPts val="0"/>
              </a:spcAft>
              <a:buNone/>
            </a:pPr>
            <a:r>
              <a:rPr lang="de" sz="1200">
                <a:latin typeface="DM Sans"/>
                <a:ea typeface="DM Sans"/>
                <a:cs typeface="DM Sans"/>
                <a:sym typeface="DM Sans"/>
              </a:rPr>
              <a:t>vermittlung nicht verloren gehen.”</a:t>
            </a:r>
            <a:endParaRPr sz="1200">
              <a:latin typeface="DM Sans"/>
              <a:ea typeface="DM Sans"/>
              <a:cs typeface="DM Sans"/>
              <a:sym typeface="DM Sans"/>
            </a:endParaRPr>
          </a:p>
        </p:txBody>
      </p:sp>
      <p:pic>
        <p:nvPicPr>
          <p:cNvPr id="981" name="Google Shape;981;p9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678675" y="0"/>
            <a:ext cx="447850" cy="447850"/>
          </a:xfrm>
          <a:prstGeom prst="rect">
            <a:avLst/>
          </a:prstGeom>
          <a:noFill/>
          <a:ln>
            <a:noFill/>
          </a:ln>
        </p:spPr>
      </p:pic>
      <p:pic>
        <p:nvPicPr>
          <p:cNvPr id="982" name="Google Shape;982;p9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81398" y="12286"/>
            <a:ext cx="364250" cy="364225"/>
          </a:xfrm>
          <a:prstGeom prst="rect">
            <a:avLst/>
          </a:prstGeom>
          <a:noFill/>
          <a:ln>
            <a:noFill/>
          </a:ln>
        </p:spPr>
      </p:pic>
      <p:pic>
        <p:nvPicPr>
          <p:cNvPr id="983" name="Google Shape;983;p9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827600" y="12275"/>
            <a:ext cx="364250" cy="364250"/>
          </a:xfrm>
          <a:prstGeom prst="rect">
            <a:avLst/>
          </a:prstGeom>
          <a:noFill/>
          <a:ln>
            <a:noFill/>
          </a:ln>
        </p:spPr>
      </p:pic>
      <p:pic>
        <p:nvPicPr>
          <p:cNvPr id="984" name="Google Shape;984;p9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24325" y="1710000"/>
            <a:ext cx="416000" cy="416000"/>
          </a:xfrm>
          <a:prstGeom prst="rect">
            <a:avLst/>
          </a:prstGeom>
          <a:noFill/>
          <a:ln>
            <a:noFill/>
          </a:ln>
        </p:spPr>
      </p:pic>
      <p:pic>
        <p:nvPicPr>
          <p:cNvPr id="985" name="Google Shape;985;p9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142475" y="3362400"/>
            <a:ext cx="447850" cy="447850"/>
          </a:xfrm>
          <a:prstGeom prst="rect">
            <a:avLst/>
          </a:prstGeom>
          <a:noFill/>
          <a:ln>
            <a:noFill/>
          </a:ln>
        </p:spPr>
      </p:pic>
      <p:pic>
        <p:nvPicPr>
          <p:cNvPr id="986" name="Google Shape;986;p9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956925" y="3378325"/>
            <a:ext cx="416000" cy="416000"/>
          </a:xfrm>
          <a:prstGeom prst="rect">
            <a:avLst/>
          </a:prstGeom>
          <a:noFill/>
          <a:ln>
            <a:noFill/>
          </a:ln>
        </p:spPr>
      </p:pic>
      <p:pic>
        <p:nvPicPr>
          <p:cNvPr id="987" name="Google Shape;987;p9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696400" y="1677475"/>
            <a:ext cx="416000" cy="416000"/>
          </a:xfrm>
          <a:prstGeom prst="rect">
            <a:avLst/>
          </a:prstGeom>
          <a:noFill/>
          <a:ln>
            <a:noFill/>
          </a:ln>
        </p:spPr>
      </p:pic>
      <p:pic>
        <p:nvPicPr>
          <p:cNvPr id="988" name="Google Shape;988;p92"/>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50000" y="-112725"/>
            <a:ext cx="1755300" cy="1755300"/>
          </a:xfrm>
          <a:prstGeom prst="rect">
            <a:avLst/>
          </a:prstGeom>
          <a:noFill/>
          <a:ln>
            <a:noFill/>
          </a:ln>
        </p:spPr>
      </p:pic>
      <p:sp>
        <p:nvSpPr>
          <p:cNvPr id="989" name="Google Shape;989;p92"/>
          <p:cNvSpPr txBox="1"/>
          <p:nvPr/>
        </p:nvSpPr>
        <p:spPr>
          <a:xfrm>
            <a:off x="301600" y="2755400"/>
            <a:ext cx="2035800" cy="21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de" sz="1200">
                <a:latin typeface="DM Sans"/>
                <a:ea typeface="DM Sans"/>
                <a:cs typeface="DM Sans"/>
                <a:sym typeface="DM Sans"/>
              </a:rPr>
              <a:t>Technische Ausstattung</a:t>
            </a:r>
            <a:endParaRPr sz="1200">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endParaRPr sz="1200">
              <a:latin typeface="DM Sans"/>
              <a:ea typeface="DM Sans"/>
              <a:cs typeface="DM Sans"/>
              <a:sym typeface="DM Sans"/>
            </a:endParaRPr>
          </a:p>
          <a:p>
            <a:pPr marL="0" lvl="0" indent="0" algn="ctr" rtl="0">
              <a:spcBef>
                <a:spcPts val="0"/>
              </a:spcBef>
              <a:spcAft>
                <a:spcPts val="0"/>
              </a:spcAft>
              <a:buNone/>
            </a:pPr>
            <a:endParaRPr sz="1200">
              <a:latin typeface="DM Sans"/>
              <a:ea typeface="DM Sans"/>
              <a:cs typeface="DM Sans"/>
              <a:sym typeface="DM Sans"/>
            </a:endParaRPr>
          </a:p>
        </p:txBody>
      </p:sp>
      <p:sp>
        <p:nvSpPr>
          <p:cNvPr id="990" name="Google Shape;990;p92"/>
          <p:cNvSpPr/>
          <p:nvPr/>
        </p:nvSpPr>
        <p:spPr>
          <a:xfrm>
            <a:off x="800100" y="2442825"/>
            <a:ext cx="252000" cy="2520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2"/>
          <p:cNvSpPr/>
          <p:nvPr/>
        </p:nvSpPr>
        <p:spPr>
          <a:xfrm>
            <a:off x="800100" y="2442825"/>
            <a:ext cx="252000" cy="2520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2"/>
          <p:cNvSpPr/>
          <p:nvPr/>
        </p:nvSpPr>
        <p:spPr>
          <a:xfrm>
            <a:off x="1193500" y="2448000"/>
            <a:ext cx="252000" cy="2520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2"/>
          <p:cNvSpPr/>
          <p:nvPr/>
        </p:nvSpPr>
        <p:spPr>
          <a:xfrm>
            <a:off x="1586900" y="2448000"/>
            <a:ext cx="252000" cy="2520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4" name="Google Shape;994;p9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2000" y="4814155"/>
            <a:ext cx="720000" cy="132245"/>
          </a:xfrm>
          <a:prstGeom prst="rect">
            <a:avLst/>
          </a:prstGeom>
          <a:noFill/>
          <a:ln>
            <a:noFill/>
          </a:ln>
        </p:spPr>
      </p:pic>
      <p:sp>
        <p:nvSpPr>
          <p:cNvPr id="995" name="Google Shape;995;p92"/>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43</a:t>
            </a:fld>
            <a:endParaRPr sz="600">
              <a:solidFill>
                <a:srgbClr val="000000"/>
              </a:solidFill>
              <a:latin typeface="DM Sans Medium"/>
              <a:ea typeface="DM Sans Medium"/>
              <a:cs typeface="DM Sans Medium"/>
              <a:sym typeface="DM Sans Medium"/>
            </a:endParaRPr>
          </a:p>
        </p:txBody>
      </p:sp>
      <p:grpSp>
        <p:nvGrpSpPr>
          <p:cNvPr id="996" name="Google Shape;996;p92"/>
          <p:cNvGrpSpPr/>
          <p:nvPr/>
        </p:nvGrpSpPr>
        <p:grpSpPr>
          <a:xfrm>
            <a:off x="8137800" y="0"/>
            <a:ext cx="1006200" cy="369300"/>
            <a:chOff x="8137800" y="9750"/>
            <a:chExt cx="1006200" cy="369300"/>
          </a:xfrm>
        </p:grpSpPr>
        <p:sp>
          <p:nvSpPr>
            <p:cNvPr id="997" name="Google Shape;997;p92"/>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8" name="Google Shape;998;p92"/>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93"/>
          <p:cNvSpPr/>
          <p:nvPr/>
        </p:nvSpPr>
        <p:spPr>
          <a:xfrm>
            <a:off x="0" y="-6125"/>
            <a:ext cx="2674800" cy="514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4" name="Google Shape;1004;p9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2000" y="4814155"/>
            <a:ext cx="720000" cy="132245"/>
          </a:xfrm>
          <a:prstGeom prst="rect">
            <a:avLst/>
          </a:prstGeom>
          <a:noFill/>
          <a:ln>
            <a:noFill/>
          </a:ln>
        </p:spPr>
      </p:pic>
      <p:sp>
        <p:nvSpPr>
          <p:cNvPr id="1005" name="Google Shape;1005;p93"/>
          <p:cNvSpPr txBox="1"/>
          <p:nvPr/>
        </p:nvSpPr>
        <p:spPr>
          <a:xfrm>
            <a:off x="6420650" y="372311"/>
            <a:ext cx="2471400" cy="185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213F7E"/>
              </a:buClr>
              <a:buSzPts val="1600"/>
              <a:buFont typeface="Arial"/>
              <a:buNone/>
            </a:pPr>
            <a:r>
              <a:rPr lang="de" sz="1900" b="1">
                <a:solidFill>
                  <a:srgbClr val="22FFAA"/>
                </a:solidFill>
                <a:latin typeface="DM Sans"/>
                <a:ea typeface="DM Sans"/>
                <a:cs typeface="DM Sans"/>
                <a:sym typeface="DM Sans"/>
              </a:rPr>
              <a:t>NAME PERSON</a:t>
            </a:r>
            <a:endParaRPr sz="1900" b="1">
              <a:solidFill>
                <a:srgbClr val="22FFAA"/>
              </a:solidFill>
              <a:latin typeface="DM Sans"/>
              <a:ea typeface="DM Sans"/>
              <a:cs typeface="DM Sans"/>
              <a:sym typeface="DM Sans"/>
            </a:endParaRPr>
          </a:p>
        </p:txBody>
      </p:sp>
      <p:sp>
        <p:nvSpPr>
          <p:cNvPr id="1006" name="Google Shape;1006;p93"/>
          <p:cNvSpPr txBox="1"/>
          <p:nvPr/>
        </p:nvSpPr>
        <p:spPr>
          <a:xfrm>
            <a:off x="6590439" y="673625"/>
            <a:ext cx="2301300" cy="415200"/>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None/>
            </a:pPr>
            <a:r>
              <a:rPr lang="de" sz="1600">
                <a:solidFill>
                  <a:srgbClr val="808080"/>
                </a:solidFill>
                <a:latin typeface="DM Sans"/>
                <a:ea typeface="DM Sans"/>
                <a:cs typeface="DM Sans"/>
                <a:sym typeface="DM Sans"/>
              </a:rPr>
              <a:t>Beruf</a:t>
            </a:r>
            <a:endParaRPr sz="1600">
              <a:solidFill>
                <a:srgbClr val="808080"/>
              </a:solidFill>
              <a:latin typeface="DM Sans"/>
              <a:ea typeface="DM Sans"/>
              <a:cs typeface="DM Sans"/>
              <a:sym typeface="DM Sans"/>
            </a:endParaRPr>
          </a:p>
        </p:txBody>
      </p:sp>
      <p:grpSp>
        <p:nvGrpSpPr>
          <p:cNvPr id="1007" name="Google Shape;1007;p93"/>
          <p:cNvGrpSpPr/>
          <p:nvPr/>
        </p:nvGrpSpPr>
        <p:grpSpPr>
          <a:xfrm>
            <a:off x="2915998" y="2392475"/>
            <a:ext cx="2810388" cy="1251384"/>
            <a:chOff x="3671489" y="1357980"/>
            <a:chExt cx="1809301" cy="1410487"/>
          </a:xfrm>
        </p:grpSpPr>
        <p:sp>
          <p:nvSpPr>
            <p:cNvPr id="1008" name="Google Shape;1008;p93"/>
            <p:cNvSpPr txBox="1"/>
            <p:nvPr/>
          </p:nvSpPr>
          <p:spPr>
            <a:xfrm>
              <a:off x="3671490" y="1357980"/>
              <a:ext cx="1809300" cy="30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13F7E"/>
                </a:buClr>
                <a:buSzPts val="1600"/>
                <a:buFont typeface="Arial"/>
                <a:buNone/>
              </a:pPr>
              <a:r>
                <a:rPr lang="de" sz="1600" b="1">
                  <a:solidFill>
                    <a:srgbClr val="22FFAA"/>
                  </a:solidFill>
                  <a:latin typeface="DM Sans"/>
                  <a:ea typeface="DM Sans"/>
                  <a:cs typeface="DM Sans"/>
                  <a:sym typeface="DM Sans"/>
                </a:rPr>
                <a:t>Schmerzpunkte</a:t>
              </a:r>
              <a:endParaRPr sz="1600" b="1">
                <a:solidFill>
                  <a:srgbClr val="22FFAA"/>
                </a:solidFill>
                <a:latin typeface="DM Sans"/>
                <a:ea typeface="DM Sans"/>
                <a:cs typeface="DM Sans"/>
                <a:sym typeface="DM Sans"/>
              </a:endParaRPr>
            </a:p>
          </p:txBody>
        </p:sp>
        <p:sp>
          <p:nvSpPr>
            <p:cNvPr id="1009" name="Google Shape;1009;p93"/>
            <p:cNvSpPr txBox="1"/>
            <p:nvPr/>
          </p:nvSpPr>
          <p:spPr>
            <a:xfrm>
              <a:off x="3671489" y="1623367"/>
              <a:ext cx="1809300" cy="114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200">
                  <a:solidFill>
                    <a:schemeClr val="dk1"/>
                  </a:solidFill>
                  <a:latin typeface="DM Sans"/>
                  <a:ea typeface="DM Sans"/>
                  <a:cs typeface="DM Sans"/>
                  <a:sym typeface="DM Sans"/>
                </a:rPr>
                <a:t>• Schmerzpunkt I</a:t>
              </a:r>
              <a:endParaRPr>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Schmerzpunkt II</a:t>
              </a:r>
              <a:endParaRPr>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Schmerzpunkt III</a:t>
              </a:r>
              <a:endParaRPr>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Schmerzpunkt IV</a:t>
              </a:r>
              <a:endParaRPr sz="1200">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Schmerzpunkt V</a:t>
              </a:r>
              <a:endParaRPr sz="1200">
                <a:solidFill>
                  <a:schemeClr val="dk1"/>
                </a:solidFill>
                <a:latin typeface="DM Sans"/>
                <a:ea typeface="DM Sans"/>
                <a:cs typeface="DM Sans"/>
                <a:sym typeface="DM Sans"/>
              </a:endParaRPr>
            </a:p>
          </p:txBody>
        </p:sp>
      </p:grpSp>
      <p:grpSp>
        <p:nvGrpSpPr>
          <p:cNvPr id="1010" name="Google Shape;1010;p93"/>
          <p:cNvGrpSpPr/>
          <p:nvPr/>
        </p:nvGrpSpPr>
        <p:grpSpPr>
          <a:xfrm>
            <a:off x="242650" y="2392475"/>
            <a:ext cx="2346792" cy="2219408"/>
            <a:chOff x="3671485" y="1863330"/>
            <a:chExt cx="1681204" cy="2501588"/>
          </a:xfrm>
        </p:grpSpPr>
        <p:sp>
          <p:nvSpPr>
            <p:cNvPr id="1011" name="Google Shape;1011;p93"/>
            <p:cNvSpPr txBox="1"/>
            <p:nvPr/>
          </p:nvSpPr>
          <p:spPr>
            <a:xfrm>
              <a:off x="3671489" y="1863330"/>
              <a:ext cx="1681200" cy="30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13F7E"/>
                </a:buClr>
                <a:buSzPts val="1600"/>
                <a:buFont typeface="Arial"/>
                <a:buNone/>
              </a:pPr>
              <a:r>
                <a:rPr lang="de" sz="1600" b="1">
                  <a:solidFill>
                    <a:srgbClr val="22FFAA"/>
                  </a:solidFill>
                  <a:latin typeface="DM Sans"/>
                  <a:ea typeface="DM Sans"/>
                  <a:cs typeface="DM Sans"/>
                  <a:sym typeface="DM Sans"/>
                </a:rPr>
                <a:t>Beschreibung</a:t>
              </a:r>
              <a:endParaRPr sz="1600" b="1">
                <a:solidFill>
                  <a:srgbClr val="22FFAA"/>
                </a:solidFill>
                <a:latin typeface="DM Sans"/>
                <a:ea typeface="DM Sans"/>
                <a:cs typeface="DM Sans"/>
                <a:sym typeface="DM Sans"/>
              </a:endParaRPr>
            </a:p>
          </p:txBody>
        </p:sp>
        <p:sp>
          <p:nvSpPr>
            <p:cNvPr id="1012" name="Google Shape;1012;p93"/>
            <p:cNvSpPr txBox="1"/>
            <p:nvPr/>
          </p:nvSpPr>
          <p:spPr>
            <a:xfrm>
              <a:off x="3671485" y="2146718"/>
              <a:ext cx="1588200" cy="2218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 sz="1000" i="1">
                  <a:solidFill>
                    <a:schemeClr val="dk1"/>
                  </a:solidFill>
                  <a:latin typeface="DM Sans"/>
                  <a:ea typeface="DM Sans"/>
                  <a:cs typeface="DM Sans"/>
                  <a:sym typeface="DM Sans"/>
                </a:rPr>
                <a:t>„Eine kurze Beschreibung der befragten Person“</a:t>
              </a:r>
              <a:r>
                <a:rPr lang="de" sz="1000">
                  <a:solidFill>
                    <a:schemeClr val="dk1"/>
                  </a:solidFill>
                  <a:latin typeface="DM Sans"/>
                  <a:ea typeface="DM Sans"/>
                  <a:cs typeface="DM Sans"/>
                  <a:sym typeface="DM Sans"/>
                </a:rPr>
                <a:t> </a:t>
              </a:r>
              <a:endParaRPr sz="1000">
                <a:solidFill>
                  <a:schemeClr val="dk1"/>
                </a:solidFill>
                <a:latin typeface="DM Sans"/>
                <a:ea typeface="DM Sans"/>
                <a:cs typeface="DM Sans"/>
                <a:sym typeface="DM Sans"/>
              </a:endParaRPr>
            </a:p>
            <a:p>
              <a:pPr marL="0" marR="0" lvl="0" indent="0" algn="l" rtl="0">
                <a:spcBef>
                  <a:spcPts val="0"/>
                </a:spcBef>
                <a:spcAft>
                  <a:spcPts val="0"/>
                </a:spcAft>
                <a:buNone/>
              </a:pPr>
              <a:endParaRPr sz="1000">
                <a:solidFill>
                  <a:schemeClr val="dk1"/>
                </a:solidFill>
                <a:latin typeface="DM Sans"/>
                <a:ea typeface="DM Sans"/>
                <a:cs typeface="DM Sans"/>
                <a:sym typeface="DM Sans"/>
              </a:endParaRPr>
            </a:p>
            <a:p>
              <a:pPr marL="0" marR="0" lvl="0" indent="0" algn="l" rtl="0">
                <a:spcBef>
                  <a:spcPts val="0"/>
                </a:spcBef>
                <a:spcAft>
                  <a:spcPts val="0"/>
                </a:spcAft>
                <a:buNone/>
              </a:pPr>
              <a:r>
                <a:rPr lang="de" sz="1000">
                  <a:solidFill>
                    <a:schemeClr val="dk1"/>
                  </a:solidFill>
                  <a:latin typeface="DM Sans"/>
                  <a:ea typeface="DM Sans"/>
                  <a:cs typeface="DM Sans"/>
                  <a:sym typeface="DM Sans"/>
                </a:rPr>
                <a:t>“Zwei Sätze zu der Person und den wichtigsten Punkten wie Alter, Beruf und Lebenssituation“</a:t>
              </a:r>
              <a:endParaRPr sz="1000">
                <a:solidFill>
                  <a:schemeClr val="dk1"/>
                </a:solidFill>
                <a:latin typeface="DM Sans"/>
                <a:ea typeface="DM Sans"/>
                <a:cs typeface="DM Sans"/>
                <a:sym typeface="DM Sans"/>
              </a:endParaRPr>
            </a:p>
          </p:txBody>
        </p:sp>
      </p:grpSp>
      <p:grpSp>
        <p:nvGrpSpPr>
          <p:cNvPr id="1013" name="Google Shape;1013;p93"/>
          <p:cNvGrpSpPr/>
          <p:nvPr/>
        </p:nvGrpSpPr>
        <p:grpSpPr>
          <a:xfrm>
            <a:off x="6053084" y="2626356"/>
            <a:ext cx="2839094" cy="2190928"/>
            <a:chOff x="3671488" y="2306018"/>
            <a:chExt cx="1906200" cy="2469486"/>
          </a:xfrm>
        </p:grpSpPr>
        <p:sp>
          <p:nvSpPr>
            <p:cNvPr id="1014" name="Google Shape;1014;p93"/>
            <p:cNvSpPr txBox="1"/>
            <p:nvPr/>
          </p:nvSpPr>
          <p:spPr>
            <a:xfrm>
              <a:off x="3671488" y="2306018"/>
              <a:ext cx="1906200" cy="30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13F7E"/>
                </a:buClr>
                <a:buSzPts val="1600"/>
                <a:buFont typeface="Arial"/>
                <a:buNone/>
              </a:pPr>
              <a:r>
                <a:rPr lang="de" sz="1600" b="1">
                  <a:solidFill>
                    <a:srgbClr val="22FFAA"/>
                  </a:solidFill>
                  <a:latin typeface="DM Sans"/>
                  <a:ea typeface="DM Sans"/>
                  <a:cs typeface="DM Sans"/>
                  <a:sym typeface="DM Sans"/>
                </a:rPr>
                <a:t>Kernaussagen</a:t>
              </a:r>
              <a:endParaRPr sz="1600" b="1">
                <a:solidFill>
                  <a:srgbClr val="22FFAA"/>
                </a:solidFill>
                <a:latin typeface="DM Sans"/>
                <a:ea typeface="DM Sans"/>
                <a:cs typeface="DM Sans"/>
                <a:sym typeface="DM Sans"/>
              </a:endParaRPr>
            </a:p>
          </p:txBody>
        </p:sp>
        <p:sp>
          <p:nvSpPr>
            <p:cNvPr id="1015" name="Google Shape;1015;p93"/>
            <p:cNvSpPr txBox="1"/>
            <p:nvPr/>
          </p:nvSpPr>
          <p:spPr>
            <a:xfrm>
              <a:off x="3671498" y="2589404"/>
              <a:ext cx="1809300" cy="21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 sz="1200">
                  <a:solidFill>
                    <a:schemeClr val="dk1"/>
                  </a:solidFill>
                  <a:latin typeface="DM Sans"/>
                  <a:ea typeface="DM Sans"/>
                  <a:cs typeface="DM Sans"/>
                  <a:sym typeface="DM Sans"/>
                </a:rPr>
                <a:t>• Kernaussage I</a:t>
              </a:r>
              <a:endParaRPr>
                <a:solidFill>
                  <a:schemeClr val="dk1"/>
                </a:solidFill>
                <a:latin typeface="DM Sans"/>
                <a:ea typeface="DM Sans"/>
                <a:cs typeface="DM Sans"/>
                <a:sym typeface="DM Sans"/>
              </a:endParaRPr>
            </a:p>
            <a:p>
              <a:pPr marL="0" marR="0" lvl="0" indent="0" algn="l" rtl="0">
                <a:spcBef>
                  <a:spcPts val="0"/>
                </a:spcBef>
                <a:spcAft>
                  <a:spcPts val="0"/>
                </a:spcAft>
                <a:buNone/>
              </a:pPr>
              <a:endParaRPr sz="1200">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Kernaussage II</a:t>
              </a:r>
              <a:endParaRPr sz="1200">
                <a:solidFill>
                  <a:schemeClr val="dk1"/>
                </a:solidFill>
                <a:latin typeface="DM Sans"/>
                <a:ea typeface="DM Sans"/>
                <a:cs typeface="DM Sans"/>
                <a:sym typeface="DM Sans"/>
              </a:endParaRPr>
            </a:p>
            <a:p>
              <a:pPr marL="0" marR="0" lvl="0" indent="0" algn="l" rtl="0">
                <a:spcBef>
                  <a:spcPts val="0"/>
                </a:spcBef>
                <a:spcAft>
                  <a:spcPts val="0"/>
                </a:spcAft>
                <a:buNone/>
              </a:pPr>
              <a:endParaRPr sz="1200">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Kernaussage III</a:t>
              </a:r>
              <a:endParaRPr sz="1200">
                <a:solidFill>
                  <a:schemeClr val="dk1"/>
                </a:solidFill>
                <a:latin typeface="DM Sans"/>
                <a:ea typeface="DM Sans"/>
                <a:cs typeface="DM Sans"/>
                <a:sym typeface="DM Sans"/>
              </a:endParaRPr>
            </a:p>
            <a:p>
              <a:pPr marL="0" marR="0" lvl="0" indent="0" algn="l" rtl="0">
                <a:spcBef>
                  <a:spcPts val="0"/>
                </a:spcBef>
                <a:spcAft>
                  <a:spcPts val="0"/>
                </a:spcAft>
                <a:buNone/>
              </a:pPr>
              <a:endParaRPr sz="1200">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Kernaussage IV</a:t>
              </a:r>
              <a:endParaRPr sz="1200">
                <a:solidFill>
                  <a:schemeClr val="dk1"/>
                </a:solidFill>
                <a:latin typeface="DM Sans"/>
                <a:ea typeface="DM Sans"/>
                <a:cs typeface="DM Sans"/>
                <a:sym typeface="DM Sans"/>
              </a:endParaRPr>
            </a:p>
            <a:p>
              <a:pPr marL="0" marR="0" lvl="0" indent="0" algn="l" rtl="0">
                <a:spcBef>
                  <a:spcPts val="0"/>
                </a:spcBef>
                <a:spcAft>
                  <a:spcPts val="0"/>
                </a:spcAft>
                <a:buNone/>
              </a:pPr>
              <a:endParaRPr sz="1200">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Kernaussage V</a:t>
              </a:r>
              <a:endParaRPr sz="1200">
                <a:solidFill>
                  <a:schemeClr val="dk1"/>
                </a:solidFill>
                <a:latin typeface="DM Sans"/>
                <a:ea typeface="DM Sans"/>
                <a:cs typeface="DM Sans"/>
                <a:sym typeface="DM Sans"/>
              </a:endParaRPr>
            </a:p>
            <a:p>
              <a:pPr marL="0" marR="0" lvl="0" indent="0" algn="l" rtl="0">
                <a:spcBef>
                  <a:spcPts val="0"/>
                </a:spcBef>
                <a:spcAft>
                  <a:spcPts val="0"/>
                </a:spcAft>
                <a:buNone/>
              </a:pPr>
              <a:endParaRPr sz="1200">
                <a:solidFill>
                  <a:schemeClr val="dk1"/>
                </a:solidFill>
                <a:latin typeface="DM Sans"/>
                <a:ea typeface="DM Sans"/>
                <a:cs typeface="DM Sans"/>
                <a:sym typeface="DM Sans"/>
              </a:endParaRPr>
            </a:p>
          </p:txBody>
        </p:sp>
      </p:grpSp>
      <p:grpSp>
        <p:nvGrpSpPr>
          <p:cNvPr id="1016" name="Google Shape;1016;p93"/>
          <p:cNvGrpSpPr/>
          <p:nvPr/>
        </p:nvGrpSpPr>
        <p:grpSpPr>
          <a:xfrm>
            <a:off x="2860516" y="372311"/>
            <a:ext cx="3295640" cy="897930"/>
            <a:chOff x="3671489" y="1357641"/>
            <a:chExt cx="1809300" cy="1012094"/>
          </a:xfrm>
        </p:grpSpPr>
        <p:sp>
          <p:nvSpPr>
            <p:cNvPr id="1017" name="Google Shape;1017;p93"/>
            <p:cNvSpPr txBox="1"/>
            <p:nvPr/>
          </p:nvSpPr>
          <p:spPr>
            <a:xfrm>
              <a:off x="3671489" y="1357641"/>
              <a:ext cx="1800300" cy="30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13F7E"/>
                </a:buClr>
                <a:buSzPts val="1600"/>
                <a:buFont typeface="Arial"/>
                <a:buNone/>
              </a:pPr>
              <a:r>
                <a:rPr lang="de" sz="1600" b="1">
                  <a:solidFill>
                    <a:srgbClr val="22FFAA"/>
                  </a:solidFill>
                  <a:latin typeface="DM Sans"/>
                  <a:ea typeface="DM Sans"/>
                  <a:cs typeface="DM Sans"/>
                  <a:sym typeface="DM Sans"/>
                </a:rPr>
                <a:t>Zitat</a:t>
              </a:r>
              <a:endParaRPr sz="1600" b="1">
                <a:solidFill>
                  <a:srgbClr val="22FFAA"/>
                </a:solidFill>
                <a:latin typeface="DM Sans"/>
                <a:ea typeface="DM Sans"/>
                <a:cs typeface="DM Sans"/>
                <a:sym typeface="DM Sans"/>
              </a:endParaRPr>
            </a:p>
          </p:txBody>
        </p:sp>
        <p:sp>
          <p:nvSpPr>
            <p:cNvPr id="1018" name="Google Shape;1018;p93"/>
            <p:cNvSpPr txBox="1"/>
            <p:nvPr/>
          </p:nvSpPr>
          <p:spPr>
            <a:xfrm>
              <a:off x="3671489" y="1641035"/>
              <a:ext cx="1809300" cy="72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200" i="1">
                  <a:solidFill>
                    <a:schemeClr val="dk1"/>
                  </a:solidFill>
                  <a:latin typeface="DM Sans"/>
                  <a:ea typeface="DM Sans"/>
                  <a:cs typeface="DM Sans"/>
                  <a:sym typeface="DM Sans"/>
                </a:rPr>
                <a:t>“ Hier sollte ein Hauptzitat stehen”</a:t>
              </a:r>
              <a:endParaRPr>
                <a:solidFill>
                  <a:schemeClr val="dk1"/>
                </a:solidFill>
                <a:latin typeface="DM Sans"/>
                <a:ea typeface="DM Sans"/>
                <a:cs typeface="DM Sans"/>
                <a:sym typeface="DM Sans"/>
              </a:endParaRPr>
            </a:p>
            <a:p>
              <a:pPr marL="0" marR="0" lvl="0" indent="0" algn="l" rtl="0">
                <a:spcBef>
                  <a:spcPts val="0"/>
                </a:spcBef>
                <a:spcAft>
                  <a:spcPts val="0"/>
                </a:spcAft>
                <a:buNone/>
              </a:pPr>
              <a:r>
                <a:rPr lang="de" sz="1200" i="1">
                  <a:solidFill>
                    <a:schemeClr val="dk1"/>
                  </a:solidFill>
                  <a:latin typeface="DM Sans"/>
                  <a:ea typeface="DM Sans"/>
                  <a:cs typeface="DM Sans"/>
                  <a:sym typeface="DM Sans"/>
                </a:rPr>
                <a:t>“ Das natürlich auch zweizeilig sein darf”</a:t>
              </a:r>
              <a:endParaRPr sz="1200" i="1">
                <a:solidFill>
                  <a:schemeClr val="dk1"/>
                </a:solidFill>
                <a:latin typeface="DM Sans"/>
                <a:ea typeface="DM Sans"/>
                <a:cs typeface="DM Sans"/>
                <a:sym typeface="DM Sans"/>
              </a:endParaRPr>
            </a:p>
            <a:p>
              <a:pPr marL="0" marR="0" lvl="0" indent="0" algn="l" rtl="0">
                <a:spcBef>
                  <a:spcPts val="0"/>
                </a:spcBef>
                <a:spcAft>
                  <a:spcPts val="0"/>
                </a:spcAft>
                <a:buNone/>
              </a:pPr>
              <a:endParaRPr sz="1200" i="1">
                <a:solidFill>
                  <a:schemeClr val="dk1"/>
                </a:solidFill>
                <a:latin typeface="DM Sans"/>
                <a:ea typeface="DM Sans"/>
                <a:cs typeface="DM Sans"/>
                <a:sym typeface="DM Sans"/>
              </a:endParaRPr>
            </a:p>
          </p:txBody>
        </p:sp>
      </p:grpSp>
      <p:grpSp>
        <p:nvGrpSpPr>
          <p:cNvPr id="1019" name="Google Shape;1019;p93"/>
          <p:cNvGrpSpPr/>
          <p:nvPr/>
        </p:nvGrpSpPr>
        <p:grpSpPr>
          <a:xfrm>
            <a:off x="6053099" y="1382400"/>
            <a:ext cx="2742511" cy="706039"/>
            <a:chOff x="5645163" y="1915843"/>
            <a:chExt cx="1381200" cy="833576"/>
          </a:xfrm>
        </p:grpSpPr>
        <p:sp>
          <p:nvSpPr>
            <p:cNvPr id="1020" name="Google Shape;1020;p93"/>
            <p:cNvSpPr txBox="1"/>
            <p:nvPr/>
          </p:nvSpPr>
          <p:spPr>
            <a:xfrm>
              <a:off x="5645163" y="1915843"/>
              <a:ext cx="1374300" cy="3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13F7E"/>
                </a:buClr>
                <a:buSzPts val="1600"/>
                <a:buFont typeface="Arial"/>
                <a:buNone/>
              </a:pPr>
              <a:r>
                <a:rPr lang="de" sz="1600" b="1">
                  <a:solidFill>
                    <a:srgbClr val="22FFAA"/>
                  </a:solidFill>
                  <a:latin typeface="DM Sans"/>
                  <a:ea typeface="DM Sans"/>
                  <a:cs typeface="DM Sans"/>
                  <a:sym typeface="DM Sans"/>
                </a:rPr>
                <a:t>Schlüsselwörter</a:t>
              </a:r>
              <a:endParaRPr sz="1600" b="1">
                <a:solidFill>
                  <a:srgbClr val="22FFAA"/>
                </a:solidFill>
                <a:latin typeface="DM Sans"/>
                <a:ea typeface="DM Sans"/>
                <a:cs typeface="DM Sans"/>
                <a:sym typeface="DM Sans"/>
              </a:endParaRPr>
            </a:p>
          </p:txBody>
        </p:sp>
        <p:sp>
          <p:nvSpPr>
            <p:cNvPr id="1021" name="Google Shape;1021;p93"/>
            <p:cNvSpPr txBox="1"/>
            <p:nvPr/>
          </p:nvSpPr>
          <p:spPr>
            <a:xfrm>
              <a:off x="5645163" y="2204319"/>
              <a:ext cx="1381200" cy="54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200" i="1">
                  <a:solidFill>
                    <a:schemeClr val="dk1"/>
                  </a:solidFill>
                  <a:latin typeface="DM Sans"/>
                  <a:ea typeface="DM Sans"/>
                  <a:cs typeface="DM Sans"/>
                  <a:sym typeface="DM Sans"/>
                </a:rPr>
                <a:t># wiederkehrende Schlüsselwörter  </a:t>
              </a:r>
              <a:endParaRPr sz="1200" i="1">
                <a:solidFill>
                  <a:schemeClr val="dk1"/>
                </a:solidFill>
                <a:latin typeface="DM Sans"/>
                <a:ea typeface="DM Sans"/>
                <a:cs typeface="DM Sans"/>
                <a:sym typeface="DM Sans"/>
              </a:endParaRPr>
            </a:p>
            <a:p>
              <a:pPr marL="0" marR="0" lvl="0" indent="0" algn="l" rtl="0">
                <a:spcBef>
                  <a:spcPts val="0"/>
                </a:spcBef>
                <a:spcAft>
                  <a:spcPts val="0"/>
                </a:spcAft>
                <a:buNone/>
              </a:pPr>
              <a:r>
                <a:rPr lang="de" sz="1200" i="1">
                  <a:solidFill>
                    <a:schemeClr val="dk1"/>
                  </a:solidFill>
                  <a:latin typeface="DM Sans"/>
                  <a:ea typeface="DM Sans"/>
                  <a:cs typeface="DM Sans"/>
                  <a:sym typeface="DM Sans"/>
                </a:rPr>
                <a:t># wiederkehrende Schlüsselwörter  </a:t>
              </a:r>
              <a:endParaRPr>
                <a:solidFill>
                  <a:schemeClr val="dk1"/>
                </a:solidFill>
                <a:latin typeface="DM Sans"/>
                <a:ea typeface="DM Sans"/>
                <a:cs typeface="DM Sans"/>
                <a:sym typeface="DM Sans"/>
              </a:endParaRPr>
            </a:p>
          </p:txBody>
        </p:sp>
      </p:grpSp>
      <p:grpSp>
        <p:nvGrpSpPr>
          <p:cNvPr id="1022" name="Google Shape;1022;p93"/>
          <p:cNvGrpSpPr/>
          <p:nvPr/>
        </p:nvGrpSpPr>
        <p:grpSpPr>
          <a:xfrm>
            <a:off x="2915999" y="1382400"/>
            <a:ext cx="2810386" cy="897930"/>
            <a:chOff x="3671489" y="894048"/>
            <a:chExt cx="1809300" cy="1012094"/>
          </a:xfrm>
        </p:grpSpPr>
        <p:sp>
          <p:nvSpPr>
            <p:cNvPr id="1023" name="Google Shape;1023;p93"/>
            <p:cNvSpPr txBox="1"/>
            <p:nvPr/>
          </p:nvSpPr>
          <p:spPr>
            <a:xfrm>
              <a:off x="3671489" y="894048"/>
              <a:ext cx="1809300" cy="30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13F7E"/>
                </a:buClr>
                <a:buSzPts val="1600"/>
                <a:buFont typeface="Arial"/>
                <a:buNone/>
              </a:pPr>
              <a:r>
                <a:rPr lang="de" sz="1600" b="1">
                  <a:solidFill>
                    <a:srgbClr val="22FFAA"/>
                  </a:solidFill>
                  <a:latin typeface="DM Sans"/>
                  <a:ea typeface="DM Sans"/>
                  <a:cs typeface="DM Sans"/>
                  <a:sym typeface="DM Sans"/>
                </a:rPr>
                <a:t>Bedürfnisse</a:t>
              </a:r>
              <a:endParaRPr sz="1600" b="1">
                <a:solidFill>
                  <a:srgbClr val="22FFAA"/>
                </a:solidFill>
                <a:latin typeface="DM Sans"/>
                <a:ea typeface="DM Sans"/>
                <a:cs typeface="DM Sans"/>
                <a:sym typeface="DM Sans"/>
              </a:endParaRPr>
            </a:p>
          </p:txBody>
        </p:sp>
        <p:sp>
          <p:nvSpPr>
            <p:cNvPr id="1024" name="Google Shape;1024;p93"/>
            <p:cNvSpPr txBox="1"/>
            <p:nvPr/>
          </p:nvSpPr>
          <p:spPr>
            <a:xfrm>
              <a:off x="3671489" y="1177442"/>
              <a:ext cx="1809300" cy="72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200">
                  <a:solidFill>
                    <a:schemeClr val="dk1"/>
                  </a:solidFill>
                  <a:latin typeface="DM Sans"/>
                  <a:ea typeface="DM Sans"/>
                  <a:cs typeface="DM Sans"/>
                  <a:sym typeface="DM Sans"/>
                </a:rPr>
                <a:t>• Bedürfnis I</a:t>
              </a:r>
              <a:endParaRPr>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Bedürfnis II</a:t>
              </a:r>
              <a:endParaRPr>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Bedürfnis III</a:t>
              </a:r>
              <a:endParaRPr>
                <a:solidFill>
                  <a:schemeClr val="dk1"/>
                </a:solidFill>
                <a:latin typeface="DM Sans"/>
                <a:ea typeface="DM Sans"/>
                <a:cs typeface="DM Sans"/>
                <a:sym typeface="DM Sans"/>
              </a:endParaRPr>
            </a:p>
          </p:txBody>
        </p:sp>
      </p:grpSp>
      <p:grpSp>
        <p:nvGrpSpPr>
          <p:cNvPr id="1025" name="Google Shape;1025;p93"/>
          <p:cNvGrpSpPr/>
          <p:nvPr/>
        </p:nvGrpSpPr>
        <p:grpSpPr>
          <a:xfrm>
            <a:off x="2916022" y="3756000"/>
            <a:ext cx="2810389" cy="897936"/>
            <a:chOff x="3671489" y="1339966"/>
            <a:chExt cx="1809302" cy="1012101"/>
          </a:xfrm>
        </p:grpSpPr>
        <p:sp>
          <p:nvSpPr>
            <p:cNvPr id="1026" name="Google Shape;1026;p93"/>
            <p:cNvSpPr txBox="1"/>
            <p:nvPr/>
          </p:nvSpPr>
          <p:spPr>
            <a:xfrm>
              <a:off x="3671491" y="1339966"/>
              <a:ext cx="1809300" cy="30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13F7E"/>
                </a:buClr>
                <a:buSzPts val="1600"/>
                <a:buFont typeface="Arial"/>
                <a:buNone/>
              </a:pPr>
              <a:r>
                <a:rPr lang="de" sz="1600" b="1">
                  <a:solidFill>
                    <a:srgbClr val="22FFAA"/>
                  </a:solidFill>
                  <a:latin typeface="DM Sans"/>
                  <a:ea typeface="DM Sans"/>
                  <a:cs typeface="DM Sans"/>
                  <a:sym typeface="DM Sans"/>
                </a:rPr>
                <a:t>Wünsche</a:t>
              </a:r>
              <a:endParaRPr sz="1600" b="1">
                <a:solidFill>
                  <a:srgbClr val="22FFAA"/>
                </a:solidFill>
                <a:latin typeface="DM Sans"/>
                <a:ea typeface="DM Sans"/>
                <a:cs typeface="DM Sans"/>
                <a:sym typeface="DM Sans"/>
              </a:endParaRPr>
            </a:p>
          </p:txBody>
        </p:sp>
        <p:sp>
          <p:nvSpPr>
            <p:cNvPr id="1027" name="Google Shape;1027;p93"/>
            <p:cNvSpPr txBox="1"/>
            <p:nvPr/>
          </p:nvSpPr>
          <p:spPr>
            <a:xfrm>
              <a:off x="3671489" y="1623367"/>
              <a:ext cx="1809300" cy="72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 sz="1200">
                  <a:solidFill>
                    <a:schemeClr val="dk1"/>
                  </a:solidFill>
                  <a:latin typeface="DM Sans"/>
                  <a:ea typeface="DM Sans"/>
                  <a:cs typeface="DM Sans"/>
                  <a:sym typeface="DM Sans"/>
                </a:rPr>
                <a:t>• Wunsch I</a:t>
              </a:r>
              <a:endParaRPr>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Wunsch II</a:t>
              </a:r>
              <a:endParaRPr>
                <a:solidFill>
                  <a:schemeClr val="dk1"/>
                </a:solidFill>
                <a:latin typeface="DM Sans"/>
                <a:ea typeface="DM Sans"/>
                <a:cs typeface="DM Sans"/>
                <a:sym typeface="DM Sans"/>
              </a:endParaRPr>
            </a:p>
            <a:p>
              <a:pPr marL="0" marR="0" lvl="0" indent="0" algn="l" rtl="0">
                <a:spcBef>
                  <a:spcPts val="0"/>
                </a:spcBef>
                <a:spcAft>
                  <a:spcPts val="0"/>
                </a:spcAft>
                <a:buNone/>
              </a:pPr>
              <a:r>
                <a:rPr lang="de" sz="1200">
                  <a:solidFill>
                    <a:schemeClr val="dk1"/>
                  </a:solidFill>
                  <a:latin typeface="DM Sans"/>
                  <a:ea typeface="DM Sans"/>
                  <a:cs typeface="DM Sans"/>
                  <a:sym typeface="DM Sans"/>
                </a:rPr>
                <a:t>• Wunsch III</a:t>
              </a:r>
              <a:endParaRPr>
                <a:solidFill>
                  <a:schemeClr val="dk1"/>
                </a:solidFill>
                <a:latin typeface="DM Sans"/>
                <a:ea typeface="DM Sans"/>
                <a:cs typeface="DM Sans"/>
                <a:sym typeface="DM Sans"/>
              </a:endParaRPr>
            </a:p>
          </p:txBody>
        </p:sp>
      </p:grpSp>
      <p:pic>
        <p:nvPicPr>
          <p:cNvPr id="1028" name="Google Shape;1028;p9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61424" y="505550"/>
            <a:ext cx="1641824" cy="1831977"/>
          </a:xfrm>
          <a:prstGeom prst="rect">
            <a:avLst/>
          </a:prstGeom>
          <a:noFill/>
          <a:ln>
            <a:noFill/>
          </a:ln>
        </p:spPr>
      </p:pic>
      <p:sp>
        <p:nvSpPr>
          <p:cNvPr id="1029" name="Google Shape;1029;p93"/>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44</a:t>
            </a:fld>
            <a:endParaRPr sz="600">
              <a:solidFill>
                <a:srgbClr val="000000"/>
              </a:solidFill>
              <a:latin typeface="DM Sans Medium"/>
              <a:ea typeface="DM Sans Medium"/>
              <a:cs typeface="DM Sans Medium"/>
              <a:sym typeface="DM Sans Medium"/>
            </a:endParaRPr>
          </a:p>
        </p:txBody>
      </p:sp>
      <p:grpSp>
        <p:nvGrpSpPr>
          <p:cNvPr id="1030" name="Google Shape;1030;p93"/>
          <p:cNvGrpSpPr/>
          <p:nvPr/>
        </p:nvGrpSpPr>
        <p:grpSpPr>
          <a:xfrm>
            <a:off x="8142476" y="-6100"/>
            <a:ext cx="1006185" cy="369303"/>
            <a:chOff x="8686170" y="1200886"/>
            <a:chExt cx="913800" cy="327600"/>
          </a:xfrm>
        </p:grpSpPr>
        <p:sp>
          <p:nvSpPr>
            <p:cNvPr id="1031" name="Google Shape;1031;p93"/>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2" name="Google Shape;1032;p9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94"/>
          <p:cNvSpPr/>
          <p:nvPr/>
        </p:nvSpPr>
        <p:spPr>
          <a:xfrm>
            <a:off x="7575" y="3828600"/>
            <a:ext cx="9144000" cy="1319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4"/>
          <p:cNvSpPr txBox="1"/>
          <p:nvPr/>
        </p:nvSpPr>
        <p:spPr>
          <a:xfrm>
            <a:off x="254700" y="3819600"/>
            <a:ext cx="2877300" cy="1181700"/>
          </a:xfrm>
          <a:prstGeom prst="rect">
            <a:avLst/>
          </a:prstGeom>
          <a:noFill/>
          <a:ln>
            <a:noFill/>
          </a:ln>
        </p:spPr>
        <p:txBody>
          <a:bodyPr spcFirstLastPara="1" wrap="square" lIns="180000" tIns="180000" rIns="180000" bIns="180000" anchor="t" anchorCtr="0">
            <a:noAutofit/>
          </a:bodyPr>
          <a:lstStyle/>
          <a:p>
            <a:pPr marL="0" lvl="0" indent="0" algn="ctr" rtl="0">
              <a:spcBef>
                <a:spcPts val="0"/>
              </a:spcBef>
              <a:spcAft>
                <a:spcPts val="0"/>
              </a:spcAft>
              <a:buNone/>
            </a:pPr>
            <a:r>
              <a:rPr lang="de" sz="3000">
                <a:solidFill>
                  <a:srgbClr val="7799FF"/>
                </a:solidFill>
                <a:latin typeface="DM Sans Medium"/>
                <a:ea typeface="DM Sans Medium"/>
                <a:cs typeface="DM Sans Medium"/>
                <a:sym typeface="DM Sans Medium"/>
              </a:rPr>
              <a:t>123%</a:t>
            </a:r>
            <a:endParaRPr sz="3000">
              <a:solidFill>
                <a:srgbClr val="7799FF"/>
              </a:solidFill>
              <a:latin typeface="DM Sans Medium"/>
              <a:ea typeface="DM Sans Medium"/>
              <a:cs typeface="DM Sans Medium"/>
              <a:sym typeface="DM Sans Medium"/>
            </a:endParaRPr>
          </a:p>
          <a:p>
            <a:pPr marL="0" lvl="0" indent="0" algn="ctr" rtl="0">
              <a:spcBef>
                <a:spcPts val="0"/>
              </a:spcBef>
              <a:spcAft>
                <a:spcPts val="0"/>
              </a:spcAft>
              <a:buClr>
                <a:srgbClr val="000000"/>
              </a:buClr>
              <a:buSzPts val="1100"/>
              <a:buFont typeface="Arial"/>
              <a:buNone/>
            </a:pPr>
            <a:r>
              <a:rPr lang="de" sz="900">
                <a:latin typeface="DM Sans Medium"/>
                <a:ea typeface="DM Sans Medium"/>
                <a:cs typeface="DM Sans Medium"/>
                <a:sym typeface="DM Sans Medium"/>
              </a:rPr>
              <a:t>Relevante Studie oder Kennzahl</a:t>
            </a:r>
            <a:endParaRPr sz="900">
              <a:solidFill>
                <a:srgbClr val="000000"/>
              </a:solidFill>
              <a:latin typeface="DM Sans Medium"/>
              <a:ea typeface="DM Sans Medium"/>
              <a:cs typeface="DM Sans Medium"/>
              <a:sym typeface="DM Sans Medium"/>
            </a:endParaRPr>
          </a:p>
        </p:txBody>
      </p:sp>
      <p:sp>
        <p:nvSpPr>
          <p:cNvPr id="1039" name="Google Shape;1039;p94"/>
          <p:cNvSpPr txBox="1"/>
          <p:nvPr/>
        </p:nvSpPr>
        <p:spPr>
          <a:xfrm>
            <a:off x="3132000" y="880200"/>
            <a:ext cx="3013800" cy="7920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a:latin typeface="DM Sans Medium"/>
                <a:ea typeface="DM Sans Medium"/>
                <a:cs typeface="DM Sans Medium"/>
                <a:sym typeface="DM Sans Medium"/>
              </a:rPr>
              <a:t>Kernerkenntnis 2 als Halbsatz</a:t>
            </a:r>
            <a:endParaRPr>
              <a:latin typeface="DM Sans Medium"/>
              <a:ea typeface="DM Sans Medium"/>
              <a:cs typeface="DM Sans Medium"/>
              <a:sym typeface="DM Sans Medium"/>
            </a:endParaRPr>
          </a:p>
        </p:txBody>
      </p:sp>
      <p:sp>
        <p:nvSpPr>
          <p:cNvPr id="1040" name="Google Shape;1040;p94"/>
          <p:cNvSpPr txBox="1"/>
          <p:nvPr/>
        </p:nvSpPr>
        <p:spPr>
          <a:xfrm>
            <a:off x="6012000" y="880200"/>
            <a:ext cx="2880000" cy="7920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a:latin typeface="DM Sans Medium"/>
                <a:ea typeface="DM Sans Medium"/>
                <a:cs typeface="DM Sans Medium"/>
                <a:sym typeface="DM Sans Medium"/>
              </a:rPr>
              <a:t>Kernerkenntnis 3 als Halbsatz</a:t>
            </a:r>
            <a:endParaRPr>
              <a:latin typeface="DM Sans Medium"/>
              <a:ea typeface="DM Sans Medium"/>
              <a:cs typeface="DM Sans Medium"/>
              <a:sym typeface="DM Sans Medium"/>
            </a:endParaRPr>
          </a:p>
        </p:txBody>
      </p:sp>
      <p:sp>
        <p:nvSpPr>
          <p:cNvPr id="1041" name="Google Shape;1041;p94"/>
          <p:cNvSpPr/>
          <p:nvPr/>
        </p:nvSpPr>
        <p:spPr>
          <a:xfrm>
            <a:off x="720700" y="1678500"/>
            <a:ext cx="1804500" cy="1785300"/>
          </a:xfrm>
          <a:prstGeom prst="ellipse">
            <a:avLst/>
          </a:prstGeom>
          <a:solidFill>
            <a:srgbClr val="CCDFC5"/>
          </a:solidFill>
          <a:ln>
            <a:noFill/>
          </a:ln>
        </p:spPr>
        <p:txBody>
          <a:bodyPr spcFirstLastPara="1" wrap="square" lIns="0" tIns="0" rIns="0" bIns="0" anchor="ctr" anchorCtr="0">
            <a:noAutofit/>
          </a:bodyPr>
          <a:lstStyle/>
          <a:p>
            <a:pPr marL="0" lvl="0" indent="0" algn="ctr" rtl="0">
              <a:spcBef>
                <a:spcPts val="0"/>
              </a:spcBef>
              <a:spcAft>
                <a:spcPts val="0"/>
              </a:spcAft>
              <a:buClr>
                <a:srgbClr val="000000"/>
              </a:buClr>
              <a:buSzPts val="1100"/>
              <a:buFont typeface="Arial"/>
              <a:buNone/>
            </a:pPr>
            <a:r>
              <a:rPr lang="de" sz="800">
                <a:latin typeface="DM Sans"/>
                <a:ea typeface="DM Sans"/>
                <a:cs typeface="DM Sans"/>
                <a:sym typeface="DM Sans"/>
              </a:rPr>
              <a:t>“Knackiges Zitat aus dem Research” - Schlagwort für Zielgruppe (z.B. Senior IT Project Manager</a:t>
            </a:r>
            <a:endParaRPr sz="800">
              <a:solidFill>
                <a:srgbClr val="000000"/>
              </a:solidFill>
              <a:latin typeface="DM Sans"/>
              <a:ea typeface="DM Sans"/>
              <a:cs typeface="DM Sans"/>
              <a:sym typeface="DM Sans"/>
            </a:endParaRPr>
          </a:p>
        </p:txBody>
      </p:sp>
      <p:sp>
        <p:nvSpPr>
          <p:cNvPr id="1042" name="Google Shape;1042;p94"/>
          <p:cNvSpPr/>
          <p:nvPr/>
        </p:nvSpPr>
        <p:spPr>
          <a:xfrm>
            <a:off x="3225025" y="1635950"/>
            <a:ext cx="1296000" cy="1296000"/>
          </a:xfrm>
          <a:prstGeom prst="ellipse">
            <a:avLst/>
          </a:prstGeom>
          <a:solidFill>
            <a:srgbClr val="7799FF">
              <a:alpha val="66670"/>
            </a:srgbClr>
          </a:solid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de" sz="800">
                <a:solidFill>
                  <a:schemeClr val="dk1"/>
                </a:solidFill>
                <a:latin typeface="DM Sans"/>
                <a:ea typeface="DM Sans"/>
                <a:cs typeface="DM Sans"/>
                <a:sym typeface="DM Sans"/>
              </a:rPr>
              <a:t>“Knackiges Zitat aus dem Research” - Schlagwort für Zielgruppe (z.B. Senior IT Project Manager</a:t>
            </a:r>
            <a:endParaRPr sz="800">
              <a:solidFill>
                <a:schemeClr val="dk1"/>
              </a:solidFill>
              <a:latin typeface="DM Sans"/>
              <a:ea typeface="DM Sans"/>
              <a:cs typeface="DM Sans"/>
              <a:sym typeface="DM Sans"/>
            </a:endParaRPr>
          </a:p>
          <a:p>
            <a:pPr marL="0" lvl="0" indent="0" algn="ctr" rtl="0">
              <a:spcBef>
                <a:spcPts val="0"/>
              </a:spcBef>
              <a:spcAft>
                <a:spcPts val="0"/>
              </a:spcAft>
              <a:buNone/>
            </a:pPr>
            <a:endParaRPr sz="800">
              <a:latin typeface="DM Sans"/>
              <a:ea typeface="DM Sans"/>
              <a:cs typeface="DM Sans"/>
              <a:sym typeface="DM Sans"/>
            </a:endParaRPr>
          </a:p>
        </p:txBody>
      </p:sp>
      <p:sp>
        <p:nvSpPr>
          <p:cNvPr id="1043" name="Google Shape;1043;p94"/>
          <p:cNvSpPr/>
          <p:nvPr/>
        </p:nvSpPr>
        <p:spPr>
          <a:xfrm>
            <a:off x="4402963" y="2154050"/>
            <a:ext cx="1446900" cy="1446900"/>
          </a:xfrm>
          <a:prstGeom prst="ellipse">
            <a:avLst/>
          </a:prstGeom>
          <a:solidFill>
            <a:srgbClr val="7799FF">
              <a:alpha val="66670"/>
            </a:srgbClr>
          </a:solid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de" sz="800">
                <a:solidFill>
                  <a:schemeClr val="dk1"/>
                </a:solidFill>
                <a:latin typeface="DM Sans"/>
                <a:ea typeface="DM Sans"/>
                <a:cs typeface="DM Sans"/>
                <a:sym typeface="DM Sans"/>
              </a:rPr>
              <a:t>“Knackiges Zitat aus dem Research” - Schlagwort für Zielgruppe (z.B. Senior IT Project Manager</a:t>
            </a:r>
            <a:endParaRPr sz="800">
              <a:solidFill>
                <a:schemeClr val="dk1"/>
              </a:solidFill>
              <a:latin typeface="DM Sans"/>
              <a:ea typeface="DM Sans"/>
              <a:cs typeface="DM Sans"/>
              <a:sym typeface="DM Sans"/>
            </a:endParaRPr>
          </a:p>
          <a:p>
            <a:pPr marL="0" lvl="0" indent="0" algn="ctr" rtl="0">
              <a:spcBef>
                <a:spcPts val="0"/>
              </a:spcBef>
              <a:spcAft>
                <a:spcPts val="0"/>
              </a:spcAft>
              <a:buNone/>
            </a:pPr>
            <a:endParaRPr sz="800">
              <a:latin typeface="DM Sans"/>
              <a:ea typeface="DM Sans"/>
              <a:cs typeface="DM Sans"/>
              <a:sym typeface="DM Sans"/>
            </a:endParaRPr>
          </a:p>
        </p:txBody>
      </p:sp>
      <p:sp>
        <p:nvSpPr>
          <p:cNvPr id="1044" name="Google Shape;1044;p94"/>
          <p:cNvSpPr/>
          <p:nvPr/>
        </p:nvSpPr>
        <p:spPr>
          <a:xfrm>
            <a:off x="6145675" y="2189850"/>
            <a:ext cx="1571400" cy="1571400"/>
          </a:xfrm>
          <a:prstGeom prst="ellipse">
            <a:avLst/>
          </a:prstGeom>
          <a:solidFill>
            <a:srgbClr val="D2DDFF">
              <a:alpha val="66670"/>
            </a:srgbClr>
          </a:solid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de" sz="800">
                <a:solidFill>
                  <a:schemeClr val="dk1"/>
                </a:solidFill>
                <a:latin typeface="DM Sans"/>
                <a:ea typeface="DM Sans"/>
                <a:cs typeface="DM Sans"/>
                <a:sym typeface="DM Sans"/>
              </a:rPr>
              <a:t>“Knackiges Zitat aus dem Research” - Schlagwort für Zielgruppe (z.B. Senior IT Project Manager</a:t>
            </a:r>
            <a:endParaRPr sz="800">
              <a:solidFill>
                <a:schemeClr val="dk1"/>
              </a:solidFill>
              <a:latin typeface="DM Sans"/>
              <a:ea typeface="DM Sans"/>
              <a:cs typeface="DM Sans"/>
              <a:sym typeface="DM Sans"/>
            </a:endParaRPr>
          </a:p>
          <a:p>
            <a:pPr marL="0" lvl="0" indent="0" algn="ctr" rtl="0">
              <a:spcBef>
                <a:spcPts val="0"/>
              </a:spcBef>
              <a:spcAft>
                <a:spcPts val="0"/>
              </a:spcAft>
              <a:buNone/>
            </a:pPr>
            <a:endParaRPr sz="800">
              <a:latin typeface="DM Sans"/>
              <a:ea typeface="DM Sans"/>
              <a:cs typeface="DM Sans"/>
              <a:sym typeface="DM Sans"/>
            </a:endParaRPr>
          </a:p>
        </p:txBody>
      </p:sp>
      <p:sp>
        <p:nvSpPr>
          <p:cNvPr id="1045" name="Google Shape;1045;p94"/>
          <p:cNvSpPr/>
          <p:nvPr/>
        </p:nvSpPr>
        <p:spPr>
          <a:xfrm>
            <a:off x="7512450" y="1458600"/>
            <a:ext cx="1499100" cy="1446900"/>
          </a:xfrm>
          <a:prstGeom prst="ellipse">
            <a:avLst/>
          </a:prstGeom>
          <a:solidFill>
            <a:srgbClr val="D2DDFF">
              <a:alpha val="66670"/>
            </a:srgbClr>
          </a:solid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de" sz="800">
                <a:solidFill>
                  <a:schemeClr val="dk1"/>
                </a:solidFill>
                <a:latin typeface="DM Sans"/>
                <a:ea typeface="DM Sans"/>
                <a:cs typeface="DM Sans"/>
                <a:sym typeface="DM Sans"/>
              </a:rPr>
              <a:t>“Knackiges Zitat aus dem Research” - Schlagwort für Zielgruppe (z.B. Senior IT Project Manager</a:t>
            </a:r>
            <a:endParaRPr sz="800">
              <a:solidFill>
                <a:schemeClr val="dk1"/>
              </a:solidFill>
              <a:latin typeface="DM Sans"/>
              <a:ea typeface="DM Sans"/>
              <a:cs typeface="DM Sans"/>
              <a:sym typeface="DM Sans"/>
            </a:endParaRPr>
          </a:p>
          <a:p>
            <a:pPr marL="0" lvl="0" indent="0" algn="ctr" rtl="0">
              <a:spcBef>
                <a:spcPts val="0"/>
              </a:spcBef>
              <a:spcAft>
                <a:spcPts val="0"/>
              </a:spcAft>
              <a:buNone/>
            </a:pPr>
            <a:endParaRPr sz="800">
              <a:latin typeface="DM Sans"/>
              <a:ea typeface="DM Sans"/>
              <a:cs typeface="DM Sans"/>
              <a:sym typeface="DM Sans"/>
            </a:endParaRPr>
          </a:p>
        </p:txBody>
      </p:sp>
      <p:sp>
        <p:nvSpPr>
          <p:cNvPr id="1046" name="Google Shape;1046;p94"/>
          <p:cNvSpPr txBox="1"/>
          <p:nvPr/>
        </p:nvSpPr>
        <p:spPr>
          <a:xfrm>
            <a:off x="3133350" y="3819600"/>
            <a:ext cx="2877300" cy="1181700"/>
          </a:xfrm>
          <a:prstGeom prst="rect">
            <a:avLst/>
          </a:prstGeom>
          <a:noFill/>
          <a:ln>
            <a:noFill/>
          </a:ln>
        </p:spPr>
        <p:txBody>
          <a:bodyPr spcFirstLastPara="1" wrap="square" lIns="180000" tIns="180000" rIns="180000" bIns="180000" anchor="t" anchorCtr="0">
            <a:noAutofit/>
          </a:bodyPr>
          <a:lstStyle/>
          <a:p>
            <a:pPr marL="0" lvl="0" indent="0" algn="ctr" rtl="0">
              <a:spcBef>
                <a:spcPts val="0"/>
              </a:spcBef>
              <a:spcAft>
                <a:spcPts val="0"/>
              </a:spcAft>
              <a:buClr>
                <a:schemeClr val="dk1"/>
              </a:buClr>
              <a:buSzPts val="1100"/>
              <a:buFont typeface="Arial"/>
              <a:buNone/>
            </a:pPr>
            <a:r>
              <a:rPr lang="de" sz="3000">
                <a:solidFill>
                  <a:srgbClr val="7799FF"/>
                </a:solidFill>
                <a:latin typeface="DM Sans Medium"/>
                <a:ea typeface="DM Sans Medium"/>
                <a:cs typeface="DM Sans Medium"/>
                <a:sym typeface="DM Sans Medium"/>
              </a:rPr>
              <a:t>123%</a:t>
            </a:r>
            <a:endParaRPr sz="3000">
              <a:solidFill>
                <a:srgbClr val="7799FF"/>
              </a:solidFill>
              <a:latin typeface="DM Sans Medium"/>
              <a:ea typeface="DM Sans Medium"/>
              <a:cs typeface="DM Sans Medium"/>
              <a:sym typeface="DM Sans Medium"/>
            </a:endParaRPr>
          </a:p>
          <a:p>
            <a:pPr marL="0" lvl="0" indent="0" algn="ctr" rtl="0">
              <a:spcBef>
                <a:spcPts val="0"/>
              </a:spcBef>
              <a:spcAft>
                <a:spcPts val="0"/>
              </a:spcAft>
              <a:buClr>
                <a:schemeClr val="dk1"/>
              </a:buClr>
              <a:buSzPts val="1100"/>
              <a:buFont typeface="Arial"/>
              <a:buNone/>
            </a:pPr>
            <a:r>
              <a:rPr lang="de" sz="900">
                <a:solidFill>
                  <a:schemeClr val="dk1"/>
                </a:solidFill>
                <a:latin typeface="DM Sans Medium"/>
                <a:ea typeface="DM Sans Medium"/>
                <a:cs typeface="DM Sans Medium"/>
                <a:sym typeface="DM Sans Medium"/>
              </a:rPr>
              <a:t>Relevante Studie oder Kennzahl</a:t>
            </a:r>
            <a:endParaRPr sz="900">
              <a:solidFill>
                <a:schemeClr val="dk1"/>
              </a:solidFill>
              <a:latin typeface="DM Sans Medium"/>
              <a:ea typeface="DM Sans Medium"/>
              <a:cs typeface="DM Sans Medium"/>
              <a:sym typeface="DM Sans Medium"/>
            </a:endParaRPr>
          </a:p>
          <a:p>
            <a:pPr marL="0" lvl="0" indent="0" algn="ctr" rtl="0">
              <a:spcBef>
                <a:spcPts val="0"/>
              </a:spcBef>
              <a:spcAft>
                <a:spcPts val="0"/>
              </a:spcAft>
              <a:buNone/>
            </a:pPr>
            <a:endParaRPr sz="3000">
              <a:solidFill>
                <a:srgbClr val="7799FF"/>
              </a:solidFill>
              <a:latin typeface="DM Sans Medium"/>
              <a:ea typeface="DM Sans Medium"/>
              <a:cs typeface="DM Sans Medium"/>
              <a:sym typeface="DM Sans Medium"/>
            </a:endParaRPr>
          </a:p>
        </p:txBody>
      </p:sp>
      <p:sp>
        <p:nvSpPr>
          <p:cNvPr id="1047" name="Google Shape;1047;p94"/>
          <p:cNvSpPr txBox="1"/>
          <p:nvPr/>
        </p:nvSpPr>
        <p:spPr>
          <a:xfrm>
            <a:off x="6012000" y="3819600"/>
            <a:ext cx="2877300" cy="1181700"/>
          </a:xfrm>
          <a:prstGeom prst="rect">
            <a:avLst/>
          </a:prstGeom>
          <a:noFill/>
          <a:ln>
            <a:noFill/>
          </a:ln>
        </p:spPr>
        <p:txBody>
          <a:bodyPr spcFirstLastPara="1" wrap="square" lIns="180000" tIns="180000" rIns="180000" bIns="180000" anchor="t" anchorCtr="0">
            <a:noAutofit/>
          </a:bodyPr>
          <a:lstStyle/>
          <a:p>
            <a:pPr marL="0" lvl="0" indent="0" algn="ctr" rtl="0">
              <a:spcBef>
                <a:spcPts val="0"/>
              </a:spcBef>
              <a:spcAft>
                <a:spcPts val="0"/>
              </a:spcAft>
              <a:buClr>
                <a:schemeClr val="dk1"/>
              </a:buClr>
              <a:buSzPts val="1100"/>
              <a:buFont typeface="Arial"/>
              <a:buNone/>
            </a:pPr>
            <a:r>
              <a:rPr lang="de" sz="3000">
                <a:solidFill>
                  <a:srgbClr val="7799FF"/>
                </a:solidFill>
                <a:latin typeface="DM Sans Medium"/>
                <a:ea typeface="DM Sans Medium"/>
                <a:cs typeface="DM Sans Medium"/>
                <a:sym typeface="DM Sans Medium"/>
              </a:rPr>
              <a:t>123%</a:t>
            </a:r>
            <a:endParaRPr sz="3000">
              <a:solidFill>
                <a:srgbClr val="7799FF"/>
              </a:solidFill>
              <a:latin typeface="DM Sans Medium"/>
              <a:ea typeface="DM Sans Medium"/>
              <a:cs typeface="DM Sans Medium"/>
              <a:sym typeface="DM Sans Medium"/>
            </a:endParaRPr>
          </a:p>
          <a:p>
            <a:pPr marL="0" lvl="0" indent="0" algn="ctr" rtl="0">
              <a:spcBef>
                <a:spcPts val="0"/>
              </a:spcBef>
              <a:spcAft>
                <a:spcPts val="0"/>
              </a:spcAft>
              <a:buNone/>
            </a:pPr>
            <a:r>
              <a:rPr lang="de" sz="900">
                <a:solidFill>
                  <a:schemeClr val="dk1"/>
                </a:solidFill>
                <a:latin typeface="DM Sans Medium"/>
                <a:ea typeface="DM Sans Medium"/>
                <a:cs typeface="DM Sans Medium"/>
                <a:sym typeface="DM Sans Medium"/>
              </a:rPr>
              <a:t>Relevante Studie oder Kennzahl</a:t>
            </a:r>
            <a:endParaRPr sz="3000">
              <a:solidFill>
                <a:srgbClr val="7799FF"/>
              </a:solidFill>
              <a:latin typeface="DM Sans Medium"/>
              <a:ea typeface="DM Sans Medium"/>
              <a:cs typeface="DM Sans Medium"/>
              <a:sym typeface="DM Sans Medium"/>
            </a:endParaRPr>
          </a:p>
        </p:txBody>
      </p:sp>
      <p:cxnSp>
        <p:nvCxnSpPr>
          <p:cNvPr id="1048" name="Google Shape;1048;p94"/>
          <p:cNvCxnSpPr/>
          <p:nvPr/>
        </p:nvCxnSpPr>
        <p:spPr>
          <a:xfrm>
            <a:off x="3131813" y="1083750"/>
            <a:ext cx="0" cy="2753700"/>
          </a:xfrm>
          <a:prstGeom prst="straightConnector1">
            <a:avLst/>
          </a:prstGeom>
          <a:noFill/>
          <a:ln w="9525" cap="flat" cmpd="sng">
            <a:solidFill>
              <a:srgbClr val="CCCCCC"/>
            </a:solidFill>
            <a:prstDash val="solid"/>
            <a:round/>
            <a:headEnd type="none" w="med" len="med"/>
            <a:tailEnd type="none" w="med" len="med"/>
          </a:ln>
        </p:spPr>
      </p:cxnSp>
      <p:cxnSp>
        <p:nvCxnSpPr>
          <p:cNvPr id="1049" name="Google Shape;1049;p94"/>
          <p:cNvCxnSpPr/>
          <p:nvPr/>
        </p:nvCxnSpPr>
        <p:spPr>
          <a:xfrm>
            <a:off x="6011988" y="1083750"/>
            <a:ext cx="0" cy="2753700"/>
          </a:xfrm>
          <a:prstGeom prst="straightConnector1">
            <a:avLst/>
          </a:prstGeom>
          <a:noFill/>
          <a:ln w="9525" cap="flat" cmpd="sng">
            <a:solidFill>
              <a:srgbClr val="CCCCCC"/>
            </a:solidFill>
            <a:prstDash val="solid"/>
            <a:round/>
            <a:headEnd type="none" w="med" len="med"/>
            <a:tailEnd type="none" w="med" len="med"/>
          </a:ln>
        </p:spPr>
      </p:cxnSp>
      <p:sp>
        <p:nvSpPr>
          <p:cNvPr id="1050" name="Google Shape;1050;p9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4"/>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Lernendenprofil: </a:t>
            </a:r>
            <a:r>
              <a:rPr lang="de" sz="2400">
                <a:solidFill>
                  <a:srgbClr val="27F1A3"/>
                </a:solidFill>
                <a:latin typeface="DM Sans Medium"/>
                <a:ea typeface="DM Sans Medium"/>
                <a:cs typeface="DM Sans Medium"/>
                <a:sym typeface="DM Sans Medium"/>
              </a:rPr>
              <a:t>Rechercheergebnisse kommunizieren</a:t>
            </a:r>
            <a:endParaRPr sz="2400">
              <a:solidFill>
                <a:srgbClr val="27F1A3"/>
              </a:solidFill>
              <a:latin typeface="DM Sans Medium"/>
              <a:ea typeface="DM Sans Medium"/>
              <a:cs typeface="DM Sans Medium"/>
              <a:sym typeface="DM Sans Medium"/>
            </a:endParaRPr>
          </a:p>
          <a:p>
            <a:pPr marL="0" lvl="0" indent="0" algn="l" rtl="0">
              <a:spcBef>
                <a:spcPts val="0"/>
              </a:spcBef>
              <a:spcAft>
                <a:spcPts val="0"/>
              </a:spcAft>
              <a:buNone/>
            </a:pPr>
            <a:endParaRPr sz="2400">
              <a:solidFill>
                <a:srgbClr val="27F1A3"/>
              </a:solidFill>
              <a:latin typeface="DM Sans Medium"/>
              <a:ea typeface="DM Sans Medium"/>
              <a:cs typeface="DM Sans Medium"/>
              <a:sym typeface="DM Sans Medium"/>
            </a:endParaRPr>
          </a:p>
        </p:txBody>
      </p:sp>
      <p:sp>
        <p:nvSpPr>
          <p:cNvPr id="1052" name="Google Shape;1052;p94"/>
          <p:cNvSpPr txBox="1"/>
          <p:nvPr/>
        </p:nvSpPr>
        <p:spPr>
          <a:xfrm>
            <a:off x="252000" y="880200"/>
            <a:ext cx="2880000" cy="7920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a:latin typeface="DM Sans Medium"/>
                <a:ea typeface="DM Sans Medium"/>
                <a:cs typeface="DM Sans Medium"/>
                <a:sym typeface="DM Sans Medium"/>
              </a:rPr>
              <a:t>Kernerkenntnis 1 als Halbsatz</a:t>
            </a:r>
            <a:endParaRPr>
              <a:latin typeface="DM Sans Medium"/>
              <a:ea typeface="DM Sans Medium"/>
              <a:cs typeface="DM Sans Medium"/>
              <a:sym typeface="DM Sans Medium"/>
            </a:endParaRPr>
          </a:p>
        </p:txBody>
      </p:sp>
      <p:sp>
        <p:nvSpPr>
          <p:cNvPr id="1053" name="Google Shape;1053;p94"/>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45</a:t>
            </a:fld>
            <a:endParaRPr sz="600">
              <a:solidFill>
                <a:srgbClr val="000000"/>
              </a:solidFill>
              <a:latin typeface="DM Sans Medium"/>
              <a:ea typeface="DM Sans Medium"/>
              <a:cs typeface="DM Sans Medium"/>
              <a:sym typeface="DM Sans Medium"/>
            </a:endParaRPr>
          </a:p>
        </p:txBody>
      </p:sp>
      <p:grpSp>
        <p:nvGrpSpPr>
          <p:cNvPr id="1054" name="Google Shape;1054;p94"/>
          <p:cNvGrpSpPr/>
          <p:nvPr/>
        </p:nvGrpSpPr>
        <p:grpSpPr>
          <a:xfrm>
            <a:off x="8142476" y="-6100"/>
            <a:ext cx="1006185" cy="369303"/>
            <a:chOff x="8686170" y="1200886"/>
            <a:chExt cx="913800" cy="327600"/>
          </a:xfrm>
        </p:grpSpPr>
        <p:sp>
          <p:nvSpPr>
            <p:cNvPr id="1055" name="Google Shape;1055;p94"/>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6" name="Google Shape;1056;p9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060"/>
        <p:cNvGrpSpPr/>
        <p:nvPr/>
      </p:nvGrpSpPr>
      <p:grpSpPr>
        <a:xfrm>
          <a:off x="0" y="0"/>
          <a:ext cx="0" cy="0"/>
          <a:chOff x="0" y="0"/>
          <a:chExt cx="0" cy="0"/>
        </a:xfrm>
      </p:grpSpPr>
      <p:sp>
        <p:nvSpPr>
          <p:cNvPr id="1061" name="Google Shape;1061;p95"/>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062" name="Google Shape;1062;p9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5"/>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Lern- und Veränderungsziele</a:t>
            </a:r>
            <a:endParaRPr sz="2400">
              <a:solidFill>
                <a:schemeClr val="dk1"/>
              </a:solidFill>
              <a:latin typeface="DM Sans Medium"/>
              <a:ea typeface="DM Sans Medium"/>
              <a:cs typeface="DM Sans Medium"/>
              <a:sym typeface="DM Sans Medium"/>
            </a:endParaRPr>
          </a:p>
        </p:txBody>
      </p:sp>
      <p:sp>
        <p:nvSpPr>
          <p:cNvPr id="1064" name="Google Shape;1064;p95"/>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46</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96"/>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Taxonomiestufen nach Bloom</a:t>
            </a:r>
            <a:endParaRPr sz="2400">
              <a:latin typeface="DM Sans"/>
              <a:ea typeface="DM Sans"/>
              <a:cs typeface="DM Sans"/>
              <a:sym typeface="DM Sans"/>
            </a:endParaRPr>
          </a:p>
        </p:txBody>
      </p:sp>
      <p:sp>
        <p:nvSpPr>
          <p:cNvPr id="1070" name="Google Shape;1070;p9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6"/>
          <p:cNvSpPr txBox="1"/>
          <p:nvPr/>
        </p:nvSpPr>
        <p:spPr>
          <a:xfrm>
            <a:off x="1616367" y="4032054"/>
            <a:ext cx="8514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1FB8D3"/>
              </a:buClr>
              <a:buSzPts val="1400"/>
              <a:buFont typeface="Arial"/>
              <a:buNone/>
            </a:pPr>
            <a:r>
              <a:rPr lang="de" sz="1200" b="1" i="0" u="none" strike="noStrike" cap="none">
                <a:solidFill>
                  <a:srgbClr val="1FB8D3"/>
                </a:solidFill>
                <a:latin typeface="DM Sans"/>
                <a:ea typeface="DM Sans"/>
                <a:cs typeface="DM Sans"/>
                <a:sym typeface="DM Sans"/>
              </a:rPr>
              <a:t>Erinnern</a:t>
            </a:r>
            <a:endParaRPr sz="700">
              <a:latin typeface="DM Sans"/>
              <a:ea typeface="DM Sans"/>
              <a:cs typeface="DM Sans"/>
              <a:sym typeface="DM Sans"/>
            </a:endParaRPr>
          </a:p>
        </p:txBody>
      </p:sp>
      <p:sp>
        <p:nvSpPr>
          <p:cNvPr id="1072" name="Google Shape;1072;p96"/>
          <p:cNvSpPr txBox="1"/>
          <p:nvPr/>
        </p:nvSpPr>
        <p:spPr>
          <a:xfrm>
            <a:off x="1503374" y="3505425"/>
            <a:ext cx="9768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09BF8F"/>
              </a:buClr>
              <a:buSzPts val="1400"/>
              <a:buFont typeface="Arial"/>
              <a:buNone/>
            </a:pPr>
            <a:r>
              <a:rPr lang="de" sz="1200" b="1" i="0" u="none" strike="noStrike" cap="none">
                <a:solidFill>
                  <a:srgbClr val="09BF8F"/>
                </a:solidFill>
                <a:latin typeface="DM Sans"/>
                <a:ea typeface="DM Sans"/>
                <a:cs typeface="DM Sans"/>
                <a:sym typeface="DM Sans"/>
              </a:rPr>
              <a:t>Verstehen</a:t>
            </a:r>
            <a:endParaRPr sz="700">
              <a:latin typeface="DM Sans"/>
              <a:ea typeface="DM Sans"/>
              <a:cs typeface="DM Sans"/>
              <a:sym typeface="DM Sans"/>
            </a:endParaRPr>
          </a:p>
        </p:txBody>
      </p:sp>
      <p:sp>
        <p:nvSpPr>
          <p:cNvPr id="1073" name="Google Shape;1073;p96"/>
          <p:cNvSpPr txBox="1"/>
          <p:nvPr/>
        </p:nvSpPr>
        <p:spPr>
          <a:xfrm>
            <a:off x="1448937" y="2974482"/>
            <a:ext cx="10284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7ABE4A"/>
              </a:buClr>
              <a:buSzPts val="1400"/>
              <a:buFont typeface="Arial"/>
              <a:buNone/>
            </a:pPr>
            <a:r>
              <a:rPr lang="de" sz="1200" b="1" i="0" u="none" strike="noStrike" cap="none">
                <a:solidFill>
                  <a:srgbClr val="7ABE4A"/>
                </a:solidFill>
                <a:latin typeface="DM Sans"/>
                <a:ea typeface="DM Sans"/>
                <a:cs typeface="DM Sans"/>
                <a:sym typeface="DM Sans"/>
              </a:rPr>
              <a:t>Anwenden</a:t>
            </a:r>
            <a:endParaRPr sz="700">
              <a:latin typeface="DM Sans"/>
              <a:ea typeface="DM Sans"/>
              <a:cs typeface="DM Sans"/>
              <a:sym typeface="DM Sans"/>
            </a:endParaRPr>
          </a:p>
        </p:txBody>
      </p:sp>
      <p:sp>
        <p:nvSpPr>
          <p:cNvPr id="1074" name="Google Shape;1074;p96"/>
          <p:cNvSpPr txBox="1"/>
          <p:nvPr/>
        </p:nvSpPr>
        <p:spPr>
          <a:xfrm>
            <a:off x="1324911" y="2457602"/>
            <a:ext cx="11436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FFCC01"/>
              </a:buClr>
              <a:buSzPts val="1400"/>
              <a:buFont typeface="Arial"/>
              <a:buNone/>
            </a:pPr>
            <a:r>
              <a:rPr lang="de" sz="1200" b="1" i="0" u="none" strike="noStrike" cap="none">
                <a:solidFill>
                  <a:srgbClr val="FFCC01"/>
                </a:solidFill>
                <a:latin typeface="DM Sans"/>
                <a:ea typeface="DM Sans"/>
                <a:cs typeface="DM Sans"/>
                <a:sym typeface="DM Sans"/>
              </a:rPr>
              <a:t>Analysieren</a:t>
            </a:r>
            <a:endParaRPr sz="700">
              <a:latin typeface="DM Sans"/>
              <a:ea typeface="DM Sans"/>
              <a:cs typeface="DM Sans"/>
              <a:sym typeface="DM Sans"/>
            </a:endParaRPr>
          </a:p>
        </p:txBody>
      </p:sp>
      <p:sp>
        <p:nvSpPr>
          <p:cNvPr id="1075" name="Google Shape;1075;p96"/>
          <p:cNvSpPr txBox="1"/>
          <p:nvPr/>
        </p:nvSpPr>
        <p:spPr>
          <a:xfrm>
            <a:off x="1450926" y="1926434"/>
            <a:ext cx="10290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F49416"/>
              </a:buClr>
              <a:buSzPts val="1400"/>
              <a:buFont typeface="Arial"/>
              <a:buNone/>
            </a:pPr>
            <a:r>
              <a:rPr lang="de" sz="1200" b="1" i="0" u="none" strike="noStrike" cap="none">
                <a:solidFill>
                  <a:srgbClr val="F49416"/>
                </a:solidFill>
                <a:latin typeface="DM Sans"/>
                <a:ea typeface="DM Sans"/>
                <a:cs typeface="DM Sans"/>
                <a:sym typeface="DM Sans"/>
              </a:rPr>
              <a:t>Evaluieren</a:t>
            </a:r>
            <a:endParaRPr sz="700">
              <a:latin typeface="DM Sans"/>
              <a:ea typeface="DM Sans"/>
              <a:cs typeface="DM Sans"/>
              <a:sym typeface="DM Sans"/>
            </a:endParaRPr>
          </a:p>
        </p:txBody>
      </p:sp>
      <p:sp>
        <p:nvSpPr>
          <p:cNvPr id="1076" name="Google Shape;1076;p96"/>
          <p:cNvSpPr txBox="1"/>
          <p:nvPr/>
        </p:nvSpPr>
        <p:spPr>
          <a:xfrm>
            <a:off x="1420794" y="1409554"/>
            <a:ext cx="10497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E85031"/>
              </a:buClr>
              <a:buSzPts val="1400"/>
              <a:buFont typeface="Arial"/>
              <a:buNone/>
            </a:pPr>
            <a:r>
              <a:rPr lang="de" sz="1200" b="1" i="0" u="none" strike="noStrike" cap="none">
                <a:solidFill>
                  <a:srgbClr val="E85031"/>
                </a:solidFill>
                <a:latin typeface="DM Sans"/>
                <a:ea typeface="DM Sans"/>
                <a:cs typeface="DM Sans"/>
                <a:sym typeface="DM Sans"/>
              </a:rPr>
              <a:t>Erschaffen</a:t>
            </a:r>
            <a:endParaRPr sz="700">
              <a:latin typeface="DM Sans"/>
              <a:ea typeface="DM Sans"/>
              <a:cs typeface="DM Sans"/>
              <a:sym typeface="DM Sans"/>
            </a:endParaRPr>
          </a:p>
        </p:txBody>
      </p:sp>
      <p:sp>
        <p:nvSpPr>
          <p:cNvPr id="1077" name="Google Shape;1077;p96"/>
          <p:cNvSpPr/>
          <p:nvPr/>
        </p:nvSpPr>
        <p:spPr>
          <a:xfrm>
            <a:off x="2624428" y="2292531"/>
            <a:ext cx="525300" cy="525900"/>
          </a:xfrm>
          <a:prstGeom prst="rect">
            <a:avLst/>
          </a:prstGeom>
          <a:gradFill>
            <a:gsLst>
              <a:gs pos="0">
                <a:srgbClr val="F49416"/>
              </a:gs>
              <a:gs pos="100000">
                <a:srgbClr val="FFCC01"/>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078" name="Google Shape;1078;p96"/>
          <p:cNvSpPr/>
          <p:nvPr/>
        </p:nvSpPr>
        <p:spPr>
          <a:xfrm>
            <a:off x="2624428" y="1766653"/>
            <a:ext cx="525300" cy="525900"/>
          </a:xfrm>
          <a:prstGeom prst="rect">
            <a:avLst/>
          </a:prstGeom>
          <a:gradFill>
            <a:gsLst>
              <a:gs pos="0">
                <a:srgbClr val="E85031"/>
              </a:gs>
              <a:gs pos="100000">
                <a:srgbClr val="F49416"/>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079" name="Google Shape;1079;p96"/>
          <p:cNvSpPr/>
          <p:nvPr/>
        </p:nvSpPr>
        <p:spPr>
          <a:xfrm>
            <a:off x="2624428" y="2818410"/>
            <a:ext cx="525300" cy="525900"/>
          </a:xfrm>
          <a:prstGeom prst="rect">
            <a:avLst/>
          </a:prstGeom>
          <a:gradFill>
            <a:gsLst>
              <a:gs pos="0">
                <a:srgbClr val="FFCC01"/>
              </a:gs>
              <a:gs pos="100000">
                <a:srgbClr val="7ABE4A"/>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080" name="Google Shape;1080;p96"/>
          <p:cNvSpPr/>
          <p:nvPr/>
        </p:nvSpPr>
        <p:spPr>
          <a:xfrm>
            <a:off x="2624428" y="3863595"/>
            <a:ext cx="525300" cy="525900"/>
          </a:xfrm>
          <a:prstGeom prst="rect">
            <a:avLst/>
          </a:prstGeom>
          <a:gradFill>
            <a:gsLst>
              <a:gs pos="0">
                <a:srgbClr val="09BF8F"/>
              </a:gs>
              <a:gs pos="100000">
                <a:srgbClr val="1FB8D3"/>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081" name="Google Shape;1081;p96"/>
          <p:cNvSpPr/>
          <p:nvPr/>
        </p:nvSpPr>
        <p:spPr>
          <a:xfrm>
            <a:off x="2624428" y="3339907"/>
            <a:ext cx="525300" cy="525900"/>
          </a:xfrm>
          <a:prstGeom prst="rect">
            <a:avLst/>
          </a:prstGeom>
          <a:gradFill>
            <a:gsLst>
              <a:gs pos="0">
                <a:srgbClr val="7ABE4A"/>
              </a:gs>
              <a:gs pos="100000">
                <a:srgbClr val="09BF8F"/>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082" name="Google Shape;1082;p96"/>
          <p:cNvSpPr/>
          <p:nvPr/>
        </p:nvSpPr>
        <p:spPr>
          <a:xfrm rot="-5400000">
            <a:off x="2434978" y="1066256"/>
            <a:ext cx="904200" cy="525300"/>
          </a:xfrm>
          <a:prstGeom prst="rightArrow">
            <a:avLst>
              <a:gd name="adj1" fmla="val 100000"/>
              <a:gd name="adj2" fmla="val 114074"/>
            </a:avLst>
          </a:prstGeom>
          <a:gradFill>
            <a:gsLst>
              <a:gs pos="0">
                <a:srgbClr val="E85031"/>
              </a:gs>
              <a:gs pos="100000">
                <a:srgbClr val="B84E84"/>
              </a:gs>
            </a:gsLst>
            <a:lin ang="0" scaled="0"/>
          </a:gradFill>
          <a:ln>
            <a:noFill/>
          </a:ln>
        </p:spPr>
        <p:txBody>
          <a:bodyPr spcFirstLastPara="1" wrap="square" lIns="32750" tIns="32750" rIns="32750" bIns="32750" anchor="ctr" anchorCtr="0">
            <a:noAutofit/>
          </a:bodyPr>
          <a:lstStyle/>
          <a:p>
            <a:pPr marL="0" marR="0" lvl="0" indent="0" algn="l" rtl="0">
              <a:lnSpc>
                <a:spcPct val="120000"/>
              </a:lnSpc>
              <a:spcBef>
                <a:spcPts val="0"/>
              </a:spcBef>
              <a:spcAft>
                <a:spcPts val="0"/>
              </a:spcAft>
              <a:buClr>
                <a:srgbClr val="000000"/>
              </a:buClr>
              <a:buSzPts val="1400"/>
              <a:buFont typeface="Proxima Nova"/>
              <a:buNone/>
            </a:pPr>
            <a:endParaRPr sz="1400" b="0" i="0" u="none" strike="noStrike" cap="none">
              <a:solidFill>
                <a:srgbClr val="000000"/>
              </a:solidFill>
              <a:latin typeface="Proxima Nova"/>
              <a:ea typeface="Proxima Nova"/>
              <a:cs typeface="Proxima Nova"/>
              <a:sym typeface="Proxima Nova"/>
            </a:endParaRPr>
          </a:p>
        </p:txBody>
      </p:sp>
      <p:cxnSp>
        <p:nvCxnSpPr>
          <p:cNvPr id="1083" name="Google Shape;1083;p96"/>
          <p:cNvCxnSpPr/>
          <p:nvPr/>
        </p:nvCxnSpPr>
        <p:spPr>
          <a:xfrm rot="10800000">
            <a:off x="2873578" y="4106174"/>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084" name="Google Shape;1084;p96"/>
          <p:cNvCxnSpPr/>
          <p:nvPr/>
        </p:nvCxnSpPr>
        <p:spPr>
          <a:xfrm rot="10800000">
            <a:off x="2873578" y="3586869"/>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085" name="Google Shape;1085;p96"/>
          <p:cNvCxnSpPr/>
          <p:nvPr/>
        </p:nvCxnSpPr>
        <p:spPr>
          <a:xfrm rot="10800000">
            <a:off x="2873578" y="3060699"/>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086" name="Google Shape;1086;p96"/>
          <p:cNvCxnSpPr/>
          <p:nvPr/>
        </p:nvCxnSpPr>
        <p:spPr>
          <a:xfrm rot="10800000">
            <a:off x="2873578" y="2534820"/>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087" name="Google Shape;1087;p96"/>
          <p:cNvCxnSpPr/>
          <p:nvPr/>
        </p:nvCxnSpPr>
        <p:spPr>
          <a:xfrm rot="10800000">
            <a:off x="2873578" y="2005241"/>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088" name="Google Shape;1088;p96"/>
          <p:cNvCxnSpPr/>
          <p:nvPr/>
        </p:nvCxnSpPr>
        <p:spPr>
          <a:xfrm rot="10800000">
            <a:off x="2873578" y="1479362"/>
            <a:ext cx="0" cy="527100"/>
          </a:xfrm>
          <a:prstGeom prst="straightConnector1">
            <a:avLst/>
          </a:prstGeom>
          <a:noFill/>
          <a:ln w="9525" cap="flat" cmpd="sng">
            <a:solidFill>
              <a:srgbClr val="FFFFFF"/>
            </a:solidFill>
            <a:prstDash val="solid"/>
            <a:miter lim="400000"/>
            <a:headEnd type="none" w="sm" len="sm"/>
            <a:tailEnd type="triangle" w="med" len="med"/>
          </a:ln>
        </p:spPr>
      </p:cxnSp>
      <p:sp>
        <p:nvSpPr>
          <p:cNvPr id="1089" name="Google Shape;1089;p96"/>
          <p:cNvSpPr txBox="1"/>
          <p:nvPr/>
        </p:nvSpPr>
        <p:spPr>
          <a:xfrm>
            <a:off x="3309850" y="3966151"/>
            <a:ext cx="3123600" cy="4107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Erinnern grundlegender Fakten</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Benennen, definieren, auflisten, aufzählen</a:t>
            </a:r>
            <a:endParaRPr sz="1000">
              <a:latin typeface="DM Sans"/>
              <a:ea typeface="DM Sans"/>
              <a:cs typeface="DM Sans"/>
              <a:sym typeface="DM Sans"/>
            </a:endParaRPr>
          </a:p>
        </p:txBody>
      </p:sp>
      <p:sp>
        <p:nvSpPr>
          <p:cNvPr id="1090" name="Google Shape;1090;p96"/>
          <p:cNvSpPr txBox="1"/>
          <p:nvPr/>
        </p:nvSpPr>
        <p:spPr>
          <a:xfrm>
            <a:off x="3309850" y="3426050"/>
            <a:ext cx="5238900" cy="4695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Verstehen von Fakten im Kontext</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Erläutern, zitieren, zusammenfassen</a:t>
            </a:r>
            <a:endParaRPr sz="1000">
              <a:latin typeface="DM Sans"/>
              <a:ea typeface="DM Sans"/>
              <a:cs typeface="DM Sans"/>
              <a:sym typeface="DM Sans"/>
            </a:endParaRPr>
          </a:p>
        </p:txBody>
      </p:sp>
      <p:sp>
        <p:nvSpPr>
          <p:cNvPr id="1091" name="Google Shape;1091;p96"/>
          <p:cNvSpPr txBox="1"/>
          <p:nvPr/>
        </p:nvSpPr>
        <p:spPr>
          <a:xfrm>
            <a:off x="3309850" y="2921551"/>
            <a:ext cx="4755300" cy="4338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Transfer von Wissen in neuen Kontext</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Benutzen, durchführen, entdecken</a:t>
            </a:r>
            <a:endParaRPr sz="1000">
              <a:latin typeface="DM Sans"/>
              <a:ea typeface="DM Sans"/>
              <a:cs typeface="DM Sans"/>
              <a:sym typeface="DM Sans"/>
            </a:endParaRPr>
          </a:p>
        </p:txBody>
      </p:sp>
      <p:sp>
        <p:nvSpPr>
          <p:cNvPr id="1092" name="Google Shape;1092;p96"/>
          <p:cNvSpPr txBox="1"/>
          <p:nvPr/>
        </p:nvSpPr>
        <p:spPr>
          <a:xfrm>
            <a:off x="3309850" y="2375297"/>
            <a:ext cx="4916700" cy="4338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Wiederverwenden von Wissen zum Erstellen einer Analyse</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Vergleichen, kritisieren, testen</a:t>
            </a:r>
            <a:endParaRPr sz="1000">
              <a:latin typeface="DM Sans"/>
              <a:ea typeface="DM Sans"/>
              <a:cs typeface="DM Sans"/>
              <a:sym typeface="DM Sans"/>
            </a:endParaRPr>
          </a:p>
        </p:txBody>
      </p:sp>
      <p:sp>
        <p:nvSpPr>
          <p:cNvPr id="1093" name="Google Shape;1093;p96"/>
          <p:cNvSpPr txBox="1"/>
          <p:nvPr/>
        </p:nvSpPr>
        <p:spPr>
          <a:xfrm>
            <a:off x="3309850" y="1835600"/>
            <a:ext cx="5056800" cy="4695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Bewertung einer Analyse</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Beurteilen, prüfen, verteidigen</a:t>
            </a:r>
            <a:endParaRPr sz="1000">
              <a:latin typeface="DM Sans"/>
              <a:ea typeface="DM Sans"/>
              <a:cs typeface="DM Sans"/>
              <a:sym typeface="DM Sans"/>
            </a:endParaRPr>
          </a:p>
        </p:txBody>
      </p:sp>
      <p:sp>
        <p:nvSpPr>
          <p:cNvPr id="1094" name="Google Shape;1094;p96"/>
          <p:cNvSpPr txBox="1"/>
          <p:nvPr/>
        </p:nvSpPr>
        <p:spPr>
          <a:xfrm>
            <a:off x="3309850" y="1330775"/>
            <a:ext cx="5162100" cy="4338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None/>
            </a:pPr>
            <a:r>
              <a:rPr lang="de" sz="1000" b="1" i="0" u="none" strike="noStrike" cap="none">
                <a:solidFill>
                  <a:srgbClr val="000000"/>
                </a:solidFill>
                <a:latin typeface="DM Sans"/>
                <a:ea typeface="DM Sans"/>
                <a:cs typeface="DM Sans"/>
                <a:sym typeface="DM Sans"/>
              </a:rPr>
              <a:t>Erstellen eines eigenen Artefakts</a:t>
            </a:r>
            <a:endParaRPr sz="1000">
              <a:latin typeface="DM Sans"/>
              <a:ea typeface="DM Sans"/>
              <a:cs typeface="DM Sans"/>
              <a:sym typeface="DM Sans"/>
            </a:endParaRPr>
          </a:p>
          <a:p>
            <a:pPr marL="0" marR="0" lvl="0" indent="0" algn="l" rtl="0">
              <a:lnSpc>
                <a:spcPct val="115000"/>
              </a:lnSpc>
              <a:spcBef>
                <a:spcPts val="0"/>
              </a:spcBef>
              <a:spcAft>
                <a:spcPts val="0"/>
              </a:spcAft>
              <a:buNone/>
            </a:pPr>
            <a:r>
              <a:rPr lang="de" sz="1000">
                <a:latin typeface="DM Sans"/>
                <a:ea typeface="DM Sans"/>
                <a:cs typeface="DM Sans"/>
                <a:sym typeface="DM Sans"/>
              </a:rPr>
              <a:t>Entwickeln, Konzipieren, entwerfen</a:t>
            </a:r>
            <a:endParaRPr sz="1000">
              <a:latin typeface="DM Sans"/>
              <a:ea typeface="DM Sans"/>
              <a:cs typeface="DM Sans"/>
              <a:sym typeface="DM Sans"/>
            </a:endParaRPr>
          </a:p>
        </p:txBody>
      </p:sp>
      <p:cxnSp>
        <p:nvCxnSpPr>
          <p:cNvPr id="1095" name="Google Shape;1095;p96"/>
          <p:cNvCxnSpPr/>
          <p:nvPr/>
        </p:nvCxnSpPr>
        <p:spPr>
          <a:xfrm>
            <a:off x="2579175" y="3349426"/>
            <a:ext cx="582600" cy="0"/>
          </a:xfrm>
          <a:prstGeom prst="straightConnector1">
            <a:avLst/>
          </a:prstGeom>
          <a:noFill/>
          <a:ln w="25400" cap="flat" cmpd="sng">
            <a:solidFill>
              <a:srgbClr val="FFFFFF"/>
            </a:solidFill>
            <a:prstDash val="dot"/>
            <a:miter lim="400000"/>
            <a:headEnd type="none" w="sm" len="sm"/>
            <a:tailEnd type="none" w="sm" len="sm"/>
          </a:ln>
        </p:spPr>
      </p:cxnSp>
      <p:cxnSp>
        <p:nvCxnSpPr>
          <p:cNvPr id="1096" name="Google Shape;1096;p96"/>
          <p:cNvCxnSpPr/>
          <p:nvPr/>
        </p:nvCxnSpPr>
        <p:spPr>
          <a:xfrm>
            <a:off x="538633" y="3342980"/>
            <a:ext cx="2098500" cy="0"/>
          </a:xfrm>
          <a:prstGeom prst="straightConnector1">
            <a:avLst/>
          </a:prstGeom>
          <a:noFill/>
          <a:ln w="25400" cap="flat" cmpd="sng">
            <a:solidFill>
              <a:srgbClr val="000000"/>
            </a:solidFill>
            <a:prstDash val="dot"/>
            <a:miter lim="400000"/>
            <a:headEnd type="none" w="sm" len="sm"/>
            <a:tailEnd type="none" w="sm" len="sm"/>
          </a:ln>
        </p:spPr>
      </p:cxnSp>
      <p:sp>
        <p:nvSpPr>
          <p:cNvPr id="1097" name="Google Shape;1097;p96"/>
          <p:cNvSpPr txBox="1"/>
          <p:nvPr/>
        </p:nvSpPr>
        <p:spPr>
          <a:xfrm rot="-5400000">
            <a:off x="397428" y="3580970"/>
            <a:ext cx="543000" cy="2796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000000"/>
              </a:buClr>
              <a:buSzPts val="1400"/>
              <a:buFont typeface="Arial"/>
              <a:buNone/>
            </a:pPr>
            <a:r>
              <a:rPr lang="de" sz="1000" b="1" i="0" u="none" strike="noStrike" cap="none">
                <a:solidFill>
                  <a:srgbClr val="000000"/>
                </a:solidFill>
                <a:latin typeface="DM Sans"/>
                <a:ea typeface="DM Sans"/>
                <a:cs typeface="DM Sans"/>
                <a:sym typeface="DM Sans"/>
              </a:rPr>
              <a:t>Wissen</a:t>
            </a:r>
            <a:endParaRPr sz="500">
              <a:latin typeface="DM Sans"/>
              <a:ea typeface="DM Sans"/>
              <a:cs typeface="DM Sans"/>
              <a:sym typeface="DM Sans"/>
            </a:endParaRPr>
          </a:p>
        </p:txBody>
      </p:sp>
      <p:sp>
        <p:nvSpPr>
          <p:cNvPr id="1098" name="Google Shape;1098;p96"/>
          <p:cNvSpPr txBox="1"/>
          <p:nvPr/>
        </p:nvSpPr>
        <p:spPr>
          <a:xfrm rot="-5400000">
            <a:off x="255827" y="2704298"/>
            <a:ext cx="826200" cy="279600"/>
          </a:xfrm>
          <a:prstGeom prst="rect">
            <a:avLst/>
          </a:prstGeom>
          <a:noFill/>
          <a:ln>
            <a:noFill/>
          </a:ln>
        </p:spPr>
        <p:txBody>
          <a:bodyPr spcFirstLastPara="1" wrap="square" lIns="32750" tIns="32750" rIns="32750" bIns="32750" anchor="t" anchorCtr="0">
            <a:noAutofit/>
          </a:bodyPr>
          <a:lstStyle/>
          <a:p>
            <a:pPr marL="0" marR="0" lvl="0" indent="0" algn="l" rtl="0">
              <a:lnSpc>
                <a:spcPct val="110000"/>
              </a:lnSpc>
              <a:spcBef>
                <a:spcPts val="0"/>
              </a:spcBef>
              <a:spcAft>
                <a:spcPts val="0"/>
              </a:spcAft>
              <a:buClr>
                <a:srgbClr val="000000"/>
              </a:buClr>
              <a:buSzPts val="1400"/>
              <a:buFont typeface="Arial"/>
              <a:buNone/>
            </a:pPr>
            <a:r>
              <a:rPr lang="de" sz="1000" b="1" i="0" u="none" strike="noStrike" cap="none">
                <a:solidFill>
                  <a:srgbClr val="000000"/>
                </a:solidFill>
                <a:latin typeface="DM Sans"/>
                <a:ea typeface="DM Sans"/>
                <a:cs typeface="DM Sans"/>
                <a:sym typeface="DM Sans"/>
              </a:rPr>
              <a:t>Fähigkeiten</a:t>
            </a:r>
            <a:endParaRPr sz="500">
              <a:latin typeface="DM Sans"/>
              <a:ea typeface="DM Sans"/>
              <a:cs typeface="DM Sans"/>
              <a:sym typeface="DM Sans"/>
            </a:endParaRPr>
          </a:p>
        </p:txBody>
      </p:sp>
      <p:sp>
        <p:nvSpPr>
          <p:cNvPr id="1099" name="Google Shape;1099;p96"/>
          <p:cNvSpPr txBox="1"/>
          <p:nvPr/>
        </p:nvSpPr>
        <p:spPr>
          <a:xfrm>
            <a:off x="1268400" y="4769275"/>
            <a:ext cx="6015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latin typeface="DM Sans"/>
                <a:ea typeface="DM Sans"/>
                <a:cs typeface="DM Sans"/>
                <a:sym typeface="DM Sans"/>
              </a:rPr>
              <a:t>Quelle: Anderson et. al 2001 nach Bloom 1976, eigene Darstellung</a:t>
            </a:r>
            <a:endParaRPr sz="800">
              <a:latin typeface="DM Sans"/>
              <a:ea typeface="DM Sans"/>
              <a:cs typeface="DM Sans"/>
              <a:sym typeface="DM Sans"/>
            </a:endParaRPr>
          </a:p>
        </p:txBody>
      </p:sp>
      <p:sp>
        <p:nvSpPr>
          <p:cNvPr id="1100" name="Google Shape;1100;p96"/>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47</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9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7"/>
          <p:cNvSpPr txBox="1"/>
          <p:nvPr/>
        </p:nvSpPr>
        <p:spPr>
          <a:xfrm>
            <a:off x="1463967" y="4260654"/>
            <a:ext cx="8514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1FB8D3"/>
              </a:buClr>
              <a:buSzPts val="1400"/>
              <a:buFont typeface="Arial"/>
              <a:buNone/>
            </a:pPr>
            <a:r>
              <a:rPr lang="de" sz="1200" b="1" i="0" u="none" strike="noStrike" cap="none">
                <a:solidFill>
                  <a:srgbClr val="1FB8D3"/>
                </a:solidFill>
                <a:latin typeface="DM Sans"/>
                <a:ea typeface="DM Sans"/>
                <a:cs typeface="DM Sans"/>
                <a:sym typeface="DM Sans"/>
              </a:rPr>
              <a:t>Erinnern</a:t>
            </a:r>
            <a:endParaRPr sz="700">
              <a:latin typeface="DM Sans"/>
              <a:ea typeface="DM Sans"/>
              <a:cs typeface="DM Sans"/>
              <a:sym typeface="DM Sans"/>
            </a:endParaRPr>
          </a:p>
        </p:txBody>
      </p:sp>
      <p:sp>
        <p:nvSpPr>
          <p:cNvPr id="1107" name="Google Shape;1107;p97"/>
          <p:cNvSpPr txBox="1"/>
          <p:nvPr/>
        </p:nvSpPr>
        <p:spPr>
          <a:xfrm>
            <a:off x="1350975" y="3734025"/>
            <a:ext cx="9768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09BF8F"/>
              </a:buClr>
              <a:buSzPts val="1400"/>
              <a:buFont typeface="Arial"/>
              <a:buNone/>
            </a:pPr>
            <a:r>
              <a:rPr lang="de" sz="1200" b="1" i="0" u="none" strike="noStrike" cap="none">
                <a:solidFill>
                  <a:srgbClr val="09BF8F"/>
                </a:solidFill>
                <a:latin typeface="DM Sans"/>
                <a:ea typeface="DM Sans"/>
                <a:cs typeface="DM Sans"/>
                <a:sym typeface="DM Sans"/>
              </a:rPr>
              <a:t>Verstehen</a:t>
            </a:r>
            <a:endParaRPr sz="700">
              <a:latin typeface="DM Sans"/>
              <a:ea typeface="DM Sans"/>
              <a:cs typeface="DM Sans"/>
              <a:sym typeface="DM Sans"/>
            </a:endParaRPr>
          </a:p>
        </p:txBody>
      </p:sp>
      <p:sp>
        <p:nvSpPr>
          <p:cNvPr id="1108" name="Google Shape;1108;p97"/>
          <p:cNvSpPr txBox="1"/>
          <p:nvPr/>
        </p:nvSpPr>
        <p:spPr>
          <a:xfrm>
            <a:off x="1296537" y="3203082"/>
            <a:ext cx="10284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7ABE4A"/>
              </a:buClr>
              <a:buSzPts val="1400"/>
              <a:buFont typeface="Arial"/>
              <a:buNone/>
            </a:pPr>
            <a:r>
              <a:rPr lang="de" sz="1200" b="1" i="0" u="none" strike="noStrike" cap="none">
                <a:solidFill>
                  <a:srgbClr val="7ABE4A"/>
                </a:solidFill>
                <a:latin typeface="DM Sans"/>
                <a:ea typeface="DM Sans"/>
                <a:cs typeface="DM Sans"/>
                <a:sym typeface="DM Sans"/>
              </a:rPr>
              <a:t>Anwenden</a:t>
            </a:r>
            <a:endParaRPr sz="700">
              <a:latin typeface="DM Sans"/>
              <a:ea typeface="DM Sans"/>
              <a:cs typeface="DM Sans"/>
              <a:sym typeface="DM Sans"/>
            </a:endParaRPr>
          </a:p>
        </p:txBody>
      </p:sp>
      <p:sp>
        <p:nvSpPr>
          <p:cNvPr id="1109" name="Google Shape;1109;p97"/>
          <p:cNvSpPr txBox="1"/>
          <p:nvPr/>
        </p:nvSpPr>
        <p:spPr>
          <a:xfrm>
            <a:off x="1172511" y="2686202"/>
            <a:ext cx="11436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FFCC01"/>
              </a:buClr>
              <a:buSzPts val="1400"/>
              <a:buFont typeface="Arial"/>
              <a:buNone/>
            </a:pPr>
            <a:r>
              <a:rPr lang="de" sz="1200" b="1" i="0" u="none" strike="noStrike" cap="none">
                <a:solidFill>
                  <a:srgbClr val="FFCC01"/>
                </a:solidFill>
                <a:latin typeface="DM Sans"/>
                <a:ea typeface="DM Sans"/>
                <a:cs typeface="DM Sans"/>
                <a:sym typeface="DM Sans"/>
              </a:rPr>
              <a:t>Analysieren</a:t>
            </a:r>
            <a:endParaRPr sz="700">
              <a:latin typeface="DM Sans"/>
              <a:ea typeface="DM Sans"/>
              <a:cs typeface="DM Sans"/>
              <a:sym typeface="DM Sans"/>
            </a:endParaRPr>
          </a:p>
        </p:txBody>
      </p:sp>
      <p:sp>
        <p:nvSpPr>
          <p:cNvPr id="1110" name="Google Shape;1110;p97"/>
          <p:cNvSpPr txBox="1"/>
          <p:nvPr/>
        </p:nvSpPr>
        <p:spPr>
          <a:xfrm>
            <a:off x="1298526" y="2155034"/>
            <a:ext cx="10290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F49416"/>
              </a:buClr>
              <a:buSzPts val="1400"/>
              <a:buFont typeface="Arial"/>
              <a:buNone/>
            </a:pPr>
            <a:r>
              <a:rPr lang="de" sz="1200" b="1" i="0" u="none" strike="noStrike" cap="none">
                <a:solidFill>
                  <a:srgbClr val="F49416"/>
                </a:solidFill>
                <a:latin typeface="DM Sans"/>
                <a:ea typeface="DM Sans"/>
                <a:cs typeface="DM Sans"/>
                <a:sym typeface="DM Sans"/>
              </a:rPr>
              <a:t>Evaluieren</a:t>
            </a:r>
            <a:endParaRPr sz="700">
              <a:latin typeface="DM Sans"/>
              <a:ea typeface="DM Sans"/>
              <a:cs typeface="DM Sans"/>
              <a:sym typeface="DM Sans"/>
            </a:endParaRPr>
          </a:p>
        </p:txBody>
      </p:sp>
      <p:sp>
        <p:nvSpPr>
          <p:cNvPr id="1111" name="Google Shape;1111;p97"/>
          <p:cNvSpPr txBox="1"/>
          <p:nvPr/>
        </p:nvSpPr>
        <p:spPr>
          <a:xfrm>
            <a:off x="1268394" y="1638154"/>
            <a:ext cx="1049700" cy="2097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E85031"/>
              </a:buClr>
              <a:buSzPts val="1400"/>
              <a:buFont typeface="Arial"/>
              <a:buNone/>
            </a:pPr>
            <a:r>
              <a:rPr lang="de" sz="1200" b="1" i="0" u="none" strike="noStrike" cap="none">
                <a:solidFill>
                  <a:srgbClr val="E85031"/>
                </a:solidFill>
                <a:latin typeface="DM Sans"/>
                <a:ea typeface="DM Sans"/>
                <a:cs typeface="DM Sans"/>
                <a:sym typeface="DM Sans"/>
              </a:rPr>
              <a:t>Erschaffen</a:t>
            </a:r>
            <a:endParaRPr sz="700">
              <a:latin typeface="DM Sans"/>
              <a:ea typeface="DM Sans"/>
              <a:cs typeface="DM Sans"/>
              <a:sym typeface="DM Sans"/>
            </a:endParaRPr>
          </a:p>
        </p:txBody>
      </p:sp>
      <p:sp>
        <p:nvSpPr>
          <p:cNvPr id="1112" name="Google Shape;1112;p97"/>
          <p:cNvSpPr/>
          <p:nvPr/>
        </p:nvSpPr>
        <p:spPr>
          <a:xfrm>
            <a:off x="2472028" y="2521131"/>
            <a:ext cx="525300" cy="525900"/>
          </a:xfrm>
          <a:prstGeom prst="rect">
            <a:avLst/>
          </a:prstGeom>
          <a:gradFill>
            <a:gsLst>
              <a:gs pos="0">
                <a:srgbClr val="F49416"/>
              </a:gs>
              <a:gs pos="100000">
                <a:srgbClr val="FFCC01"/>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113" name="Google Shape;1113;p97"/>
          <p:cNvSpPr/>
          <p:nvPr/>
        </p:nvSpPr>
        <p:spPr>
          <a:xfrm>
            <a:off x="2472028" y="1995253"/>
            <a:ext cx="525300" cy="525900"/>
          </a:xfrm>
          <a:prstGeom prst="rect">
            <a:avLst/>
          </a:prstGeom>
          <a:gradFill>
            <a:gsLst>
              <a:gs pos="0">
                <a:srgbClr val="E85031"/>
              </a:gs>
              <a:gs pos="100000">
                <a:srgbClr val="F49416"/>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114" name="Google Shape;1114;p97"/>
          <p:cNvSpPr/>
          <p:nvPr/>
        </p:nvSpPr>
        <p:spPr>
          <a:xfrm>
            <a:off x="2472028" y="3047010"/>
            <a:ext cx="525300" cy="525900"/>
          </a:xfrm>
          <a:prstGeom prst="rect">
            <a:avLst/>
          </a:prstGeom>
          <a:gradFill>
            <a:gsLst>
              <a:gs pos="0">
                <a:srgbClr val="FFCC01"/>
              </a:gs>
              <a:gs pos="100000">
                <a:srgbClr val="7ABE4A"/>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115" name="Google Shape;1115;p97"/>
          <p:cNvSpPr/>
          <p:nvPr/>
        </p:nvSpPr>
        <p:spPr>
          <a:xfrm>
            <a:off x="2472028" y="4092195"/>
            <a:ext cx="525300" cy="525900"/>
          </a:xfrm>
          <a:prstGeom prst="rect">
            <a:avLst/>
          </a:prstGeom>
          <a:gradFill>
            <a:gsLst>
              <a:gs pos="0">
                <a:srgbClr val="09BF8F"/>
              </a:gs>
              <a:gs pos="100000">
                <a:srgbClr val="1FB8D3"/>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116" name="Google Shape;1116;p97"/>
          <p:cNvSpPr/>
          <p:nvPr/>
        </p:nvSpPr>
        <p:spPr>
          <a:xfrm>
            <a:off x="2472028" y="3568507"/>
            <a:ext cx="525300" cy="525900"/>
          </a:xfrm>
          <a:prstGeom prst="rect">
            <a:avLst/>
          </a:prstGeom>
          <a:gradFill>
            <a:gsLst>
              <a:gs pos="0">
                <a:srgbClr val="7ABE4A"/>
              </a:gs>
              <a:gs pos="100000">
                <a:srgbClr val="09BF8F"/>
              </a:gs>
            </a:gsLst>
            <a:lin ang="5400012" scaled="0"/>
          </a:gra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8FA"/>
              </a:buClr>
              <a:buSzPts val="1500"/>
              <a:buFont typeface="Proxima Nova"/>
              <a:buNone/>
            </a:pPr>
            <a:endParaRPr sz="1500" b="0" i="0" u="none" strike="noStrike" cap="none">
              <a:solidFill>
                <a:srgbClr val="FFF8FA"/>
              </a:solidFill>
              <a:latin typeface="Proxima Nova"/>
              <a:ea typeface="Proxima Nova"/>
              <a:cs typeface="Proxima Nova"/>
              <a:sym typeface="Proxima Nova"/>
            </a:endParaRPr>
          </a:p>
        </p:txBody>
      </p:sp>
      <p:sp>
        <p:nvSpPr>
          <p:cNvPr id="1117" name="Google Shape;1117;p97"/>
          <p:cNvSpPr/>
          <p:nvPr/>
        </p:nvSpPr>
        <p:spPr>
          <a:xfrm rot="-5400000">
            <a:off x="2282578" y="1294856"/>
            <a:ext cx="904200" cy="525300"/>
          </a:xfrm>
          <a:prstGeom prst="rightArrow">
            <a:avLst>
              <a:gd name="adj1" fmla="val 100000"/>
              <a:gd name="adj2" fmla="val 114074"/>
            </a:avLst>
          </a:prstGeom>
          <a:gradFill>
            <a:gsLst>
              <a:gs pos="0">
                <a:srgbClr val="E85031"/>
              </a:gs>
              <a:gs pos="100000">
                <a:srgbClr val="B84E84"/>
              </a:gs>
            </a:gsLst>
            <a:lin ang="0" scaled="0"/>
          </a:gradFill>
          <a:ln>
            <a:noFill/>
          </a:ln>
        </p:spPr>
        <p:txBody>
          <a:bodyPr spcFirstLastPara="1" wrap="square" lIns="32750" tIns="32750" rIns="32750" bIns="32750" anchor="ctr" anchorCtr="0">
            <a:noAutofit/>
          </a:bodyPr>
          <a:lstStyle/>
          <a:p>
            <a:pPr marL="0" marR="0" lvl="0" indent="0" algn="l" rtl="0">
              <a:lnSpc>
                <a:spcPct val="120000"/>
              </a:lnSpc>
              <a:spcBef>
                <a:spcPts val="0"/>
              </a:spcBef>
              <a:spcAft>
                <a:spcPts val="0"/>
              </a:spcAft>
              <a:buClr>
                <a:srgbClr val="000000"/>
              </a:buClr>
              <a:buSzPts val="1400"/>
              <a:buFont typeface="Proxima Nova"/>
              <a:buNone/>
            </a:pPr>
            <a:endParaRPr sz="1400" b="0" i="0" u="none" strike="noStrike" cap="none">
              <a:solidFill>
                <a:srgbClr val="000000"/>
              </a:solidFill>
              <a:latin typeface="Proxima Nova"/>
              <a:ea typeface="Proxima Nova"/>
              <a:cs typeface="Proxima Nova"/>
              <a:sym typeface="Proxima Nova"/>
            </a:endParaRPr>
          </a:p>
        </p:txBody>
      </p:sp>
      <p:cxnSp>
        <p:nvCxnSpPr>
          <p:cNvPr id="1118" name="Google Shape;1118;p97"/>
          <p:cNvCxnSpPr/>
          <p:nvPr/>
        </p:nvCxnSpPr>
        <p:spPr>
          <a:xfrm rot="10800000">
            <a:off x="2721178" y="4334775"/>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119" name="Google Shape;1119;p97"/>
          <p:cNvCxnSpPr/>
          <p:nvPr/>
        </p:nvCxnSpPr>
        <p:spPr>
          <a:xfrm rot="10800000">
            <a:off x="2721178" y="3815469"/>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120" name="Google Shape;1120;p97"/>
          <p:cNvCxnSpPr/>
          <p:nvPr/>
        </p:nvCxnSpPr>
        <p:spPr>
          <a:xfrm rot="10800000">
            <a:off x="2721178" y="3289299"/>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121" name="Google Shape;1121;p97"/>
          <p:cNvCxnSpPr/>
          <p:nvPr/>
        </p:nvCxnSpPr>
        <p:spPr>
          <a:xfrm rot="10800000">
            <a:off x="2721178" y="2763420"/>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122" name="Google Shape;1122;p97"/>
          <p:cNvCxnSpPr/>
          <p:nvPr/>
        </p:nvCxnSpPr>
        <p:spPr>
          <a:xfrm rot="10800000">
            <a:off x="2721178" y="2233841"/>
            <a:ext cx="0" cy="527100"/>
          </a:xfrm>
          <a:prstGeom prst="straightConnector1">
            <a:avLst/>
          </a:prstGeom>
          <a:noFill/>
          <a:ln w="9525" cap="flat" cmpd="sng">
            <a:solidFill>
              <a:srgbClr val="FFFFFF"/>
            </a:solidFill>
            <a:prstDash val="solid"/>
            <a:miter lim="400000"/>
            <a:headEnd type="none" w="sm" len="sm"/>
            <a:tailEnd type="triangle" w="med" len="med"/>
          </a:ln>
        </p:spPr>
      </p:cxnSp>
      <p:cxnSp>
        <p:nvCxnSpPr>
          <p:cNvPr id="1123" name="Google Shape;1123;p97"/>
          <p:cNvCxnSpPr/>
          <p:nvPr/>
        </p:nvCxnSpPr>
        <p:spPr>
          <a:xfrm rot="10800000">
            <a:off x="2721178" y="1707962"/>
            <a:ext cx="0" cy="527100"/>
          </a:xfrm>
          <a:prstGeom prst="straightConnector1">
            <a:avLst/>
          </a:prstGeom>
          <a:noFill/>
          <a:ln w="9525" cap="flat" cmpd="sng">
            <a:solidFill>
              <a:srgbClr val="FFFFFF"/>
            </a:solidFill>
            <a:prstDash val="solid"/>
            <a:miter lim="400000"/>
            <a:headEnd type="none" w="sm" len="sm"/>
            <a:tailEnd type="triangle" w="med" len="med"/>
          </a:ln>
        </p:spPr>
      </p:cxnSp>
      <p:sp>
        <p:nvSpPr>
          <p:cNvPr id="1124" name="Google Shape;1124;p97"/>
          <p:cNvSpPr/>
          <p:nvPr/>
        </p:nvSpPr>
        <p:spPr>
          <a:xfrm>
            <a:off x="2393650" y="1001554"/>
            <a:ext cx="648756" cy="719388"/>
          </a:xfrm>
          <a:custGeom>
            <a:avLst/>
            <a:gdLst/>
            <a:ahLst/>
            <a:cxnLst/>
            <a:rect l="l" t="t" r="r" b="b"/>
            <a:pathLst>
              <a:path w="21600" h="21600" extrusionOk="0">
                <a:moveTo>
                  <a:pt x="1784" y="21420"/>
                </a:moveTo>
                <a:lnTo>
                  <a:pt x="11518" y="14731"/>
                </a:lnTo>
                <a:lnTo>
                  <a:pt x="21600" y="21600"/>
                </a:lnTo>
                <a:lnTo>
                  <a:pt x="20566" y="383"/>
                </a:lnTo>
                <a:lnTo>
                  <a:pt x="0" y="0"/>
                </a:lnTo>
                <a:lnTo>
                  <a:pt x="1784" y="21420"/>
                </a:lnTo>
                <a:close/>
              </a:path>
            </a:pathLst>
          </a:custGeom>
          <a:solidFill>
            <a:srgbClr val="FFFFFF"/>
          </a:solidFill>
          <a:ln>
            <a:noFill/>
          </a:ln>
        </p:spPr>
        <p:txBody>
          <a:bodyPr spcFirstLastPara="1" wrap="square" lIns="32750" tIns="32750" rIns="32750" bIns="32750" anchor="ctr" anchorCtr="0">
            <a:noAutofit/>
          </a:bodyPr>
          <a:lstStyle/>
          <a:p>
            <a:pPr marL="0" marR="0" lvl="0" indent="0" algn="l" rtl="0">
              <a:lnSpc>
                <a:spcPct val="110000"/>
              </a:lnSpc>
              <a:spcBef>
                <a:spcPts val="0"/>
              </a:spcBef>
              <a:spcAft>
                <a:spcPts val="0"/>
              </a:spcAft>
              <a:buClr>
                <a:srgbClr val="2F2F33"/>
              </a:buClr>
              <a:buSzPts val="1200"/>
              <a:buFont typeface="Proxima Nova"/>
              <a:buNone/>
            </a:pPr>
            <a:endParaRPr sz="1200" b="0" i="0" u="none" strike="noStrike" cap="none">
              <a:solidFill>
                <a:srgbClr val="2F2F33"/>
              </a:solidFill>
              <a:latin typeface="Proxima Nova"/>
              <a:ea typeface="Proxima Nova"/>
              <a:cs typeface="Proxima Nova"/>
              <a:sym typeface="Proxima Nova"/>
            </a:endParaRPr>
          </a:p>
        </p:txBody>
      </p:sp>
      <p:sp>
        <p:nvSpPr>
          <p:cNvPr id="1125" name="Google Shape;1125;p97"/>
          <p:cNvSpPr txBox="1"/>
          <p:nvPr/>
        </p:nvSpPr>
        <p:spPr>
          <a:xfrm>
            <a:off x="3157450" y="4194750"/>
            <a:ext cx="5493900" cy="4107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Erinnern grundlegender Fakten</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Welche Finanzierungsinstrumente gibt es überhaupt?</a:t>
            </a:r>
            <a:endParaRPr sz="1000">
              <a:latin typeface="DM Sans"/>
              <a:ea typeface="DM Sans"/>
              <a:cs typeface="DM Sans"/>
              <a:sym typeface="DM Sans"/>
            </a:endParaRPr>
          </a:p>
        </p:txBody>
      </p:sp>
      <p:sp>
        <p:nvSpPr>
          <p:cNvPr id="1126" name="Google Shape;1126;p97"/>
          <p:cNvSpPr txBox="1"/>
          <p:nvPr/>
        </p:nvSpPr>
        <p:spPr>
          <a:xfrm>
            <a:off x="3157450" y="3654650"/>
            <a:ext cx="5734500" cy="4695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Verstehen von Fakten im Kontext</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Welche Finanzierungsinstrumente kommen für wen in Frage? Welche Anforderungen gibt es?</a:t>
            </a:r>
            <a:endParaRPr sz="1000">
              <a:latin typeface="DM Sans"/>
              <a:ea typeface="DM Sans"/>
              <a:cs typeface="DM Sans"/>
              <a:sym typeface="DM Sans"/>
            </a:endParaRPr>
          </a:p>
        </p:txBody>
      </p:sp>
      <p:sp>
        <p:nvSpPr>
          <p:cNvPr id="1127" name="Google Shape;1127;p97"/>
          <p:cNvSpPr txBox="1"/>
          <p:nvPr/>
        </p:nvSpPr>
        <p:spPr>
          <a:xfrm>
            <a:off x="3157450" y="3150150"/>
            <a:ext cx="5824500" cy="4338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Transfer von Wissen in neuen Kontext</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Fallstudie Beispiel-Unternehmen: Welche Finanzierungsmöglichkeiten gäbe es? Welche nicht?</a:t>
            </a:r>
            <a:endParaRPr sz="1000">
              <a:latin typeface="DM Sans"/>
              <a:ea typeface="DM Sans"/>
              <a:cs typeface="DM Sans"/>
              <a:sym typeface="DM Sans"/>
            </a:endParaRPr>
          </a:p>
        </p:txBody>
      </p:sp>
      <p:sp>
        <p:nvSpPr>
          <p:cNvPr id="1128" name="Google Shape;1128;p97"/>
          <p:cNvSpPr txBox="1"/>
          <p:nvPr/>
        </p:nvSpPr>
        <p:spPr>
          <a:xfrm>
            <a:off x="3157450" y="2603900"/>
            <a:ext cx="5986500" cy="4338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Wiederverwenden von Wissen zum Erstellen einer Analyse</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Vergleich zweier Pitches: Eines erfolgreich, eines nicht. Was waren die Unterschiede?</a:t>
            </a:r>
            <a:endParaRPr sz="1000">
              <a:latin typeface="DM Sans"/>
              <a:ea typeface="DM Sans"/>
              <a:cs typeface="DM Sans"/>
              <a:sym typeface="DM Sans"/>
            </a:endParaRPr>
          </a:p>
        </p:txBody>
      </p:sp>
      <p:sp>
        <p:nvSpPr>
          <p:cNvPr id="1129" name="Google Shape;1129;p97"/>
          <p:cNvSpPr txBox="1"/>
          <p:nvPr/>
        </p:nvSpPr>
        <p:spPr>
          <a:xfrm>
            <a:off x="3157450" y="2064200"/>
            <a:ext cx="5056800" cy="4695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de" sz="1000" b="1" i="0" u="none" strike="noStrike" cap="none">
                <a:solidFill>
                  <a:srgbClr val="000000"/>
                </a:solidFill>
                <a:latin typeface="DM Sans"/>
                <a:ea typeface="DM Sans"/>
                <a:cs typeface="DM Sans"/>
                <a:sym typeface="DM Sans"/>
              </a:rPr>
              <a:t>Bewertung einer Analyse</a:t>
            </a:r>
            <a:endParaRPr sz="1000">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000"/>
              <a:buFont typeface="Arial"/>
              <a:buNone/>
            </a:pPr>
            <a:r>
              <a:rPr lang="de" sz="1000">
                <a:latin typeface="DM Sans"/>
                <a:ea typeface="DM Sans"/>
                <a:cs typeface="DM Sans"/>
                <a:sym typeface="DM Sans"/>
              </a:rPr>
              <a:t>Vertiefen des Beispiels: Was hätte das gescheiterte Startup besser machen können?</a:t>
            </a:r>
            <a:endParaRPr sz="1000">
              <a:latin typeface="DM Sans"/>
              <a:ea typeface="DM Sans"/>
              <a:cs typeface="DM Sans"/>
              <a:sym typeface="DM Sans"/>
            </a:endParaRPr>
          </a:p>
        </p:txBody>
      </p:sp>
      <p:sp>
        <p:nvSpPr>
          <p:cNvPr id="1130" name="Google Shape;1130;p97"/>
          <p:cNvSpPr txBox="1"/>
          <p:nvPr/>
        </p:nvSpPr>
        <p:spPr>
          <a:xfrm>
            <a:off x="3157450" y="1559375"/>
            <a:ext cx="5162100" cy="433800"/>
          </a:xfrm>
          <a:prstGeom prst="rect">
            <a:avLst/>
          </a:prstGeom>
          <a:noFill/>
          <a:ln>
            <a:noFill/>
          </a:ln>
        </p:spPr>
        <p:txBody>
          <a:bodyPr spcFirstLastPara="1" wrap="square" lIns="32750" tIns="32750" rIns="32750" bIns="32750" anchor="t" anchorCtr="0">
            <a:noAutofit/>
          </a:bodyPr>
          <a:lstStyle/>
          <a:p>
            <a:pPr marL="0" marR="0" lvl="0" indent="0" algn="l" rtl="0">
              <a:lnSpc>
                <a:spcPct val="115000"/>
              </a:lnSpc>
              <a:spcBef>
                <a:spcPts val="0"/>
              </a:spcBef>
              <a:spcAft>
                <a:spcPts val="0"/>
              </a:spcAft>
              <a:buNone/>
            </a:pPr>
            <a:r>
              <a:rPr lang="de" sz="1000" b="1" i="0" u="none" strike="noStrike" cap="none">
                <a:solidFill>
                  <a:srgbClr val="000000"/>
                </a:solidFill>
                <a:latin typeface="DM Sans"/>
                <a:ea typeface="DM Sans"/>
                <a:cs typeface="DM Sans"/>
                <a:sym typeface="DM Sans"/>
              </a:rPr>
              <a:t>Erstellen eines eigenen Artefakts</a:t>
            </a:r>
            <a:endParaRPr sz="1000">
              <a:latin typeface="DM Sans"/>
              <a:ea typeface="DM Sans"/>
              <a:cs typeface="DM Sans"/>
              <a:sym typeface="DM Sans"/>
            </a:endParaRPr>
          </a:p>
          <a:p>
            <a:pPr marL="0" marR="0" lvl="0" indent="0" algn="l" rtl="0">
              <a:lnSpc>
                <a:spcPct val="115000"/>
              </a:lnSpc>
              <a:spcBef>
                <a:spcPts val="0"/>
              </a:spcBef>
              <a:spcAft>
                <a:spcPts val="0"/>
              </a:spcAft>
              <a:buNone/>
            </a:pPr>
            <a:r>
              <a:rPr lang="de" sz="1000">
                <a:latin typeface="DM Sans"/>
                <a:ea typeface="DM Sans"/>
                <a:cs typeface="DM Sans"/>
                <a:sym typeface="DM Sans"/>
              </a:rPr>
              <a:t>Entwickeln eines eigenen Investment Pitches</a:t>
            </a:r>
            <a:endParaRPr sz="1000">
              <a:latin typeface="DM Sans"/>
              <a:ea typeface="DM Sans"/>
              <a:cs typeface="DM Sans"/>
              <a:sym typeface="DM Sans"/>
            </a:endParaRPr>
          </a:p>
        </p:txBody>
      </p:sp>
      <p:cxnSp>
        <p:nvCxnSpPr>
          <p:cNvPr id="1131" name="Google Shape;1131;p97"/>
          <p:cNvCxnSpPr/>
          <p:nvPr/>
        </p:nvCxnSpPr>
        <p:spPr>
          <a:xfrm>
            <a:off x="2426775" y="3578026"/>
            <a:ext cx="582600" cy="0"/>
          </a:xfrm>
          <a:prstGeom prst="straightConnector1">
            <a:avLst/>
          </a:prstGeom>
          <a:noFill/>
          <a:ln w="25400" cap="flat" cmpd="sng">
            <a:solidFill>
              <a:srgbClr val="FFFFFF"/>
            </a:solidFill>
            <a:prstDash val="dot"/>
            <a:miter lim="400000"/>
            <a:headEnd type="none" w="sm" len="sm"/>
            <a:tailEnd type="none" w="sm" len="sm"/>
          </a:ln>
        </p:spPr>
      </p:cxnSp>
      <p:cxnSp>
        <p:nvCxnSpPr>
          <p:cNvPr id="1132" name="Google Shape;1132;p97"/>
          <p:cNvCxnSpPr/>
          <p:nvPr/>
        </p:nvCxnSpPr>
        <p:spPr>
          <a:xfrm>
            <a:off x="386233" y="3571580"/>
            <a:ext cx="2098500" cy="0"/>
          </a:xfrm>
          <a:prstGeom prst="straightConnector1">
            <a:avLst/>
          </a:prstGeom>
          <a:noFill/>
          <a:ln w="25400" cap="flat" cmpd="sng">
            <a:solidFill>
              <a:srgbClr val="000000"/>
            </a:solidFill>
            <a:prstDash val="dot"/>
            <a:miter lim="400000"/>
            <a:headEnd type="none" w="sm" len="sm"/>
            <a:tailEnd type="none" w="sm" len="sm"/>
          </a:ln>
        </p:spPr>
      </p:cxnSp>
      <p:sp>
        <p:nvSpPr>
          <p:cNvPr id="1133" name="Google Shape;1133;p97"/>
          <p:cNvSpPr txBox="1"/>
          <p:nvPr/>
        </p:nvSpPr>
        <p:spPr>
          <a:xfrm rot="-5400000">
            <a:off x="245028" y="3809570"/>
            <a:ext cx="543000" cy="279600"/>
          </a:xfrm>
          <a:prstGeom prst="rect">
            <a:avLst/>
          </a:prstGeom>
          <a:noFill/>
          <a:ln>
            <a:noFill/>
          </a:ln>
        </p:spPr>
        <p:txBody>
          <a:bodyPr spcFirstLastPara="1" wrap="square" lIns="32750" tIns="32750" rIns="32750" bIns="32750" anchor="t" anchorCtr="0">
            <a:noAutofit/>
          </a:bodyPr>
          <a:lstStyle/>
          <a:p>
            <a:pPr marL="0" marR="0" lvl="0" indent="0" algn="r" rtl="0">
              <a:lnSpc>
                <a:spcPct val="110000"/>
              </a:lnSpc>
              <a:spcBef>
                <a:spcPts val="0"/>
              </a:spcBef>
              <a:spcAft>
                <a:spcPts val="0"/>
              </a:spcAft>
              <a:buClr>
                <a:srgbClr val="000000"/>
              </a:buClr>
              <a:buSzPts val="1400"/>
              <a:buFont typeface="Arial"/>
              <a:buNone/>
            </a:pPr>
            <a:r>
              <a:rPr lang="de" sz="1000" b="1" i="0" u="none" strike="noStrike" cap="none">
                <a:solidFill>
                  <a:srgbClr val="000000"/>
                </a:solidFill>
                <a:latin typeface="DM Sans"/>
                <a:ea typeface="DM Sans"/>
                <a:cs typeface="DM Sans"/>
                <a:sym typeface="DM Sans"/>
              </a:rPr>
              <a:t>Wissen</a:t>
            </a:r>
            <a:endParaRPr sz="500">
              <a:latin typeface="DM Sans"/>
              <a:ea typeface="DM Sans"/>
              <a:cs typeface="DM Sans"/>
              <a:sym typeface="DM Sans"/>
            </a:endParaRPr>
          </a:p>
        </p:txBody>
      </p:sp>
      <p:sp>
        <p:nvSpPr>
          <p:cNvPr id="1134" name="Google Shape;1134;p97"/>
          <p:cNvSpPr txBox="1"/>
          <p:nvPr/>
        </p:nvSpPr>
        <p:spPr>
          <a:xfrm rot="-5400000">
            <a:off x="103427" y="2932898"/>
            <a:ext cx="826200" cy="279600"/>
          </a:xfrm>
          <a:prstGeom prst="rect">
            <a:avLst/>
          </a:prstGeom>
          <a:noFill/>
          <a:ln>
            <a:noFill/>
          </a:ln>
        </p:spPr>
        <p:txBody>
          <a:bodyPr spcFirstLastPara="1" wrap="square" lIns="32750" tIns="32750" rIns="32750" bIns="32750" anchor="t" anchorCtr="0">
            <a:noAutofit/>
          </a:bodyPr>
          <a:lstStyle/>
          <a:p>
            <a:pPr marL="0" marR="0" lvl="0" indent="0" algn="l" rtl="0">
              <a:lnSpc>
                <a:spcPct val="110000"/>
              </a:lnSpc>
              <a:spcBef>
                <a:spcPts val="0"/>
              </a:spcBef>
              <a:spcAft>
                <a:spcPts val="0"/>
              </a:spcAft>
              <a:buClr>
                <a:srgbClr val="000000"/>
              </a:buClr>
              <a:buSzPts val="1400"/>
              <a:buFont typeface="Arial"/>
              <a:buNone/>
            </a:pPr>
            <a:r>
              <a:rPr lang="de" sz="1000" b="1" i="0" u="none" strike="noStrike" cap="none">
                <a:solidFill>
                  <a:srgbClr val="000000"/>
                </a:solidFill>
                <a:latin typeface="DM Sans"/>
                <a:ea typeface="DM Sans"/>
                <a:cs typeface="DM Sans"/>
                <a:sym typeface="DM Sans"/>
              </a:rPr>
              <a:t>Fähigkeiten</a:t>
            </a:r>
            <a:endParaRPr sz="500">
              <a:latin typeface="DM Sans"/>
              <a:ea typeface="DM Sans"/>
              <a:cs typeface="DM Sans"/>
              <a:sym typeface="DM Sans"/>
            </a:endParaRPr>
          </a:p>
        </p:txBody>
      </p:sp>
      <p:sp>
        <p:nvSpPr>
          <p:cNvPr id="1135" name="Google Shape;1135;p97"/>
          <p:cNvSpPr txBox="1"/>
          <p:nvPr/>
        </p:nvSpPr>
        <p:spPr>
          <a:xfrm>
            <a:off x="255150" y="194400"/>
            <a:ext cx="54939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Taxonomie des Lernens</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latin typeface="DM Sans"/>
                <a:ea typeface="DM Sans"/>
                <a:cs typeface="DM Sans"/>
                <a:sym typeface="DM Sans"/>
              </a:rPr>
              <a:t>Beispiel: Fundraising für Startups</a:t>
            </a:r>
            <a:endParaRPr sz="2400">
              <a:latin typeface="DM Sans"/>
              <a:ea typeface="DM Sans"/>
              <a:cs typeface="DM Sans"/>
              <a:sym typeface="DM Sans"/>
            </a:endParaRPr>
          </a:p>
        </p:txBody>
      </p:sp>
      <p:sp>
        <p:nvSpPr>
          <p:cNvPr id="1136" name="Google Shape;1136;p97"/>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48</a:t>
            </a:fld>
            <a:endParaRPr sz="600">
              <a:solidFill>
                <a:srgbClr val="000000"/>
              </a:solidFill>
              <a:latin typeface="DM Sans Medium"/>
              <a:ea typeface="DM Sans Medium"/>
              <a:cs typeface="DM Sans Medium"/>
              <a:sym typeface="DM Sans Medium"/>
            </a:endParaRPr>
          </a:p>
        </p:txBody>
      </p:sp>
      <p:sp>
        <p:nvSpPr>
          <p:cNvPr id="1137" name="Google Shape;1137;p97"/>
          <p:cNvSpPr txBox="1"/>
          <p:nvPr/>
        </p:nvSpPr>
        <p:spPr>
          <a:xfrm>
            <a:off x="1268400" y="4769275"/>
            <a:ext cx="6015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latin typeface="DM Sans"/>
                <a:ea typeface="DM Sans"/>
                <a:cs typeface="DM Sans"/>
                <a:sym typeface="DM Sans"/>
              </a:rPr>
              <a:t>Quelle: Anderson et. al 2001 nach Bloom 1976, eigene Darstellung und eigene Beispiele</a:t>
            </a:r>
            <a:endParaRPr sz="800">
              <a:latin typeface="DM Sans"/>
              <a:ea typeface="DM Sans"/>
              <a:cs typeface="DM Sans"/>
              <a:sym typeface="DM Sans"/>
            </a:endParaRPr>
          </a:p>
        </p:txBody>
      </p:sp>
      <p:grpSp>
        <p:nvGrpSpPr>
          <p:cNvPr id="1138" name="Google Shape;1138;p97"/>
          <p:cNvGrpSpPr/>
          <p:nvPr/>
        </p:nvGrpSpPr>
        <p:grpSpPr>
          <a:xfrm>
            <a:off x="8137800" y="0"/>
            <a:ext cx="1006200" cy="369300"/>
            <a:chOff x="8137800" y="9750"/>
            <a:chExt cx="1006200" cy="369300"/>
          </a:xfrm>
        </p:grpSpPr>
        <p:sp>
          <p:nvSpPr>
            <p:cNvPr id="1139" name="Google Shape;1139;p97"/>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0" name="Google Shape;1140;p9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p:nvPr/>
        </p:nvSpPr>
        <p:spPr>
          <a:xfrm>
            <a:off x="388975" y="1842950"/>
            <a:ext cx="1401600" cy="1676700"/>
          </a:xfrm>
          <a:prstGeom prst="rect">
            <a:avLst/>
          </a:prstGeom>
          <a:noFill/>
          <a:ln>
            <a:noFill/>
          </a:ln>
        </p:spPr>
        <p:txBody>
          <a:bodyPr spcFirstLastPara="1" wrap="square" lIns="32750" tIns="32750" rIns="32750" bIns="32750" anchor="t" anchorCtr="0">
            <a:noAutofit/>
          </a:bodyPr>
          <a:lstStyle/>
          <a:p>
            <a:pPr marL="0" marR="0" lvl="0" indent="0" algn="ctr" rtl="0">
              <a:lnSpc>
                <a:spcPct val="110000"/>
              </a:lnSpc>
              <a:spcBef>
                <a:spcPts val="0"/>
              </a:spcBef>
              <a:spcAft>
                <a:spcPts val="0"/>
              </a:spcAft>
              <a:buClr>
                <a:srgbClr val="1FB8D3"/>
              </a:buClr>
              <a:buSzPts val="1400"/>
              <a:buFont typeface="Arial"/>
              <a:buNone/>
            </a:pPr>
            <a:r>
              <a:rPr lang="de" sz="1600" b="1" i="0" u="none" strike="noStrike" cap="none">
                <a:solidFill>
                  <a:srgbClr val="1FB8D3"/>
                </a:solidFill>
                <a:latin typeface="DM Sans"/>
                <a:ea typeface="DM Sans"/>
                <a:cs typeface="DM Sans"/>
                <a:sym typeface="DM Sans"/>
              </a:rPr>
              <a:t>Erinnern</a:t>
            </a:r>
            <a:endParaRPr sz="1600" b="1" i="0" u="none" strike="noStrike" cap="none">
              <a:solidFill>
                <a:srgbClr val="1FB8D3"/>
              </a:solidFill>
              <a:latin typeface="DM Sans"/>
              <a:ea typeface="DM Sans"/>
              <a:cs typeface="DM Sans"/>
              <a:sym typeface="DM Sans"/>
            </a:endParaRPr>
          </a:p>
          <a:p>
            <a:pPr marL="0" marR="0" lvl="0" indent="0" algn="ctr" rtl="0">
              <a:lnSpc>
                <a:spcPct val="110000"/>
              </a:lnSpc>
              <a:spcBef>
                <a:spcPts val="0"/>
              </a:spcBef>
              <a:spcAft>
                <a:spcPts val="0"/>
              </a:spcAft>
              <a:buClr>
                <a:srgbClr val="1FB8D3"/>
              </a:buClr>
              <a:buSzPts val="1400"/>
              <a:buFont typeface="Arial"/>
              <a:buNone/>
            </a:pPr>
            <a:endParaRPr b="1">
              <a:solidFill>
                <a:srgbClr val="1FB8D3"/>
              </a:solidFill>
              <a:latin typeface="DM Sans"/>
              <a:ea typeface="DM Sans"/>
              <a:cs typeface="DM Sans"/>
              <a:sym typeface="DM Sans"/>
            </a:endParaRPr>
          </a:p>
          <a:p>
            <a:pPr marL="0" marR="0" lvl="0" indent="0" algn="ctr" rtl="0">
              <a:lnSpc>
                <a:spcPct val="110000"/>
              </a:lnSpc>
              <a:spcBef>
                <a:spcPts val="0"/>
              </a:spcBef>
              <a:spcAft>
                <a:spcPts val="0"/>
              </a:spcAft>
              <a:buClr>
                <a:srgbClr val="1FB8D3"/>
              </a:buClr>
              <a:buSzPts val="1400"/>
              <a:buFont typeface="Arial"/>
              <a:buNone/>
            </a:pPr>
            <a:r>
              <a:rPr lang="de" sz="1200">
                <a:solidFill>
                  <a:schemeClr val="dk1"/>
                </a:solidFill>
                <a:latin typeface="DM Sans"/>
                <a:ea typeface="DM Sans"/>
                <a:cs typeface="DM Sans"/>
                <a:sym typeface="DM Sans"/>
              </a:rPr>
              <a:t>benennen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1FB8D3"/>
              </a:buClr>
              <a:buSzPts val="1400"/>
              <a:buFont typeface="Arial"/>
              <a:buNone/>
            </a:pPr>
            <a:r>
              <a:rPr lang="de" sz="1200">
                <a:solidFill>
                  <a:schemeClr val="dk1"/>
                </a:solidFill>
                <a:latin typeface="DM Sans"/>
                <a:ea typeface="DM Sans"/>
                <a:cs typeface="DM Sans"/>
                <a:sym typeface="DM Sans"/>
              </a:rPr>
              <a:t>finden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1FB8D3"/>
              </a:buClr>
              <a:buSzPts val="1400"/>
              <a:buFont typeface="Arial"/>
              <a:buNone/>
            </a:pPr>
            <a:r>
              <a:rPr lang="de" sz="1200">
                <a:solidFill>
                  <a:schemeClr val="dk1"/>
                </a:solidFill>
                <a:latin typeface="DM Sans"/>
                <a:ea typeface="DM Sans"/>
                <a:cs typeface="DM Sans"/>
                <a:sym typeface="DM Sans"/>
              </a:rPr>
              <a:t>definieren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1FB8D3"/>
              </a:buClr>
              <a:buSzPts val="1400"/>
              <a:buFont typeface="Arial"/>
              <a:buNone/>
            </a:pPr>
            <a:r>
              <a:rPr lang="de" sz="1200">
                <a:solidFill>
                  <a:schemeClr val="dk1"/>
                </a:solidFill>
                <a:latin typeface="DM Sans"/>
                <a:ea typeface="DM Sans"/>
                <a:cs typeface="DM Sans"/>
                <a:sym typeface="DM Sans"/>
              </a:rPr>
              <a:t>auflisten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1FB8D3"/>
              </a:buClr>
              <a:buSzPts val="1400"/>
              <a:buFont typeface="Arial"/>
              <a:buNone/>
            </a:pPr>
            <a:r>
              <a:rPr lang="de" sz="1200">
                <a:solidFill>
                  <a:schemeClr val="dk1"/>
                </a:solidFill>
                <a:latin typeface="DM Sans"/>
                <a:ea typeface="DM Sans"/>
                <a:cs typeface="DM Sans"/>
                <a:sym typeface="DM Sans"/>
              </a:rPr>
              <a:t>aufzählen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1FB8D3"/>
              </a:buClr>
              <a:buSzPts val="1400"/>
              <a:buFont typeface="Arial"/>
              <a:buNone/>
            </a:pPr>
            <a:r>
              <a:rPr lang="de" sz="1200">
                <a:solidFill>
                  <a:schemeClr val="dk1"/>
                </a:solidFill>
                <a:latin typeface="DM Sans"/>
                <a:ea typeface="DM Sans"/>
                <a:cs typeface="DM Sans"/>
                <a:sym typeface="DM Sans"/>
              </a:rPr>
              <a:t>ausführen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1FB8D3"/>
              </a:buClr>
              <a:buSzPts val="1400"/>
              <a:buFont typeface="Arial"/>
              <a:buNone/>
            </a:pPr>
            <a:endParaRPr sz="1200">
              <a:solidFill>
                <a:schemeClr val="dk1"/>
              </a:solidFill>
              <a:latin typeface="DM Sans"/>
              <a:ea typeface="DM Sans"/>
              <a:cs typeface="DM Sans"/>
              <a:sym typeface="DM Sans"/>
            </a:endParaRPr>
          </a:p>
        </p:txBody>
      </p:sp>
      <p:sp>
        <p:nvSpPr>
          <p:cNvPr id="1146" name="Google Shape;1146;p98"/>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8"/>
          <p:cNvSpPr txBox="1"/>
          <p:nvPr/>
        </p:nvSpPr>
        <p:spPr>
          <a:xfrm>
            <a:off x="1814010" y="1842875"/>
            <a:ext cx="1401600" cy="1676700"/>
          </a:xfrm>
          <a:prstGeom prst="rect">
            <a:avLst/>
          </a:prstGeom>
          <a:noFill/>
          <a:ln>
            <a:noFill/>
          </a:ln>
        </p:spPr>
        <p:txBody>
          <a:bodyPr spcFirstLastPara="1" wrap="square" lIns="32750" tIns="32750" rIns="32750" bIns="32750" anchor="t" anchorCtr="0">
            <a:noAutofit/>
          </a:bodyPr>
          <a:lstStyle/>
          <a:p>
            <a:pPr marL="0" marR="0" lvl="0" indent="0" algn="ctr" rtl="0">
              <a:lnSpc>
                <a:spcPct val="110000"/>
              </a:lnSpc>
              <a:spcBef>
                <a:spcPts val="0"/>
              </a:spcBef>
              <a:spcAft>
                <a:spcPts val="0"/>
              </a:spcAft>
              <a:buClr>
                <a:srgbClr val="09BF8F"/>
              </a:buClr>
              <a:buSzPts val="1400"/>
              <a:buFont typeface="Arial"/>
              <a:buNone/>
            </a:pPr>
            <a:r>
              <a:rPr lang="de" sz="1600" b="1" i="0" u="none" strike="noStrike" cap="none">
                <a:solidFill>
                  <a:srgbClr val="09BF8F"/>
                </a:solidFill>
                <a:latin typeface="DM Sans"/>
                <a:ea typeface="DM Sans"/>
                <a:cs typeface="DM Sans"/>
                <a:sym typeface="DM Sans"/>
              </a:rPr>
              <a:t>Verstehen</a:t>
            </a:r>
            <a:endParaRPr sz="1600" b="1" i="0" u="none" strike="noStrike" cap="none">
              <a:solidFill>
                <a:srgbClr val="09BF8F"/>
              </a:solidFill>
              <a:latin typeface="DM Sans"/>
              <a:ea typeface="DM Sans"/>
              <a:cs typeface="DM Sans"/>
              <a:sym typeface="DM Sans"/>
            </a:endParaRPr>
          </a:p>
          <a:p>
            <a:pPr marL="0" marR="0" lvl="0" indent="0" algn="ctr" rtl="0">
              <a:lnSpc>
                <a:spcPct val="110000"/>
              </a:lnSpc>
              <a:spcBef>
                <a:spcPts val="0"/>
              </a:spcBef>
              <a:spcAft>
                <a:spcPts val="0"/>
              </a:spcAft>
              <a:buClr>
                <a:srgbClr val="09BF8F"/>
              </a:buClr>
              <a:buSzPts val="1400"/>
              <a:buFont typeface="Arial"/>
              <a:buNone/>
            </a:pPr>
            <a:endParaRPr b="1">
              <a:solidFill>
                <a:srgbClr val="09BF8F"/>
              </a:solidFill>
              <a:latin typeface="DM Sans"/>
              <a:ea typeface="DM Sans"/>
              <a:cs typeface="DM Sans"/>
              <a:sym typeface="DM Sans"/>
            </a:endParaRPr>
          </a:p>
          <a:p>
            <a:pPr marL="0" marR="0" lvl="0" indent="0" algn="ctr" rtl="0">
              <a:lnSpc>
                <a:spcPct val="110000"/>
              </a:lnSpc>
              <a:spcBef>
                <a:spcPts val="0"/>
              </a:spcBef>
              <a:spcAft>
                <a:spcPts val="0"/>
              </a:spcAft>
              <a:buClr>
                <a:srgbClr val="09BF8F"/>
              </a:buClr>
              <a:buSzPts val="1400"/>
              <a:buFont typeface="Arial"/>
              <a:buNone/>
            </a:pPr>
            <a:r>
              <a:rPr lang="de" sz="1200">
                <a:solidFill>
                  <a:schemeClr val="dk1"/>
                </a:solidFill>
                <a:latin typeface="DM Sans"/>
                <a:ea typeface="DM Sans"/>
                <a:cs typeface="DM Sans"/>
                <a:sym typeface="DM Sans"/>
              </a:rPr>
              <a:t>interpretieren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09BF8F"/>
              </a:buClr>
              <a:buSzPts val="1400"/>
              <a:buFont typeface="Arial"/>
              <a:buNone/>
            </a:pPr>
            <a:r>
              <a:rPr lang="de" sz="1200">
                <a:solidFill>
                  <a:schemeClr val="dk1"/>
                </a:solidFill>
                <a:latin typeface="DM Sans"/>
                <a:ea typeface="DM Sans"/>
                <a:cs typeface="DM Sans"/>
                <a:sym typeface="DM Sans"/>
              </a:rPr>
              <a:t>darstellen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09BF8F"/>
              </a:buClr>
              <a:buSzPts val="1400"/>
              <a:buFont typeface="Arial"/>
              <a:buNone/>
            </a:pPr>
            <a:r>
              <a:rPr lang="de" sz="1200">
                <a:solidFill>
                  <a:schemeClr val="dk1"/>
                </a:solidFill>
                <a:latin typeface="DM Sans"/>
                <a:ea typeface="DM Sans"/>
                <a:cs typeface="DM Sans"/>
                <a:sym typeface="DM Sans"/>
              </a:rPr>
              <a:t>ableiten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09BF8F"/>
              </a:buClr>
              <a:buSzPts val="1400"/>
              <a:buFont typeface="Arial"/>
              <a:buNone/>
            </a:pPr>
            <a:r>
              <a:rPr lang="de" sz="1200">
                <a:solidFill>
                  <a:schemeClr val="dk1"/>
                </a:solidFill>
                <a:latin typeface="DM Sans"/>
                <a:ea typeface="DM Sans"/>
                <a:cs typeface="DM Sans"/>
                <a:sym typeface="DM Sans"/>
              </a:rPr>
              <a:t>erläutern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09BF8F"/>
              </a:buClr>
              <a:buSzPts val="1400"/>
              <a:buFont typeface="Arial"/>
              <a:buNone/>
            </a:pPr>
            <a:r>
              <a:rPr lang="de" sz="1200">
                <a:solidFill>
                  <a:schemeClr val="dk1"/>
                </a:solidFill>
                <a:latin typeface="DM Sans"/>
                <a:ea typeface="DM Sans"/>
                <a:cs typeface="DM Sans"/>
                <a:sym typeface="DM Sans"/>
              </a:rPr>
              <a:t>zitieren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09BF8F"/>
              </a:buClr>
              <a:buSzPts val="1400"/>
              <a:buFont typeface="Arial"/>
              <a:buNone/>
            </a:pPr>
            <a:r>
              <a:rPr lang="de" sz="1200">
                <a:solidFill>
                  <a:schemeClr val="dk1"/>
                </a:solidFill>
                <a:latin typeface="DM Sans"/>
                <a:ea typeface="DM Sans"/>
                <a:cs typeface="DM Sans"/>
                <a:sym typeface="DM Sans"/>
              </a:rPr>
              <a:t>zusammenfassen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09BF8F"/>
              </a:buClr>
              <a:buSzPts val="1400"/>
              <a:buFont typeface="Arial"/>
              <a:buNone/>
            </a:pP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09BF8F"/>
              </a:buClr>
              <a:buSzPts val="1400"/>
              <a:buFont typeface="Arial"/>
              <a:buNone/>
            </a:pPr>
            <a:endParaRPr sz="1200">
              <a:solidFill>
                <a:schemeClr val="dk1"/>
              </a:solidFill>
              <a:latin typeface="DM Sans"/>
              <a:ea typeface="DM Sans"/>
              <a:cs typeface="DM Sans"/>
              <a:sym typeface="DM Sans"/>
            </a:endParaRPr>
          </a:p>
        </p:txBody>
      </p:sp>
      <p:sp>
        <p:nvSpPr>
          <p:cNvPr id="1148" name="Google Shape;1148;p98"/>
          <p:cNvSpPr txBox="1"/>
          <p:nvPr/>
        </p:nvSpPr>
        <p:spPr>
          <a:xfrm>
            <a:off x="3239045" y="1842875"/>
            <a:ext cx="1401600" cy="1676700"/>
          </a:xfrm>
          <a:prstGeom prst="rect">
            <a:avLst/>
          </a:prstGeom>
          <a:noFill/>
          <a:ln>
            <a:noFill/>
          </a:ln>
        </p:spPr>
        <p:txBody>
          <a:bodyPr spcFirstLastPara="1" wrap="square" lIns="32750" tIns="32750" rIns="32750" bIns="32750" anchor="t" anchorCtr="0">
            <a:noAutofit/>
          </a:bodyPr>
          <a:lstStyle/>
          <a:p>
            <a:pPr marL="0" marR="0" lvl="0" indent="0" algn="ctr" rtl="0">
              <a:lnSpc>
                <a:spcPct val="110000"/>
              </a:lnSpc>
              <a:spcBef>
                <a:spcPts val="0"/>
              </a:spcBef>
              <a:spcAft>
                <a:spcPts val="0"/>
              </a:spcAft>
              <a:buClr>
                <a:srgbClr val="7ABE4A"/>
              </a:buClr>
              <a:buSzPts val="1400"/>
              <a:buFont typeface="Arial"/>
              <a:buNone/>
            </a:pPr>
            <a:r>
              <a:rPr lang="de" sz="1600" b="1" i="0" u="none" strike="noStrike" cap="none">
                <a:solidFill>
                  <a:srgbClr val="7ABE4A"/>
                </a:solidFill>
                <a:latin typeface="DM Sans"/>
                <a:ea typeface="DM Sans"/>
                <a:cs typeface="DM Sans"/>
                <a:sym typeface="DM Sans"/>
              </a:rPr>
              <a:t>Anwenden</a:t>
            </a:r>
            <a:endParaRPr sz="1600" b="1" i="0" u="none" strike="noStrike" cap="none">
              <a:solidFill>
                <a:srgbClr val="7ABE4A"/>
              </a:solidFill>
              <a:latin typeface="DM Sans"/>
              <a:ea typeface="DM Sans"/>
              <a:cs typeface="DM Sans"/>
              <a:sym typeface="DM Sans"/>
            </a:endParaRPr>
          </a:p>
          <a:p>
            <a:pPr marL="0" marR="0" lvl="0" indent="0" algn="ctr" rtl="0">
              <a:lnSpc>
                <a:spcPct val="110000"/>
              </a:lnSpc>
              <a:spcBef>
                <a:spcPts val="0"/>
              </a:spcBef>
              <a:spcAft>
                <a:spcPts val="0"/>
              </a:spcAft>
              <a:buClr>
                <a:srgbClr val="7ABE4A"/>
              </a:buClr>
              <a:buSzPts val="1400"/>
              <a:buFont typeface="Arial"/>
              <a:buNone/>
            </a:pPr>
            <a:endParaRPr b="1">
              <a:solidFill>
                <a:srgbClr val="7ABE4A"/>
              </a:solidFill>
              <a:latin typeface="DM Sans"/>
              <a:ea typeface="DM Sans"/>
              <a:cs typeface="DM Sans"/>
              <a:sym typeface="DM Sans"/>
            </a:endParaRPr>
          </a:p>
          <a:p>
            <a:pPr marL="0" marR="0" lvl="0" indent="0" algn="ctr" rtl="0">
              <a:lnSpc>
                <a:spcPct val="110000"/>
              </a:lnSpc>
              <a:spcBef>
                <a:spcPts val="0"/>
              </a:spcBef>
              <a:spcAft>
                <a:spcPts val="0"/>
              </a:spcAft>
              <a:buClr>
                <a:srgbClr val="7ABE4A"/>
              </a:buClr>
              <a:buSzPts val="1400"/>
              <a:buFont typeface="Arial"/>
              <a:buNone/>
            </a:pPr>
            <a:r>
              <a:rPr lang="de" sz="1200">
                <a:solidFill>
                  <a:schemeClr val="dk1"/>
                </a:solidFill>
                <a:latin typeface="DM Sans"/>
                <a:ea typeface="DM Sans"/>
                <a:cs typeface="DM Sans"/>
                <a:sym typeface="DM Sans"/>
              </a:rPr>
              <a:t>benutzen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7ABE4A"/>
              </a:buClr>
              <a:buSzPts val="1400"/>
              <a:buFont typeface="Arial"/>
              <a:buNone/>
            </a:pPr>
            <a:r>
              <a:rPr lang="de" sz="1200">
                <a:solidFill>
                  <a:schemeClr val="dk1"/>
                </a:solidFill>
                <a:latin typeface="DM Sans"/>
                <a:ea typeface="DM Sans"/>
                <a:cs typeface="DM Sans"/>
                <a:sym typeface="DM Sans"/>
              </a:rPr>
              <a:t>durchführen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7ABE4A"/>
              </a:buClr>
              <a:buSzPts val="1400"/>
              <a:buFont typeface="Arial"/>
              <a:buNone/>
            </a:pPr>
            <a:r>
              <a:rPr lang="de" sz="1200">
                <a:solidFill>
                  <a:schemeClr val="dk1"/>
                </a:solidFill>
                <a:latin typeface="DM Sans"/>
                <a:ea typeface="DM Sans"/>
                <a:cs typeface="DM Sans"/>
                <a:sym typeface="DM Sans"/>
              </a:rPr>
              <a:t>lösen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7ABE4A"/>
              </a:buClr>
              <a:buSzPts val="1400"/>
              <a:buFont typeface="Arial"/>
              <a:buNone/>
            </a:pPr>
            <a:r>
              <a:rPr lang="de" sz="1200">
                <a:solidFill>
                  <a:schemeClr val="dk1"/>
                </a:solidFill>
                <a:latin typeface="DM Sans"/>
                <a:ea typeface="DM Sans"/>
                <a:cs typeface="DM Sans"/>
                <a:sym typeface="DM Sans"/>
              </a:rPr>
              <a:t>bearbeiten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7ABE4A"/>
              </a:buClr>
              <a:buSzPts val="1400"/>
              <a:buFont typeface="Arial"/>
              <a:buNone/>
            </a:pPr>
            <a:r>
              <a:rPr lang="de" sz="1200">
                <a:solidFill>
                  <a:schemeClr val="dk1"/>
                </a:solidFill>
                <a:latin typeface="DM Sans"/>
                <a:ea typeface="DM Sans"/>
                <a:cs typeface="DM Sans"/>
                <a:sym typeface="DM Sans"/>
              </a:rPr>
              <a:t>entdecken</a:t>
            </a:r>
            <a:endParaRPr sz="1200">
              <a:solidFill>
                <a:schemeClr val="dk1"/>
              </a:solidFill>
              <a:latin typeface="DM Sans"/>
              <a:ea typeface="DM Sans"/>
              <a:cs typeface="DM Sans"/>
              <a:sym typeface="DM Sans"/>
            </a:endParaRPr>
          </a:p>
          <a:p>
            <a:pPr marL="0" lvl="0" indent="0" algn="ctr" rtl="0">
              <a:lnSpc>
                <a:spcPct val="110000"/>
              </a:lnSpc>
              <a:spcBef>
                <a:spcPts val="0"/>
              </a:spcBef>
              <a:spcAft>
                <a:spcPts val="0"/>
              </a:spcAft>
              <a:buClr>
                <a:srgbClr val="7ABE4A"/>
              </a:buClr>
              <a:buSzPts val="1400"/>
              <a:buFont typeface="Arial"/>
              <a:buNone/>
            </a:pPr>
            <a:r>
              <a:rPr lang="de" sz="1200">
                <a:solidFill>
                  <a:schemeClr val="dk1"/>
                </a:solidFill>
                <a:latin typeface="DM Sans"/>
                <a:ea typeface="DM Sans"/>
                <a:cs typeface="DM Sans"/>
                <a:sym typeface="DM Sans"/>
              </a:rPr>
              <a:t>implementieren</a:t>
            </a:r>
            <a:endParaRPr sz="1200">
              <a:solidFill>
                <a:schemeClr val="dk1"/>
              </a:solidFill>
              <a:latin typeface="DM Sans"/>
              <a:ea typeface="DM Sans"/>
              <a:cs typeface="DM Sans"/>
              <a:sym typeface="DM Sans"/>
            </a:endParaRPr>
          </a:p>
        </p:txBody>
      </p:sp>
      <p:sp>
        <p:nvSpPr>
          <p:cNvPr id="1149" name="Google Shape;1149;p98"/>
          <p:cNvSpPr txBox="1"/>
          <p:nvPr/>
        </p:nvSpPr>
        <p:spPr>
          <a:xfrm>
            <a:off x="4664081" y="1842875"/>
            <a:ext cx="1401600" cy="1676700"/>
          </a:xfrm>
          <a:prstGeom prst="rect">
            <a:avLst/>
          </a:prstGeom>
          <a:noFill/>
          <a:ln>
            <a:noFill/>
          </a:ln>
        </p:spPr>
        <p:txBody>
          <a:bodyPr spcFirstLastPara="1" wrap="square" lIns="32750" tIns="32750" rIns="32750" bIns="32750" anchor="t" anchorCtr="0">
            <a:noAutofit/>
          </a:bodyPr>
          <a:lstStyle/>
          <a:p>
            <a:pPr marL="0" marR="0" lvl="0" indent="0" algn="ctr" rtl="0">
              <a:lnSpc>
                <a:spcPct val="110000"/>
              </a:lnSpc>
              <a:spcBef>
                <a:spcPts val="0"/>
              </a:spcBef>
              <a:spcAft>
                <a:spcPts val="0"/>
              </a:spcAft>
              <a:buClr>
                <a:srgbClr val="FFCC01"/>
              </a:buClr>
              <a:buSzPts val="1400"/>
              <a:buFont typeface="Arial"/>
              <a:buNone/>
            </a:pPr>
            <a:r>
              <a:rPr lang="de" sz="1600" b="1" i="0" u="none" strike="noStrike" cap="none">
                <a:solidFill>
                  <a:srgbClr val="FFCC01"/>
                </a:solidFill>
                <a:latin typeface="DM Sans"/>
                <a:ea typeface="DM Sans"/>
                <a:cs typeface="DM Sans"/>
                <a:sym typeface="DM Sans"/>
              </a:rPr>
              <a:t>Analysieren</a:t>
            </a:r>
            <a:endParaRPr sz="1600" b="1" i="0" u="none" strike="noStrike" cap="none">
              <a:solidFill>
                <a:srgbClr val="FFCC01"/>
              </a:solidFill>
              <a:latin typeface="DM Sans"/>
              <a:ea typeface="DM Sans"/>
              <a:cs typeface="DM Sans"/>
              <a:sym typeface="DM Sans"/>
            </a:endParaRPr>
          </a:p>
          <a:p>
            <a:pPr marL="0" marR="0" lvl="0" indent="0" algn="ctr" rtl="0">
              <a:lnSpc>
                <a:spcPct val="110000"/>
              </a:lnSpc>
              <a:spcBef>
                <a:spcPts val="0"/>
              </a:spcBef>
              <a:spcAft>
                <a:spcPts val="0"/>
              </a:spcAft>
              <a:buClr>
                <a:srgbClr val="FFCC01"/>
              </a:buClr>
              <a:buSzPts val="1400"/>
              <a:buFont typeface="Arial"/>
              <a:buNone/>
            </a:pPr>
            <a:endParaRPr b="1">
              <a:solidFill>
                <a:srgbClr val="FFCC01"/>
              </a:solidFill>
              <a:latin typeface="DM Sans"/>
              <a:ea typeface="DM Sans"/>
              <a:cs typeface="DM Sans"/>
              <a:sym typeface="DM Sans"/>
            </a:endParaRPr>
          </a:p>
          <a:p>
            <a:pPr marL="0" marR="0" lvl="0" indent="0" algn="ctr" rtl="0">
              <a:lnSpc>
                <a:spcPct val="110000"/>
              </a:lnSpc>
              <a:spcBef>
                <a:spcPts val="0"/>
              </a:spcBef>
              <a:spcAft>
                <a:spcPts val="0"/>
              </a:spcAft>
              <a:buClr>
                <a:srgbClr val="FFCC01"/>
              </a:buClr>
              <a:buSzPts val="1400"/>
              <a:buFont typeface="Arial"/>
              <a:buNone/>
            </a:pPr>
            <a:r>
              <a:rPr lang="de" sz="1200">
                <a:solidFill>
                  <a:schemeClr val="dk1"/>
                </a:solidFill>
                <a:latin typeface="DM Sans"/>
                <a:ea typeface="DM Sans"/>
                <a:cs typeface="DM Sans"/>
                <a:sym typeface="DM Sans"/>
              </a:rPr>
              <a:t>vergleichen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FFCC01"/>
              </a:buClr>
              <a:buSzPts val="1400"/>
              <a:buFont typeface="Arial"/>
              <a:buNone/>
            </a:pPr>
            <a:r>
              <a:rPr lang="de" sz="1200">
                <a:solidFill>
                  <a:schemeClr val="dk1"/>
                </a:solidFill>
                <a:latin typeface="DM Sans"/>
                <a:ea typeface="DM Sans"/>
                <a:cs typeface="DM Sans"/>
                <a:sym typeface="DM Sans"/>
              </a:rPr>
              <a:t>integrieren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FFCC01"/>
              </a:buClr>
              <a:buSzPts val="1400"/>
              <a:buFont typeface="Arial"/>
              <a:buNone/>
            </a:pPr>
            <a:r>
              <a:rPr lang="de" sz="1200">
                <a:solidFill>
                  <a:schemeClr val="dk1"/>
                </a:solidFill>
                <a:latin typeface="DM Sans"/>
                <a:ea typeface="DM Sans"/>
                <a:cs typeface="DM Sans"/>
                <a:sym typeface="DM Sans"/>
              </a:rPr>
              <a:t>strukturieren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FFCC01"/>
              </a:buClr>
              <a:buSzPts val="1400"/>
              <a:buFont typeface="Arial"/>
              <a:buNone/>
            </a:pPr>
            <a:r>
              <a:rPr lang="de" sz="1200">
                <a:solidFill>
                  <a:schemeClr val="dk1"/>
                </a:solidFill>
                <a:latin typeface="DM Sans"/>
                <a:ea typeface="DM Sans"/>
                <a:cs typeface="DM Sans"/>
                <a:sym typeface="DM Sans"/>
              </a:rPr>
              <a:t>testen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FFCC01"/>
              </a:buClr>
              <a:buSzPts val="1400"/>
              <a:buFont typeface="Arial"/>
              <a:buNone/>
            </a:pPr>
            <a:r>
              <a:rPr lang="de" sz="1200">
                <a:solidFill>
                  <a:schemeClr val="dk1"/>
                </a:solidFill>
                <a:latin typeface="DM Sans"/>
                <a:ea typeface="DM Sans"/>
                <a:cs typeface="DM Sans"/>
                <a:sym typeface="DM Sans"/>
              </a:rPr>
              <a:t>kritisieren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FFCC01"/>
              </a:buClr>
              <a:buSzPts val="1400"/>
              <a:buFont typeface="Arial"/>
              <a:buNone/>
            </a:pPr>
            <a:r>
              <a:rPr lang="de" sz="1200">
                <a:solidFill>
                  <a:schemeClr val="dk1"/>
                </a:solidFill>
                <a:latin typeface="DM Sans"/>
                <a:ea typeface="DM Sans"/>
                <a:cs typeface="DM Sans"/>
                <a:sym typeface="DM Sans"/>
              </a:rPr>
              <a:t>experimentieren</a:t>
            </a:r>
            <a:endParaRPr sz="1200">
              <a:solidFill>
                <a:schemeClr val="dk1"/>
              </a:solidFill>
              <a:latin typeface="DM Sans"/>
              <a:ea typeface="DM Sans"/>
              <a:cs typeface="DM Sans"/>
              <a:sym typeface="DM Sans"/>
            </a:endParaRPr>
          </a:p>
        </p:txBody>
      </p:sp>
      <p:sp>
        <p:nvSpPr>
          <p:cNvPr id="1150" name="Google Shape;1150;p98"/>
          <p:cNvSpPr txBox="1"/>
          <p:nvPr/>
        </p:nvSpPr>
        <p:spPr>
          <a:xfrm>
            <a:off x="6089116" y="1842875"/>
            <a:ext cx="1401600" cy="1676700"/>
          </a:xfrm>
          <a:prstGeom prst="rect">
            <a:avLst/>
          </a:prstGeom>
          <a:noFill/>
          <a:ln>
            <a:noFill/>
          </a:ln>
        </p:spPr>
        <p:txBody>
          <a:bodyPr spcFirstLastPara="1" wrap="square" lIns="32750" tIns="32750" rIns="32750" bIns="32750" anchor="t" anchorCtr="0">
            <a:noAutofit/>
          </a:bodyPr>
          <a:lstStyle/>
          <a:p>
            <a:pPr marL="0" marR="0" lvl="0" indent="0" algn="ctr" rtl="0">
              <a:lnSpc>
                <a:spcPct val="110000"/>
              </a:lnSpc>
              <a:spcBef>
                <a:spcPts val="0"/>
              </a:spcBef>
              <a:spcAft>
                <a:spcPts val="0"/>
              </a:spcAft>
              <a:buClr>
                <a:srgbClr val="F49416"/>
              </a:buClr>
              <a:buSzPts val="1400"/>
              <a:buFont typeface="Arial"/>
              <a:buNone/>
            </a:pPr>
            <a:r>
              <a:rPr lang="de" sz="1600" b="1" i="0" u="none" strike="noStrike" cap="none">
                <a:solidFill>
                  <a:srgbClr val="F49416"/>
                </a:solidFill>
                <a:latin typeface="DM Sans"/>
                <a:ea typeface="DM Sans"/>
                <a:cs typeface="DM Sans"/>
                <a:sym typeface="DM Sans"/>
              </a:rPr>
              <a:t>Evaluieren</a:t>
            </a:r>
            <a:endParaRPr sz="1600" b="1" i="0" u="none" strike="noStrike" cap="none">
              <a:solidFill>
                <a:srgbClr val="F49416"/>
              </a:solidFill>
              <a:latin typeface="DM Sans"/>
              <a:ea typeface="DM Sans"/>
              <a:cs typeface="DM Sans"/>
              <a:sym typeface="DM Sans"/>
            </a:endParaRPr>
          </a:p>
          <a:p>
            <a:pPr marL="0" marR="0" lvl="0" indent="0" algn="ctr" rtl="0">
              <a:lnSpc>
                <a:spcPct val="110000"/>
              </a:lnSpc>
              <a:spcBef>
                <a:spcPts val="0"/>
              </a:spcBef>
              <a:spcAft>
                <a:spcPts val="0"/>
              </a:spcAft>
              <a:buClr>
                <a:srgbClr val="F49416"/>
              </a:buClr>
              <a:buSzPts val="1400"/>
              <a:buFont typeface="Arial"/>
              <a:buNone/>
            </a:pPr>
            <a:endParaRPr b="1">
              <a:solidFill>
                <a:srgbClr val="F49416"/>
              </a:solidFill>
              <a:latin typeface="DM Sans"/>
              <a:ea typeface="DM Sans"/>
              <a:cs typeface="DM Sans"/>
              <a:sym typeface="DM Sans"/>
            </a:endParaRPr>
          </a:p>
          <a:p>
            <a:pPr marL="0" marR="0" lvl="0" indent="0" algn="ctr" rtl="0">
              <a:lnSpc>
                <a:spcPct val="110000"/>
              </a:lnSpc>
              <a:spcBef>
                <a:spcPts val="0"/>
              </a:spcBef>
              <a:spcAft>
                <a:spcPts val="0"/>
              </a:spcAft>
              <a:buClr>
                <a:srgbClr val="F49416"/>
              </a:buClr>
              <a:buSzPts val="1400"/>
              <a:buFont typeface="Arial"/>
              <a:buNone/>
            </a:pPr>
            <a:r>
              <a:rPr lang="de" sz="1200">
                <a:solidFill>
                  <a:srgbClr val="1A1A1A"/>
                </a:solidFill>
                <a:latin typeface="DM Sans"/>
                <a:ea typeface="DM Sans"/>
                <a:cs typeface="DM Sans"/>
                <a:sym typeface="DM Sans"/>
              </a:rPr>
              <a:t>beurteilen</a:t>
            </a:r>
            <a:endParaRPr sz="1200">
              <a:solidFill>
                <a:srgbClr val="1A1A1A"/>
              </a:solidFill>
              <a:latin typeface="DM Sans"/>
              <a:ea typeface="DM Sans"/>
              <a:cs typeface="DM Sans"/>
              <a:sym typeface="DM Sans"/>
            </a:endParaRPr>
          </a:p>
          <a:p>
            <a:pPr marL="0" marR="0" lvl="0" indent="0" algn="ctr" rtl="0">
              <a:lnSpc>
                <a:spcPct val="110000"/>
              </a:lnSpc>
              <a:spcBef>
                <a:spcPts val="0"/>
              </a:spcBef>
              <a:spcAft>
                <a:spcPts val="0"/>
              </a:spcAft>
              <a:buClr>
                <a:srgbClr val="F49416"/>
              </a:buClr>
              <a:buSzPts val="1400"/>
              <a:buFont typeface="Arial"/>
              <a:buNone/>
            </a:pPr>
            <a:r>
              <a:rPr lang="de" sz="1200">
                <a:solidFill>
                  <a:srgbClr val="1A1A1A"/>
                </a:solidFill>
                <a:latin typeface="DM Sans"/>
                <a:ea typeface="DM Sans"/>
                <a:cs typeface="DM Sans"/>
                <a:sym typeface="DM Sans"/>
              </a:rPr>
              <a:t>werten</a:t>
            </a:r>
            <a:endParaRPr sz="1200">
              <a:solidFill>
                <a:srgbClr val="1A1A1A"/>
              </a:solidFill>
              <a:latin typeface="DM Sans"/>
              <a:ea typeface="DM Sans"/>
              <a:cs typeface="DM Sans"/>
              <a:sym typeface="DM Sans"/>
            </a:endParaRPr>
          </a:p>
          <a:p>
            <a:pPr marL="0" marR="0" lvl="0" indent="0" algn="ctr" rtl="0">
              <a:lnSpc>
                <a:spcPct val="110000"/>
              </a:lnSpc>
              <a:spcBef>
                <a:spcPts val="0"/>
              </a:spcBef>
              <a:spcAft>
                <a:spcPts val="0"/>
              </a:spcAft>
              <a:buClr>
                <a:srgbClr val="F49416"/>
              </a:buClr>
              <a:buSzPts val="1400"/>
              <a:buFont typeface="Arial"/>
              <a:buNone/>
            </a:pPr>
            <a:r>
              <a:rPr lang="de" sz="1200">
                <a:solidFill>
                  <a:srgbClr val="1A1A1A"/>
                </a:solidFill>
                <a:latin typeface="DM Sans"/>
                <a:ea typeface="DM Sans"/>
                <a:cs typeface="DM Sans"/>
                <a:sym typeface="DM Sans"/>
              </a:rPr>
              <a:t>prüfen</a:t>
            </a:r>
            <a:endParaRPr sz="1200">
              <a:solidFill>
                <a:srgbClr val="1A1A1A"/>
              </a:solidFill>
              <a:latin typeface="DM Sans"/>
              <a:ea typeface="DM Sans"/>
              <a:cs typeface="DM Sans"/>
              <a:sym typeface="DM Sans"/>
            </a:endParaRPr>
          </a:p>
          <a:p>
            <a:pPr marL="0" marR="0" lvl="0" indent="0" algn="ctr" rtl="0">
              <a:lnSpc>
                <a:spcPct val="110000"/>
              </a:lnSpc>
              <a:spcBef>
                <a:spcPts val="0"/>
              </a:spcBef>
              <a:spcAft>
                <a:spcPts val="0"/>
              </a:spcAft>
              <a:buClr>
                <a:srgbClr val="F49416"/>
              </a:buClr>
              <a:buSzPts val="1400"/>
              <a:buFont typeface="Arial"/>
              <a:buNone/>
            </a:pPr>
            <a:r>
              <a:rPr lang="de" sz="1200">
                <a:solidFill>
                  <a:srgbClr val="1A1A1A"/>
                </a:solidFill>
                <a:latin typeface="DM Sans"/>
                <a:ea typeface="DM Sans"/>
                <a:cs typeface="DM Sans"/>
                <a:sym typeface="DM Sans"/>
              </a:rPr>
              <a:t>planen</a:t>
            </a:r>
            <a:endParaRPr sz="1200">
              <a:solidFill>
                <a:srgbClr val="1A1A1A"/>
              </a:solidFill>
              <a:latin typeface="DM Sans"/>
              <a:ea typeface="DM Sans"/>
              <a:cs typeface="DM Sans"/>
              <a:sym typeface="DM Sans"/>
            </a:endParaRPr>
          </a:p>
          <a:p>
            <a:pPr marL="0" marR="0" lvl="0" indent="0" algn="ctr" rtl="0">
              <a:lnSpc>
                <a:spcPct val="110000"/>
              </a:lnSpc>
              <a:spcBef>
                <a:spcPts val="0"/>
              </a:spcBef>
              <a:spcAft>
                <a:spcPts val="0"/>
              </a:spcAft>
              <a:buClr>
                <a:srgbClr val="F49416"/>
              </a:buClr>
              <a:buSzPts val="1400"/>
              <a:buFont typeface="Arial"/>
              <a:buNone/>
            </a:pPr>
            <a:r>
              <a:rPr lang="de" sz="1200">
                <a:solidFill>
                  <a:srgbClr val="1A1A1A"/>
                </a:solidFill>
                <a:latin typeface="DM Sans"/>
                <a:ea typeface="DM Sans"/>
                <a:cs typeface="DM Sans"/>
                <a:sym typeface="DM Sans"/>
              </a:rPr>
              <a:t>argumentieren</a:t>
            </a:r>
            <a:endParaRPr sz="1200">
              <a:solidFill>
                <a:srgbClr val="1A1A1A"/>
              </a:solidFill>
              <a:latin typeface="DM Sans"/>
              <a:ea typeface="DM Sans"/>
              <a:cs typeface="DM Sans"/>
              <a:sym typeface="DM Sans"/>
            </a:endParaRPr>
          </a:p>
          <a:p>
            <a:pPr marL="0" marR="0" lvl="0" indent="0" algn="ctr" rtl="0">
              <a:lnSpc>
                <a:spcPct val="110000"/>
              </a:lnSpc>
              <a:spcBef>
                <a:spcPts val="0"/>
              </a:spcBef>
              <a:spcAft>
                <a:spcPts val="0"/>
              </a:spcAft>
              <a:buClr>
                <a:srgbClr val="F49416"/>
              </a:buClr>
              <a:buSzPts val="1400"/>
              <a:buFont typeface="Arial"/>
              <a:buNone/>
            </a:pPr>
            <a:r>
              <a:rPr lang="de" sz="1200">
                <a:solidFill>
                  <a:srgbClr val="1A1A1A"/>
                </a:solidFill>
                <a:latin typeface="DM Sans"/>
                <a:ea typeface="DM Sans"/>
                <a:cs typeface="DM Sans"/>
                <a:sym typeface="DM Sans"/>
              </a:rPr>
              <a:t>evaluieren</a:t>
            </a:r>
            <a:endParaRPr sz="1200">
              <a:solidFill>
                <a:srgbClr val="1A1A1A"/>
              </a:solidFill>
              <a:latin typeface="DM Sans"/>
              <a:ea typeface="DM Sans"/>
              <a:cs typeface="DM Sans"/>
              <a:sym typeface="DM Sans"/>
            </a:endParaRPr>
          </a:p>
          <a:p>
            <a:pPr marL="0" marR="0" lvl="0" indent="0" algn="ctr" rtl="0">
              <a:lnSpc>
                <a:spcPct val="110000"/>
              </a:lnSpc>
              <a:spcBef>
                <a:spcPts val="0"/>
              </a:spcBef>
              <a:spcAft>
                <a:spcPts val="0"/>
              </a:spcAft>
              <a:buClr>
                <a:srgbClr val="F49416"/>
              </a:buClr>
              <a:buSzPts val="1400"/>
              <a:buFont typeface="Arial"/>
              <a:buNone/>
            </a:pPr>
            <a:endParaRPr b="1">
              <a:solidFill>
                <a:srgbClr val="F49416"/>
              </a:solidFill>
              <a:latin typeface="DM Sans"/>
              <a:ea typeface="DM Sans"/>
              <a:cs typeface="DM Sans"/>
              <a:sym typeface="DM Sans"/>
            </a:endParaRPr>
          </a:p>
        </p:txBody>
      </p:sp>
      <p:sp>
        <p:nvSpPr>
          <p:cNvPr id="1151" name="Google Shape;1151;p98"/>
          <p:cNvSpPr txBox="1"/>
          <p:nvPr/>
        </p:nvSpPr>
        <p:spPr>
          <a:xfrm>
            <a:off x="7514151" y="1842875"/>
            <a:ext cx="1401600" cy="1676700"/>
          </a:xfrm>
          <a:prstGeom prst="rect">
            <a:avLst/>
          </a:prstGeom>
          <a:noFill/>
          <a:ln>
            <a:noFill/>
          </a:ln>
        </p:spPr>
        <p:txBody>
          <a:bodyPr spcFirstLastPara="1" wrap="square" lIns="32750" tIns="32750" rIns="32750" bIns="32750" anchor="t" anchorCtr="0">
            <a:noAutofit/>
          </a:bodyPr>
          <a:lstStyle/>
          <a:p>
            <a:pPr marL="0" marR="0" lvl="0" indent="0" algn="ctr" rtl="0">
              <a:lnSpc>
                <a:spcPct val="110000"/>
              </a:lnSpc>
              <a:spcBef>
                <a:spcPts val="0"/>
              </a:spcBef>
              <a:spcAft>
                <a:spcPts val="0"/>
              </a:spcAft>
              <a:buClr>
                <a:srgbClr val="E85031"/>
              </a:buClr>
              <a:buSzPts val="1400"/>
              <a:buFont typeface="Arial"/>
              <a:buNone/>
            </a:pPr>
            <a:r>
              <a:rPr lang="de" sz="1600" b="1" i="0" u="none" strike="noStrike" cap="none">
                <a:solidFill>
                  <a:srgbClr val="E85031"/>
                </a:solidFill>
                <a:latin typeface="DM Sans"/>
                <a:ea typeface="DM Sans"/>
                <a:cs typeface="DM Sans"/>
                <a:sym typeface="DM Sans"/>
              </a:rPr>
              <a:t>Erschaffen</a:t>
            </a:r>
            <a:endParaRPr sz="1600" b="1" i="0" u="none" strike="noStrike" cap="none">
              <a:solidFill>
                <a:srgbClr val="E8503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endParaRPr b="1">
              <a:solidFill>
                <a:srgbClr val="E8503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r>
              <a:rPr lang="de" sz="1200">
                <a:solidFill>
                  <a:schemeClr val="dk1"/>
                </a:solidFill>
                <a:latin typeface="DM Sans"/>
                <a:ea typeface="DM Sans"/>
                <a:cs typeface="DM Sans"/>
                <a:sym typeface="DM Sans"/>
              </a:rPr>
              <a:t>planen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r>
              <a:rPr lang="de" sz="1200">
                <a:solidFill>
                  <a:schemeClr val="dk1"/>
                </a:solidFill>
                <a:latin typeface="DM Sans"/>
                <a:ea typeface="DM Sans"/>
                <a:cs typeface="DM Sans"/>
                <a:sym typeface="DM Sans"/>
              </a:rPr>
              <a:t>designen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r>
              <a:rPr lang="de" sz="1200">
                <a:solidFill>
                  <a:schemeClr val="dk1"/>
                </a:solidFill>
                <a:latin typeface="DM Sans"/>
                <a:ea typeface="DM Sans"/>
                <a:cs typeface="DM Sans"/>
                <a:sym typeface="DM Sans"/>
              </a:rPr>
              <a:t>entwickeln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r>
              <a:rPr lang="de" sz="1200">
                <a:solidFill>
                  <a:schemeClr val="dk1"/>
                </a:solidFill>
                <a:latin typeface="DM Sans"/>
                <a:ea typeface="DM Sans"/>
                <a:cs typeface="DM Sans"/>
                <a:sym typeface="DM Sans"/>
              </a:rPr>
              <a:t>erfinden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r>
              <a:rPr lang="de" sz="1200">
                <a:solidFill>
                  <a:schemeClr val="dk1"/>
                </a:solidFill>
                <a:latin typeface="DM Sans"/>
                <a:ea typeface="DM Sans"/>
                <a:cs typeface="DM Sans"/>
                <a:sym typeface="DM Sans"/>
              </a:rPr>
              <a:t>konstruieren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r>
              <a:rPr lang="de" sz="1200">
                <a:solidFill>
                  <a:schemeClr val="dk1"/>
                </a:solidFill>
                <a:latin typeface="DM Sans"/>
                <a:ea typeface="DM Sans"/>
                <a:cs typeface="DM Sans"/>
                <a:sym typeface="DM Sans"/>
              </a:rPr>
              <a:t>entwerfen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r>
              <a:rPr lang="de" sz="1200">
                <a:solidFill>
                  <a:schemeClr val="dk1"/>
                </a:solidFill>
                <a:latin typeface="DM Sans"/>
                <a:ea typeface="DM Sans"/>
                <a:cs typeface="DM Sans"/>
                <a:sym typeface="DM Sans"/>
              </a:rPr>
              <a:t>schreiben</a:t>
            </a:r>
            <a:endParaRPr sz="1200">
              <a:solidFill>
                <a:schemeClr val="dk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endParaRPr b="1">
              <a:solidFill>
                <a:srgbClr val="E85031"/>
              </a:solidFill>
              <a:latin typeface="DM Sans"/>
              <a:ea typeface="DM Sans"/>
              <a:cs typeface="DM Sans"/>
              <a:sym typeface="DM Sans"/>
            </a:endParaRPr>
          </a:p>
          <a:p>
            <a:pPr marL="0" marR="0" lvl="0" indent="0" algn="ctr" rtl="0">
              <a:lnSpc>
                <a:spcPct val="110000"/>
              </a:lnSpc>
              <a:spcBef>
                <a:spcPts val="0"/>
              </a:spcBef>
              <a:spcAft>
                <a:spcPts val="0"/>
              </a:spcAft>
              <a:buClr>
                <a:srgbClr val="E85031"/>
              </a:buClr>
              <a:buSzPts val="1400"/>
              <a:buFont typeface="Arial"/>
              <a:buNone/>
            </a:pPr>
            <a:endParaRPr b="1">
              <a:solidFill>
                <a:schemeClr val="dk1"/>
              </a:solidFill>
              <a:latin typeface="DM Sans"/>
              <a:ea typeface="DM Sans"/>
              <a:cs typeface="DM Sans"/>
              <a:sym typeface="DM Sans"/>
            </a:endParaRPr>
          </a:p>
        </p:txBody>
      </p:sp>
      <p:sp>
        <p:nvSpPr>
          <p:cNvPr id="1152" name="Google Shape;1152;p98"/>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20">
                <a:solidFill>
                  <a:schemeClr val="dk1"/>
                </a:solidFill>
                <a:latin typeface="DM Sans Medium"/>
                <a:ea typeface="DM Sans Medium"/>
                <a:cs typeface="DM Sans Medium"/>
                <a:sym typeface="DM Sans Medium"/>
              </a:rPr>
              <a:t>Definition von Lernziel entlang von Bloomschen Stufen</a:t>
            </a:r>
            <a:endParaRPr sz="2420">
              <a:solidFill>
                <a:schemeClr val="dk1"/>
              </a:solidFill>
              <a:latin typeface="DM Sans Medium"/>
              <a:ea typeface="DM Sans Medium"/>
              <a:cs typeface="DM Sans Medium"/>
              <a:sym typeface="DM Sans Medium"/>
            </a:endParaRPr>
          </a:p>
          <a:p>
            <a:pPr marL="0" lvl="0" indent="0" algn="l" rtl="0">
              <a:spcBef>
                <a:spcPts val="0"/>
              </a:spcBef>
              <a:spcAft>
                <a:spcPts val="0"/>
              </a:spcAft>
              <a:buNone/>
            </a:pPr>
            <a:r>
              <a:rPr lang="de" sz="2420">
                <a:solidFill>
                  <a:srgbClr val="27F1A3"/>
                </a:solidFill>
                <a:latin typeface="DM Sans Medium"/>
                <a:ea typeface="DM Sans Medium"/>
                <a:cs typeface="DM Sans Medium"/>
                <a:sym typeface="DM Sans Medium"/>
              </a:rPr>
              <a:t>Bloomsche Taxonomie für Lernzielentwicklung</a:t>
            </a:r>
            <a:endParaRPr sz="2420">
              <a:solidFill>
                <a:schemeClr val="dk1"/>
              </a:solidFill>
              <a:latin typeface="DM Sans Medium"/>
              <a:ea typeface="DM Sans Medium"/>
              <a:cs typeface="DM Sans Medium"/>
              <a:sym typeface="DM Sans Medium"/>
            </a:endParaRPr>
          </a:p>
        </p:txBody>
      </p:sp>
      <p:sp>
        <p:nvSpPr>
          <p:cNvPr id="1153" name="Google Shape;1153;p98"/>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49</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231"/>
        <p:cNvGrpSpPr/>
        <p:nvPr/>
      </p:nvGrpSpPr>
      <p:grpSpPr>
        <a:xfrm>
          <a:off x="0" y="0"/>
          <a:ext cx="0" cy="0"/>
          <a:chOff x="0" y="0"/>
          <a:chExt cx="0" cy="0"/>
        </a:xfrm>
      </p:grpSpPr>
      <p:sp>
        <p:nvSpPr>
          <p:cNvPr id="232" name="Google Shape;232;p54"/>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233" name="Google Shape;233;p5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4"/>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0" lvl="0" indent="0" algn="l" rtl="0">
              <a:spcBef>
                <a:spcPts val="0"/>
              </a:spcBef>
              <a:spcAft>
                <a:spcPts val="0"/>
              </a:spcAft>
              <a:buNone/>
            </a:pPr>
            <a:r>
              <a:rPr lang="de" sz="2400">
                <a:solidFill>
                  <a:schemeClr val="dk1"/>
                </a:solidFill>
                <a:latin typeface="DM Sans Medium"/>
                <a:ea typeface="DM Sans Medium"/>
                <a:cs typeface="DM Sans Medium"/>
                <a:sym typeface="DM Sans Medium"/>
              </a:rPr>
              <a:t>Forever Day One:</a:t>
            </a:r>
            <a:endParaRPr sz="2400">
              <a:solidFill>
                <a:schemeClr val="dk1"/>
              </a:solidFill>
              <a:latin typeface="DM Sans Medium"/>
              <a:ea typeface="DM Sans Medium"/>
              <a:cs typeface="DM Sans Medium"/>
              <a:sym typeface="DM Sans Medium"/>
            </a:endParaRPr>
          </a:p>
          <a:p>
            <a:pPr marL="0" lvl="0" indent="0" algn="l" rtl="0">
              <a:spcBef>
                <a:spcPts val="0"/>
              </a:spcBef>
              <a:spcAft>
                <a:spcPts val="0"/>
              </a:spcAft>
              <a:buNone/>
            </a:pPr>
            <a:r>
              <a:rPr lang="de" sz="4700">
                <a:solidFill>
                  <a:schemeClr val="dk1"/>
                </a:solidFill>
                <a:latin typeface="DM Sans Medium"/>
                <a:ea typeface="DM Sans Medium"/>
                <a:cs typeface="DM Sans Medium"/>
                <a:sym typeface="DM Sans Medium"/>
              </a:rPr>
              <a:t>Wie lernen Menschen Veränderung zu gestalten?</a:t>
            </a:r>
            <a:endParaRPr sz="4700">
              <a:solidFill>
                <a:schemeClr val="dk1"/>
              </a:solidFill>
              <a:latin typeface="DM Sans Medium"/>
              <a:ea typeface="DM Sans Medium"/>
              <a:cs typeface="DM Sans Medium"/>
              <a:sym typeface="DM Sans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99"/>
          <p:cNvSpPr txBox="1"/>
          <p:nvPr/>
        </p:nvSpPr>
        <p:spPr>
          <a:xfrm>
            <a:off x="8084899"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E85031"/>
              </a:buClr>
              <a:buSzPts val="1400"/>
              <a:buFont typeface="Arial"/>
              <a:buNone/>
            </a:pPr>
            <a:r>
              <a:rPr lang="de" sz="1000" b="1">
                <a:solidFill>
                  <a:srgbClr val="E85031"/>
                </a:solidFill>
                <a:latin typeface="DM Sans"/>
                <a:ea typeface="DM Sans"/>
                <a:cs typeface="DM Sans"/>
                <a:sym typeface="DM Sans"/>
              </a:rPr>
              <a:t>Es = </a:t>
            </a:r>
            <a:r>
              <a:rPr lang="de" sz="1000" b="1" i="0" u="none" strike="noStrike" cap="none">
                <a:solidFill>
                  <a:srgbClr val="E85031"/>
                </a:solidFill>
                <a:latin typeface="DM Sans"/>
                <a:ea typeface="DM Sans"/>
                <a:cs typeface="DM Sans"/>
                <a:sym typeface="DM Sans"/>
              </a:rPr>
              <a:t>Erschaffen</a:t>
            </a:r>
            <a:endParaRPr sz="800" b="1">
              <a:solidFill>
                <a:schemeClr val="dk1"/>
              </a:solidFill>
              <a:latin typeface="DM Sans"/>
              <a:ea typeface="DM Sans"/>
              <a:cs typeface="DM Sans"/>
              <a:sym typeface="DM Sans"/>
            </a:endParaRPr>
          </a:p>
        </p:txBody>
      </p:sp>
      <p:sp>
        <p:nvSpPr>
          <p:cNvPr id="1159" name="Google Shape;1159;p9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9"/>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20">
                <a:solidFill>
                  <a:schemeClr val="dk1"/>
                </a:solidFill>
                <a:latin typeface="DM Sans Medium"/>
                <a:ea typeface="DM Sans Medium"/>
                <a:cs typeface="DM Sans Medium"/>
                <a:sym typeface="DM Sans Medium"/>
              </a:rPr>
              <a:t>Lernzieldefinition</a:t>
            </a:r>
            <a:endParaRPr sz="2420">
              <a:solidFill>
                <a:schemeClr val="dk1"/>
              </a:solidFill>
              <a:latin typeface="DM Sans Medium"/>
              <a:ea typeface="DM Sans Medium"/>
              <a:cs typeface="DM Sans Medium"/>
              <a:sym typeface="DM Sans Medium"/>
            </a:endParaRPr>
          </a:p>
        </p:txBody>
      </p:sp>
      <p:sp>
        <p:nvSpPr>
          <p:cNvPr id="1161" name="Google Shape;1161;p99"/>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50</a:t>
            </a:fld>
            <a:endParaRPr sz="600">
              <a:solidFill>
                <a:srgbClr val="000000"/>
              </a:solidFill>
              <a:latin typeface="DM Sans Medium"/>
              <a:ea typeface="DM Sans Medium"/>
              <a:cs typeface="DM Sans Medium"/>
              <a:sym typeface="DM Sans Medium"/>
            </a:endParaRPr>
          </a:p>
        </p:txBody>
      </p:sp>
      <p:sp>
        <p:nvSpPr>
          <p:cNvPr id="1162" name="Google Shape;1162;p99"/>
          <p:cNvSpPr/>
          <p:nvPr/>
        </p:nvSpPr>
        <p:spPr>
          <a:xfrm>
            <a:off x="528525" y="1516900"/>
            <a:ext cx="1314000" cy="36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 sz="1200" b="1">
                <a:solidFill>
                  <a:schemeClr val="dk1"/>
                </a:solidFill>
                <a:latin typeface="DM Sans"/>
                <a:ea typeface="DM Sans"/>
                <a:cs typeface="DM Sans"/>
                <a:sym typeface="DM Sans"/>
              </a:rPr>
              <a:t>Themen</a:t>
            </a:r>
            <a:endParaRPr sz="1200" b="1">
              <a:latin typeface="DM Sans"/>
              <a:ea typeface="DM Sans"/>
              <a:cs typeface="DM Sans"/>
              <a:sym typeface="DM Sans"/>
            </a:endParaRPr>
          </a:p>
        </p:txBody>
      </p:sp>
      <p:sp>
        <p:nvSpPr>
          <p:cNvPr id="1163" name="Google Shape;1163;p99"/>
          <p:cNvSpPr/>
          <p:nvPr/>
        </p:nvSpPr>
        <p:spPr>
          <a:xfrm>
            <a:off x="528525" y="1994148"/>
            <a:ext cx="13140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Growth Mindset</a:t>
            </a:r>
            <a:endParaRPr sz="900" b="1">
              <a:latin typeface="DM Sans"/>
              <a:ea typeface="DM Sans"/>
              <a:cs typeface="DM Sans"/>
              <a:sym typeface="DM Sans"/>
            </a:endParaRPr>
          </a:p>
        </p:txBody>
      </p:sp>
      <p:sp>
        <p:nvSpPr>
          <p:cNvPr id="1164" name="Google Shape;1164;p99"/>
          <p:cNvSpPr/>
          <p:nvPr/>
        </p:nvSpPr>
        <p:spPr>
          <a:xfrm>
            <a:off x="1967775" y="1517575"/>
            <a:ext cx="6647700" cy="36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1200" b="1">
                <a:latin typeface="DM Sans"/>
                <a:ea typeface="DM Sans"/>
                <a:cs typeface="DM Sans"/>
                <a:sym typeface="DM Sans"/>
              </a:rPr>
              <a:t>Lernziele</a:t>
            </a:r>
            <a:endParaRPr sz="1200" b="1">
              <a:latin typeface="DM Sans"/>
              <a:ea typeface="DM Sans"/>
              <a:cs typeface="DM Sans"/>
              <a:sym typeface="DM Sans"/>
            </a:endParaRPr>
          </a:p>
        </p:txBody>
      </p:sp>
      <p:sp>
        <p:nvSpPr>
          <p:cNvPr id="1165" name="Google Shape;1165;p99"/>
          <p:cNvSpPr/>
          <p:nvPr/>
        </p:nvSpPr>
        <p:spPr>
          <a:xfrm>
            <a:off x="1967775" y="1994522"/>
            <a:ext cx="66477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Ich kann Growth Mindset und Fixed Mindset erklären</a:t>
            </a:r>
            <a:endParaRPr sz="900">
              <a:highlight>
                <a:srgbClr val="8FC5AE"/>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Ich kann mein eigenes Growth und Fixed Mindset in unterschiedlichen Situationen analysieren</a:t>
            </a:r>
            <a:endParaRPr sz="9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Ich kann mit konkreten Strategien experimentieren, um mein eigenes Growth Mindset zu stärken</a:t>
            </a:r>
            <a:endParaRPr sz="9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Ich kann meinen eigenen inneren Monolog analysieren und mentale Distanz schaffen</a:t>
            </a:r>
            <a:endParaRPr sz="900">
              <a:latin typeface="DM Sans"/>
              <a:ea typeface="DM Sans"/>
              <a:cs typeface="DM Sans"/>
              <a:sym typeface="DM Sans"/>
            </a:endParaRPr>
          </a:p>
        </p:txBody>
      </p:sp>
      <p:sp>
        <p:nvSpPr>
          <p:cNvPr id="1166" name="Google Shape;1166;p99"/>
          <p:cNvSpPr/>
          <p:nvPr/>
        </p:nvSpPr>
        <p:spPr>
          <a:xfrm>
            <a:off x="528525" y="2835903"/>
            <a:ext cx="13140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Learnability (Lernfähigkeit)</a:t>
            </a:r>
            <a:endParaRPr sz="900" b="1">
              <a:latin typeface="DM Sans"/>
              <a:ea typeface="DM Sans"/>
              <a:cs typeface="DM Sans"/>
              <a:sym typeface="DM Sans"/>
            </a:endParaRPr>
          </a:p>
        </p:txBody>
      </p:sp>
      <p:sp>
        <p:nvSpPr>
          <p:cNvPr id="1167" name="Google Shape;1167;p99"/>
          <p:cNvSpPr/>
          <p:nvPr/>
        </p:nvSpPr>
        <p:spPr>
          <a:xfrm>
            <a:off x="1967775" y="2836277"/>
            <a:ext cx="66477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a:latin typeface="DM Sans"/>
                <a:ea typeface="DM Sans"/>
                <a:cs typeface="DM Sans"/>
                <a:sym typeface="DM Sans"/>
              </a:rPr>
              <a:t>Ich kann die Grundlagen von aktiven und nachhaltigen Lernen erklären</a:t>
            </a:r>
            <a:endParaRPr sz="900">
              <a:latin typeface="DM Sans"/>
              <a:ea typeface="DM Sans"/>
              <a:cs typeface="DM Sans"/>
              <a:sym typeface="DM Sans"/>
            </a:endParaRPr>
          </a:p>
          <a:p>
            <a:pPr marL="0" lvl="0" indent="0" algn="l" rtl="0">
              <a:spcBef>
                <a:spcPts val="0"/>
              </a:spcBef>
              <a:spcAft>
                <a:spcPts val="0"/>
              </a:spcAft>
              <a:buNone/>
            </a:pPr>
            <a:r>
              <a:rPr lang="de" sz="900">
                <a:latin typeface="DM Sans"/>
                <a:ea typeface="DM Sans"/>
                <a:cs typeface="DM Sans"/>
                <a:sym typeface="DM Sans"/>
              </a:rPr>
              <a:t>Ich kann mit Strategien für eine verbesserte Lernfähigkeit experimentieren</a:t>
            </a:r>
            <a:endParaRPr sz="900">
              <a:latin typeface="DM Sans"/>
              <a:ea typeface="DM Sans"/>
              <a:cs typeface="DM Sans"/>
              <a:sym typeface="DM Sans"/>
            </a:endParaRPr>
          </a:p>
          <a:p>
            <a:pPr marL="0" lvl="0" indent="0" algn="l" rtl="0">
              <a:spcBef>
                <a:spcPts val="0"/>
              </a:spcBef>
              <a:spcAft>
                <a:spcPts val="0"/>
              </a:spcAft>
              <a:buNone/>
            </a:pPr>
            <a:r>
              <a:rPr lang="de" sz="900">
                <a:latin typeface="DM Sans"/>
                <a:ea typeface="DM Sans"/>
                <a:cs typeface="DM Sans"/>
                <a:sym typeface="DM Sans"/>
              </a:rPr>
              <a:t>Ich kann eigene Lern-/Entwicklungsziele und Lernprojekte entwickeln </a:t>
            </a:r>
            <a:endParaRPr sz="900">
              <a:latin typeface="DM Sans"/>
              <a:ea typeface="DM Sans"/>
              <a:cs typeface="DM Sans"/>
              <a:sym typeface="DM Sans"/>
            </a:endParaRPr>
          </a:p>
        </p:txBody>
      </p:sp>
      <p:sp>
        <p:nvSpPr>
          <p:cNvPr id="1168" name="Google Shape;1168;p99"/>
          <p:cNvSpPr/>
          <p:nvPr/>
        </p:nvSpPr>
        <p:spPr>
          <a:xfrm>
            <a:off x="528525" y="3678032"/>
            <a:ext cx="13140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Self-Leadership</a:t>
            </a:r>
            <a:endParaRPr sz="900" b="1">
              <a:latin typeface="DM Sans"/>
              <a:ea typeface="DM Sans"/>
              <a:cs typeface="DM Sans"/>
              <a:sym typeface="DM Sans"/>
            </a:endParaRPr>
          </a:p>
          <a:p>
            <a:pPr marL="0" lvl="0" indent="0" algn="l" rtl="0">
              <a:spcBef>
                <a:spcPts val="0"/>
              </a:spcBef>
              <a:spcAft>
                <a:spcPts val="0"/>
              </a:spcAft>
              <a:buNone/>
            </a:pPr>
            <a:r>
              <a:rPr lang="de" sz="900" b="1">
                <a:latin typeface="DM Sans"/>
                <a:ea typeface="DM Sans"/>
                <a:cs typeface="DM Sans"/>
                <a:sym typeface="DM Sans"/>
              </a:rPr>
              <a:t>(Selbstführung)</a:t>
            </a:r>
            <a:endParaRPr sz="900" b="1">
              <a:latin typeface="DM Sans"/>
              <a:ea typeface="DM Sans"/>
              <a:cs typeface="DM Sans"/>
              <a:sym typeface="DM Sans"/>
            </a:endParaRPr>
          </a:p>
        </p:txBody>
      </p:sp>
      <p:sp>
        <p:nvSpPr>
          <p:cNvPr id="1169" name="Google Shape;1169;p99"/>
          <p:cNvSpPr/>
          <p:nvPr/>
        </p:nvSpPr>
        <p:spPr>
          <a:xfrm>
            <a:off x="1967775" y="3678407"/>
            <a:ext cx="66477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Ich kann die zentralen Bestandteile von Self-Leadership, die im Online Learning Lab eingeführt wurden erklären</a:t>
            </a:r>
            <a:endParaRPr sz="9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Ich kann eigene Gewohnheiten analysieren und Interventionen zum Auf- oder Abbau entwerfen</a:t>
            </a:r>
            <a:endParaRPr sz="9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Ich kann das eigene Arbeitsumfeld für Fokus und Ablenkungsreduktion anpassen</a:t>
            </a:r>
            <a:endParaRPr sz="9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Ich kann Reflexion gezielt in meinen Arbeitsalltag einbauen</a:t>
            </a:r>
            <a:endParaRPr sz="900">
              <a:latin typeface="DM Sans"/>
              <a:ea typeface="DM Sans"/>
              <a:cs typeface="DM Sans"/>
              <a:sym typeface="DM Sans"/>
            </a:endParaRPr>
          </a:p>
          <a:p>
            <a:pPr marL="0" lvl="0" indent="0" algn="l" rtl="0">
              <a:spcBef>
                <a:spcPts val="0"/>
              </a:spcBef>
              <a:spcAft>
                <a:spcPts val="0"/>
              </a:spcAft>
              <a:buNone/>
            </a:pPr>
            <a:endParaRPr sz="900">
              <a:latin typeface="DM Sans"/>
              <a:ea typeface="DM Sans"/>
              <a:cs typeface="DM Sans"/>
              <a:sym typeface="DM Sans"/>
            </a:endParaRPr>
          </a:p>
        </p:txBody>
      </p:sp>
      <p:sp>
        <p:nvSpPr>
          <p:cNvPr id="1170" name="Google Shape;1170;p99"/>
          <p:cNvSpPr txBox="1"/>
          <p:nvPr/>
        </p:nvSpPr>
        <p:spPr>
          <a:xfrm>
            <a:off x="528525" y="895200"/>
            <a:ext cx="808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de" sz="1200">
                <a:solidFill>
                  <a:schemeClr val="dk1"/>
                </a:solidFill>
                <a:latin typeface="DM Sans"/>
                <a:ea typeface="DM Sans"/>
                <a:cs typeface="DM Sans"/>
                <a:sym typeface="DM Sans"/>
              </a:rPr>
              <a:t>Welches sind die wichtigsten Kompetenzbereiche und welche Lernziele befinden sich darin?</a:t>
            </a:r>
            <a:endParaRPr sz="900">
              <a:latin typeface="DM Sans"/>
              <a:ea typeface="DM Sans"/>
              <a:cs typeface="DM Sans"/>
              <a:sym typeface="DM Sans"/>
            </a:endParaRPr>
          </a:p>
        </p:txBody>
      </p:sp>
      <p:sp>
        <p:nvSpPr>
          <p:cNvPr id="1171" name="Google Shape;1171;p99"/>
          <p:cNvSpPr txBox="1"/>
          <p:nvPr/>
        </p:nvSpPr>
        <p:spPr>
          <a:xfrm>
            <a:off x="3981550"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1FB8D3"/>
              </a:buClr>
              <a:buSzPts val="1400"/>
              <a:buFont typeface="Arial"/>
              <a:buNone/>
            </a:pPr>
            <a:r>
              <a:rPr lang="de" sz="1000" b="1">
                <a:solidFill>
                  <a:srgbClr val="1FB8D3"/>
                </a:solidFill>
                <a:latin typeface="DM Sans"/>
                <a:ea typeface="DM Sans"/>
                <a:cs typeface="DM Sans"/>
                <a:sym typeface="DM Sans"/>
              </a:rPr>
              <a:t>Er = </a:t>
            </a:r>
            <a:r>
              <a:rPr lang="de" sz="1000" b="1" i="0" u="none" strike="noStrike" cap="none">
                <a:solidFill>
                  <a:srgbClr val="1FB8D3"/>
                </a:solidFill>
                <a:latin typeface="DM Sans"/>
                <a:ea typeface="DM Sans"/>
                <a:cs typeface="DM Sans"/>
                <a:sym typeface="DM Sans"/>
              </a:rPr>
              <a:t>Erinnern</a:t>
            </a:r>
            <a:endParaRPr sz="600">
              <a:solidFill>
                <a:schemeClr val="dk1"/>
              </a:solidFill>
              <a:latin typeface="DM Sans"/>
              <a:ea typeface="DM Sans"/>
              <a:cs typeface="DM Sans"/>
              <a:sym typeface="DM Sans"/>
            </a:endParaRPr>
          </a:p>
        </p:txBody>
      </p:sp>
      <p:sp>
        <p:nvSpPr>
          <p:cNvPr id="1172" name="Google Shape;1172;p99"/>
          <p:cNvSpPr txBox="1"/>
          <p:nvPr/>
        </p:nvSpPr>
        <p:spPr>
          <a:xfrm>
            <a:off x="4802220"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09BF8F"/>
              </a:buClr>
              <a:buSzPts val="1400"/>
              <a:buFont typeface="Arial"/>
              <a:buNone/>
            </a:pPr>
            <a:r>
              <a:rPr lang="de" sz="1000" b="1">
                <a:solidFill>
                  <a:srgbClr val="09BF8F"/>
                </a:solidFill>
                <a:latin typeface="DM Sans"/>
                <a:ea typeface="DM Sans"/>
                <a:cs typeface="DM Sans"/>
                <a:sym typeface="DM Sans"/>
              </a:rPr>
              <a:t>Ve = </a:t>
            </a:r>
            <a:r>
              <a:rPr lang="de" sz="1000" b="1" i="0" u="none" strike="noStrike" cap="none">
                <a:solidFill>
                  <a:srgbClr val="09BF8F"/>
                </a:solidFill>
                <a:latin typeface="DM Sans"/>
                <a:ea typeface="DM Sans"/>
                <a:cs typeface="DM Sans"/>
                <a:sym typeface="DM Sans"/>
              </a:rPr>
              <a:t>Verstehen</a:t>
            </a:r>
            <a:endParaRPr sz="600">
              <a:solidFill>
                <a:schemeClr val="dk1"/>
              </a:solidFill>
              <a:latin typeface="DM Sans"/>
              <a:ea typeface="DM Sans"/>
              <a:cs typeface="DM Sans"/>
              <a:sym typeface="DM Sans"/>
            </a:endParaRPr>
          </a:p>
        </p:txBody>
      </p:sp>
      <p:sp>
        <p:nvSpPr>
          <p:cNvPr id="1173" name="Google Shape;1173;p99"/>
          <p:cNvSpPr txBox="1"/>
          <p:nvPr/>
        </p:nvSpPr>
        <p:spPr>
          <a:xfrm>
            <a:off x="5622890"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7ABE4A"/>
              </a:buClr>
              <a:buSzPts val="1400"/>
              <a:buFont typeface="Arial"/>
              <a:buNone/>
            </a:pPr>
            <a:r>
              <a:rPr lang="de" sz="1000" b="1">
                <a:solidFill>
                  <a:srgbClr val="7ABE4A"/>
                </a:solidFill>
                <a:latin typeface="DM Sans"/>
                <a:ea typeface="DM Sans"/>
                <a:cs typeface="DM Sans"/>
                <a:sym typeface="DM Sans"/>
              </a:rPr>
              <a:t>An = </a:t>
            </a:r>
            <a:r>
              <a:rPr lang="de" sz="1000" b="1" i="0" u="none" strike="noStrike" cap="none">
                <a:solidFill>
                  <a:srgbClr val="7ABE4A"/>
                </a:solidFill>
                <a:latin typeface="DM Sans"/>
                <a:ea typeface="DM Sans"/>
                <a:cs typeface="DM Sans"/>
                <a:sym typeface="DM Sans"/>
              </a:rPr>
              <a:t>Anwenden</a:t>
            </a:r>
            <a:endParaRPr sz="600">
              <a:solidFill>
                <a:schemeClr val="dk1"/>
              </a:solidFill>
              <a:latin typeface="DM Sans"/>
              <a:ea typeface="DM Sans"/>
              <a:cs typeface="DM Sans"/>
              <a:sym typeface="DM Sans"/>
            </a:endParaRPr>
          </a:p>
        </p:txBody>
      </p:sp>
      <p:sp>
        <p:nvSpPr>
          <p:cNvPr id="1174" name="Google Shape;1174;p99"/>
          <p:cNvSpPr txBox="1"/>
          <p:nvPr/>
        </p:nvSpPr>
        <p:spPr>
          <a:xfrm>
            <a:off x="6443559"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FFCC01"/>
              </a:buClr>
              <a:buSzPts val="1400"/>
              <a:buFont typeface="Arial"/>
              <a:buNone/>
            </a:pPr>
            <a:r>
              <a:rPr lang="de" sz="1000" b="1">
                <a:solidFill>
                  <a:srgbClr val="FFCC01"/>
                </a:solidFill>
                <a:latin typeface="DM Sans"/>
                <a:ea typeface="DM Sans"/>
                <a:cs typeface="DM Sans"/>
                <a:sym typeface="DM Sans"/>
              </a:rPr>
              <a:t>Ay = </a:t>
            </a:r>
            <a:r>
              <a:rPr lang="de" sz="1000" b="1" i="0" u="none" strike="noStrike" cap="none">
                <a:solidFill>
                  <a:srgbClr val="FFCC01"/>
                </a:solidFill>
                <a:latin typeface="DM Sans"/>
                <a:ea typeface="DM Sans"/>
                <a:cs typeface="DM Sans"/>
                <a:sym typeface="DM Sans"/>
              </a:rPr>
              <a:t>Analysieren</a:t>
            </a:r>
            <a:endParaRPr sz="600">
              <a:solidFill>
                <a:schemeClr val="dk1"/>
              </a:solidFill>
              <a:latin typeface="DM Sans"/>
              <a:ea typeface="DM Sans"/>
              <a:cs typeface="DM Sans"/>
              <a:sym typeface="DM Sans"/>
            </a:endParaRPr>
          </a:p>
        </p:txBody>
      </p:sp>
      <p:sp>
        <p:nvSpPr>
          <p:cNvPr id="1175" name="Google Shape;1175;p99"/>
          <p:cNvSpPr txBox="1"/>
          <p:nvPr/>
        </p:nvSpPr>
        <p:spPr>
          <a:xfrm>
            <a:off x="7264229"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F49416"/>
              </a:buClr>
              <a:buSzPts val="1400"/>
              <a:buFont typeface="Arial"/>
              <a:buNone/>
            </a:pPr>
            <a:r>
              <a:rPr lang="de" sz="1000" b="1">
                <a:solidFill>
                  <a:srgbClr val="F49416"/>
                </a:solidFill>
                <a:latin typeface="DM Sans"/>
                <a:ea typeface="DM Sans"/>
                <a:cs typeface="DM Sans"/>
                <a:sym typeface="DM Sans"/>
              </a:rPr>
              <a:t>Ev = </a:t>
            </a:r>
            <a:r>
              <a:rPr lang="de" sz="1000" b="1" i="0" u="none" strike="noStrike" cap="none">
                <a:solidFill>
                  <a:srgbClr val="F49416"/>
                </a:solidFill>
                <a:latin typeface="DM Sans"/>
                <a:ea typeface="DM Sans"/>
                <a:cs typeface="DM Sans"/>
                <a:sym typeface="DM Sans"/>
              </a:rPr>
              <a:t>Evaluieren</a:t>
            </a:r>
            <a:endParaRPr sz="800" b="1">
              <a:solidFill>
                <a:srgbClr val="F49416"/>
              </a:solidFill>
              <a:latin typeface="DM Sans"/>
              <a:ea typeface="DM Sans"/>
              <a:cs typeface="DM Sans"/>
              <a:sym typeface="DM Sans"/>
            </a:endParaRPr>
          </a:p>
        </p:txBody>
      </p:sp>
      <p:grpSp>
        <p:nvGrpSpPr>
          <p:cNvPr id="1176" name="Google Shape;1176;p99"/>
          <p:cNvGrpSpPr/>
          <p:nvPr/>
        </p:nvGrpSpPr>
        <p:grpSpPr>
          <a:xfrm>
            <a:off x="8137800" y="0"/>
            <a:ext cx="1006200" cy="369300"/>
            <a:chOff x="8137800" y="9750"/>
            <a:chExt cx="1006200" cy="369300"/>
          </a:xfrm>
        </p:grpSpPr>
        <p:sp>
          <p:nvSpPr>
            <p:cNvPr id="1177" name="Google Shape;1177;p99"/>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8" name="Google Shape;1178;p9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00"/>
          <p:cNvSpPr txBox="1"/>
          <p:nvPr/>
        </p:nvSpPr>
        <p:spPr>
          <a:xfrm>
            <a:off x="8084899"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E85031"/>
              </a:buClr>
              <a:buSzPts val="1400"/>
              <a:buFont typeface="Arial"/>
              <a:buNone/>
            </a:pPr>
            <a:r>
              <a:rPr lang="de" sz="1000" b="1">
                <a:solidFill>
                  <a:srgbClr val="E85031"/>
                </a:solidFill>
                <a:latin typeface="DM Sans"/>
                <a:ea typeface="DM Sans"/>
                <a:cs typeface="DM Sans"/>
                <a:sym typeface="DM Sans"/>
              </a:rPr>
              <a:t>Es = </a:t>
            </a:r>
            <a:r>
              <a:rPr lang="de" sz="1000" b="1" i="0" u="none" strike="noStrike" cap="none">
                <a:solidFill>
                  <a:srgbClr val="E85031"/>
                </a:solidFill>
                <a:latin typeface="DM Sans"/>
                <a:ea typeface="DM Sans"/>
                <a:cs typeface="DM Sans"/>
                <a:sym typeface="DM Sans"/>
              </a:rPr>
              <a:t>Erschaffen</a:t>
            </a:r>
            <a:endParaRPr sz="800" b="1">
              <a:solidFill>
                <a:schemeClr val="dk1"/>
              </a:solidFill>
              <a:latin typeface="DM Sans"/>
              <a:ea typeface="DM Sans"/>
              <a:cs typeface="DM Sans"/>
              <a:sym typeface="DM Sans"/>
            </a:endParaRPr>
          </a:p>
        </p:txBody>
      </p:sp>
      <p:sp>
        <p:nvSpPr>
          <p:cNvPr id="1184" name="Google Shape;1184;p100"/>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0"/>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20">
                <a:solidFill>
                  <a:schemeClr val="dk1"/>
                </a:solidFill>
                <a:latin typeface="DM Sans Medium"/>
                <a:ea typeface="DM Sans Medium"/>
                <a:cs typeface="DM Sans Medium"/>
                <a:sym typeface="DM Sans Medium"/>
              </a:rPr>
              <a:t>Lernzieldefinition</a:t>
            </a:r>
            <a:endParaRPr sz="2420">
              <a:solidFill>
                <a:schemeClr val="dk1"/>
              </a:solidFill>
              <a:latin typeface="DM Sans Medium"/>
              <a:ea typeface="DM Sans Medium"/>
              <a:cs typeface="DM Sans Medium"/>
              <a:sym typeface="DM Sans Medium"/>
            </a:endParaRPr>
          </a:p>
        </p:txBody>
      </p:sp>
      <p:sp>
        <p:nvSpPr>
          <p:cNvPr id="1186" name="Google Shape;1186;p100"/>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51</a:t>
            </a:fld>
            <a:endParaRPr sz="600">
              <a:solidFill>
                <a:srgbClr val="000000"/>
              </a:solidFill>
              <a:latin typeface="DM Sans Medium"/>
              <a:ea typeface="DM Sans Medium"/>
              <a:cs typeface="DM Sans Medium"/>
              <a:sym typeface="DM Sans Medium"/>
            </a:endParaRPr>
          </a:p>
        </p:txBody>
      </p:sp>
      <p:sp>
        <p:nvSpPr>
          <p:cNvPr id="1187" name="Google Shape;1187;p100"/>
          <p:cNvSpPr/>
          <p:nvPr/>
        </p:nvSpPr>
        <p:spPr>
          <a:xfrm>
            <a:off x="528525" y="1516900"/>
            <a:ext cx="1314000" cy="36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 sz="1200" b="1">
                <a:solidFill>
                  <a:schemeClr val="dk1"/>
                </a:solidFill>
                <a:latin typeface="DM Sans"/>
                <a:ea typeface="DM Sans"/>
                <a:cs typeface="DM Sans"/>
                <a:sym typeface="DM Sans"/>
              </a:rPr>
              <a:t>Themen</a:t>
            </a:r>
            <a:endParaRPr sz="1200" b="1">
              <a:latin typeface="DM Sans"/>
              <a:ea typeface="DM Sans"/>
              <a:cs typeface="DM Sans"/>
              <a:sym typeface="DM Sans"/>
            </a:endParaRPr>
          </a:p>
        </p:txBody>
      </p:sp>
      <p:sp>
        <p:nvSpPr>
          <p:cNvPr id="1188" name="Google Shape;1188;p100"/>
          <p:cNvSpPr/>
          <p:nvPr/>
        </p:nvSpPr>
        <p:spPr>
          <a:xfrm>
            <a:off x="528525" y="1994148"/>
            <a:ext cx="13140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Thema #1</a:t>
            </a:r>
            <a:endParaRPr sz="900" b="1">
              <a:latin typeface="DM Sans"/>
              <a:ea typeface="DM Sans"/>
              <a:cs typeface="DM Sans"/>
              <a:sym typeface="DM Sans"/>
            </a:endParaRPr>
          </a:p>
        </p:txBody>
      </p:sp>
      <p:sp>
        <p:nvSpPr>
          <p:cNvPr id="1189" name="Google Shape;1189;p100"/>
          <p:cNvSpPr/>
          <p:nvPr/>
        </p:nvSpPr>
        <p:spPr>
          <a:xfrm>
            <a:off x="1967775" y="1517575"/>
            <a:ext cx="6647700" cy="36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1200" b="1">
                <a:latin typeface="DM Sans"/>
                <a:ea typeface="DM Sans"/>
                <a:cs typeface="DM Sans"/>
                <a:sym typeface="DM Sans"/>
              </a:rPr>
              <a:t>Lernziele</a:t>
            </a:r>
            <a:endParaRPr sz="1200" b="1">
              <a:latin typeface="DM Sans"/>
              <a:ea typeface="DM Sans"/>
              <a:cs typeface="DM Sans"/>
              <a:sym typeface="DM Sans"/>
            </a:endParaRPr>
          </a:p>
        </p:txBody>
      </p:sp>
      <p:sp>
        <p:nvSpPr>
          <p:cNvPr id="1190" name="Google Shape;1190;p100"/>
          <p:cNvSpPr/>
          <p:nvPr/>
        </p:nvSpPr>
        <p:spPr>
          <a:xfrm>
            <a:off x="1967775" y="1994522"/>
            <a:ext cx="66477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a:latin typeface="DM Sans"/>
                <a:ea typeface="DM Sans"/>
                <a:cs typeface="DM Sans"/>
                <a:sym typeface="DM Sans"/>
              </a:rPr>
              <a:t>Lernziel #1 - </a:t>
            </a:r>
            <a:r>
              <a:rPr lang="de" sz="900">
                <a:highlight>
                  <a:srgbClr val="1FB8D3"/>
                </a:highlight>
                <a:latin typeface="DM Sans"/>
                <a:ea typeface="DM Sans"/>
                <a:cs typeface="DM Sans"/>
                <a:sym typeface="DM Sans"/>
              </a:rPr>
              <a:t>Er</a:t>
            </a:r>
            <a:endParaRPr sz="900">
              <a:highlight>
                <a:srgbClr val="1FB8D3"/>
              </a:highlight>
              <a:latin typeface="DM Sans"/>
              <a:ea typeface="DM Sans"/>
              <a:cs typeface="DM Sans"/>
              <a:sym typeface="DM Sans"/>
            </a:endParaRPr>
          </a:p>
          <a:p>
            <a:pPr marL="0" lvl="0" indent="0" algn="l" rtl="0">
              <a:spcBef>
                <a:spcPts val="0"/>
              </a:spcBef>
              <a:spcAft>
                <a:spcPts val="0"/>
              </a:spcAft>
              <a:buNone/>
            </a:pPr>
            <a:r>
              <a:rPr lang="de" sz="900">
                <a:solidFill>
                  <a:schemeClr val="dk1"/>
                </a:solidFill>
                <a:latin typeface="DM Sans"/>
                <a:ea typeface="DM Sans"/>
                <a:cs typeface="DM Sans"/>
                <a:sym typeface="DM Sans"/>
              </a:rPr>
              <a:t>Lernziel #2 - </a:t>
            </a:r>
            <a:r>
              <a:rPr lang="de" sz="900">
                <a:solidFill>
                  <a:schemeClr val="dk1"/>
                </a:solidFill>
                <a:highlight>
                  <a:srgbClr val="FFCC01"/>
                </a:highlight>
                <a:latin typeface="DM Sans"/>
                <a:ea typeface="DM Sans"/>
                <a:cs typeface="DM Sans"/>
                <a:sym typeface="DM Sans"/>
              </a:rPr>
              <a:t>Ay</a:t>
            </a:r>
            <a:endParaRPr sz="900">
              <a:solidFill>
                <a:schemeClr val="dk1"/>
              </a:solidFill>
              <a:highlight>
                <a:srgbClr val="FFCC0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Lernziel #3 - </a:t>
            </a:r>
            <a:r>
              <a:rPr lang="de" sz="900">
                <a:solidFill>
                  <a:schemeClr val="dk1"/>
                </a:solidFill>
                <a:highlight>
                  <a:srgbClr val="FF7200"/>
                </a:highlight>
                <a:latin typeface="DM Sans"/>
                <a:ea typeface="DM Sans"/>
                <a:cs typeface="DM Sans"/>
                <a:sym typeface="DM Sans"/>
              </a:rPr>
              <a:t>Es</a:t>
            </a:r>
            <a:endParaRPr sz="900">
              <a:highlight>
                <a:srgbClr val="FF7200"/>
              </a:highlight>
              <a:latin typeface="DM Sans"/>
              <a:ea typeface="DM Sans"/>
              <a:cs typeface="DM Sans"/>
              <a:sym typeface="DM Sans"/>
            </a:endParaRPr>
          </a:p>
        </p:txBody>
      </p:sp>
      <p:sp>
        <p:nvSpPr>
          <p:cNvPr id="1191" name="Google Shape;1191;p100"/>
          <p:cNvSpPr/>
          <p:nvPr/>
        </p:nvSpPr>
        <p:spPr>
          <a:xfrm>
            <a:off x="528525" y="2835903"/>
            <a:ext cx="13140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Thema #2</a:t>
            </a:r>
            <a:endParaRPr sz="900" b="1">
              <a:latin typeface="DM Sans"/>
              <a:ea typeface="DM Sans"/>
              <a:cs typeface="DM Sans"/>
              <a:sym typeface="DM Sans"/>
            </a:endParaRPr>
          </a:p>
        </p:txBody>
      </p:sp>
      <p:sp>
        <p:nvSpPr>
          <p:cNvPr id="1192" name="Google Shape;1192;p100"/>
          <p:cNvSpPr/>
          <p:nvPr/>
        </p:nvSpPr>
        <p:spPr>
          <a:xfrm>
            <a:off x="1967775" y="2836277"/>
            <a:ext cx="66477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Lernziel #1 - </a:t>
            </a:r>
            <a:r>
              <a:rPr lang="de" sz="900">
                <a:solidFill>
                  <a:schemeClr val="dk1"/>
                </a:solidFill>
                <a:highlight>
                  <a:srgbClr val="1FB8D3"/>
                </a:highlight>
                <a:latin typeface="DM Sans"/>
                <a:ea typeface="DM Sans"/>
                <a:cs typeface="DM Sans"/>
                <a:sym typeface="DM Sans"/>
              </a:rPr>
              <a:t>Er</a:t>
            </a:r>
            <a:endParaRPr sz="900">
              <a:solidFill>
                <a:schemeClr val="dk1"/>
              </a:solidFill>
              <a:highlight>
                <a:srgbClr val="1FB8D3"/>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Lernziel #2 - </a:t>
            </a:r>
            <a:r>
              <a:rPr lang="de" sz="900">
                <a:solidFill>
                  <a:schemeClr val="dk1"/>
                </a:solidFill>
                <a:highlight>
                  <a:srgbClr val="FFCC01"/>
                </a:highlight>
                <a:latin typeface="DM Sans"/>
                <a:ea typeface="DM Sans"/>
                <a:cs typeface="DM Sans"/>
                <a:sym typeface="DM Sans"/>
              </a:rPr>
              <a:t>Ay</a:t>
            </a:r>
            <a:endParaRPr sz="900">
              <a:solidFill>
                <a:schemeClr val="dk1"/>
              </a:solidFill>
              <a:highlight>
                <a:srgbClr val="FFCC01"/>
              </a:highlight>
              <a:latin typeface="DM Sans"/>
              <a:ea typeface="DM Sans"/>
              <a:cs typeface="DM Sans"/>
              <a:sym typeface="DM Sans"/>
            </a:endParaRPr>
          </a:p>
          <a:p>
            <a:pPr marL="0" lvl="0" indent="0" algn="l" rtl="0">
              <a:spcBef>
                <a:spcPts val="0"/>
              </a:spcBef>
              <a:spcAft>
                <a:spcPts val="0"/>
              </a:spcAft>
              <a:buNone/>
            </a:pPr>
            <a:r>
              <a:rPr lang="de" sz="900">
                <a:solidFill>
                  <a:schemeClr val="dk1"/>
                </a:solidFill>
                <a:latin typeface="DM Sans"/>
                <a:ea typeface="DM Sans"/>
                <a:cs typeface="DM Sans"/>
                <a:sym typeface="DM Sans"/>
              </a:rPr>
              <a:t>Lernziel #3 - </a:t>
            </a:r>
            <a:r>
              <a:rPr lang="de" sz="900">
                <a:solidFill>
                  <a:schemeClr val="dk1"/>
                </a:solidFill>
                <a:highlight>
                  <a:srgbClr val="FF7200"/>
                </a:highlight>
                <a:latin typeface="DM Sans"/>
                <a:ea typeface="DM Sans"/>
                <a:cs typeface="DM Sans"/>
                <a:sym typeface="DM Sans"/>
              </a:rPr>
              <a:t>Es</a:t>
            </a:r>
            <a:endParaRPr sz="900">
              <a:latin typeface="DM Sans"/>
              <a:ea typeface="DM Sans"/>
              <a:cs typeface="DM Sans"/>
              <a:sym typeface="DM Sans"/>
            </a:endParaRPr>
          </a:p>
        </p:txBody>
      </p:sp>
      <p:sp>
        <p:nvSpPr>
          <p:cNvPr id="1193" name="Google Shape;1193;p100"/>
          <p:cNvSpPr/>
          <p:nvPr/>
        </p:nvSpPr>
        <p:spPr>
          <a:xfrm>
            <a:off x="528525" y="3678032"/>
            <a:ext cx="13140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Thema#3</a:t>
            </a:r>
            <a:endParaRPr sz="900" b="1">
              <a:latin typeface="DM Sans"/>
              <a:ea typeface="DM Sans"/>
              <a:cs typeface="DM Sans"/>
              <a:sym typeface="DM Sans"/>
            </a:endParaRPr>
          </a:p>
        </p:txBody>
      </p:sp>
      <p:sp>
        <p:nvSpPr>
          <p:cNvPr id="1194" name="Google Shape;1194;p100"/>
          <p:cNvSpPr/>
          <p:nvPr/>
        </p:nvSpPr>
        <p:spPr>
          <a:xfrm>
            <a:off x="1967775" y="3678407"/>
            <a:ext cx="6647700" cy="72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Lernziel #1 - </a:t>
            </a:r>
            <a:r>
              <a:rPr lang="de" sz="900">
                <a:solidFill>
                  <a:schemeClr val="dk1"/>
                </a:solidFill>
                <a:highlight>
                  <a:srgbClr val="1FB8D3"/>
                </a:highlight>
                <a:latin typeface="DM Sans"/>
                <a:ea typeface="DM Sans"/>
                <a:cs typeface="DM Sans"/>
                <a:sym typeface="DM Sans"/>
              </a:rPr>
              <a:t>Er</a:t>
            </a:r>
            <a:endParaRPr sz="900">
              <a:solidFill>
                <a:schemeClr val="dk1"/>
              </a:solidFill>
              <a:highlight>
                <a:srgbClr val="1FB8D3"/>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Lernziel #2 - </a:t>
            </a:r>
            <a:r>
              <a:rPr lang="de" sz="900">
                <a:solidFill>
                  <a:schemeClr val="dk1"/>
                </a:solidFill>
                <a:highlight>
                  <a:srgbClr val="FFCC01"/>
                </a:highlight>
                <a:latin typeface="DM Sans"/>
                <a:ea typeface="DM Sans"/>
                <a:cs typeface="DM Sans"/>
                <a:sym typeface="DM Sans"/>
              </a:rPr>
              <a:t>Ay</a:t>
            </a:r>
            <a:endParaRPr sz="900">
              <a:solidFill>
                <a:schemeClr val="dk1"/>
              </a:solidFill>
              <a:highlight>
                <a:srgbClr val="FFCC01"/>
              </a:highlight>
              <a:latin typeface="DM Sans"/>
              <a:ea typeface="DM Sans"/>
              <a:cs typeface="DM Sans"/>
              <a:sym typeface="DM Sans"/>
            </a:endParaRPr>
          </a:p>
          <a:p>
            <a:pPr marL="0" lvl="0" indent="0" algn="l" rtl="0">
              <a:spcBef>
                <a:spcPts val="0"/>
              </a:spcBef>
              <a:spcAft>
                <a:spcPts val="0"/>
              </a:spcAft>
              <a:buNone/>
            </a:pPr>
            <a:r>
              <a:rPr lang="de" sz="900">
                <a:solidFill>
                  <a:schemeClr val="dk1"/>
                </a:solidFill>
                <a:latin typeface="DM Sans"/>
                <a:ea typeface="DM Sans"/>
                <a:cs typeface="DM Sans"/>
                <a:sym typeface="DM Sans"/>
              </a:rPr>
              <a:t>Lernziel #3 - </a:t>
            </a:r>
            <a:r>
              <a:rPr lang="de" sz="900">
                <a:solidFill>
                  <a:schemeClr val="dk1"/>
                </a:solidFill>
                <a:highlight>
                  <a:srgbClr val="FF7200"/>
                </a:highlight>
                <a:latin typeface="DM Sans"/>
                <a:ea typeface="DM Sans"/>
                <a:cs typeface="DM Sans"/>
                <a:sym typeface="DM Sans"/>
              </a:rPr>
              <a:t>Es</a:t>
            </a:r>
            <a:endParaRPr sz="900">
              <a:latin typeface="DM Sans"/>
              <a:ea typeface="DM Sans"/>
              <a:cs typeface="DM Sans"/>
              <a:sym typeface="DM Sans"/>
            </a:endParaRPr>
          </a:p>
        </p:txBody>
      </p:sp>
      <p:sp>
        <p:nvSpPr>
          <p:cNvPr id="1195" name="Google Shape;1195;p100"/>
          <p:cNvSpPr txBox="1"/>
          <p:nvPr/>
        </p:nvSpPr>
        <p:spPr>
          <a:xfrm>
            <a:off x="528525" y="895200"/>
            <a:ext cx="808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a:ea typeface="DM Sans"/>
                <a:cs typeface="DM Sans"/>
                <a:sym typeface="DM Sans"/>
              </a:rPr>
              <a:t>Welches sind die wichtigsten Kompetenzbereiche und welche Lernziele sollen in diesen erreicht werden?</a:t>
            </a:r>
            <a:endParaRPr sz="1200">
              <a:latin typeface="DM Sans"/>
              <a:ea typeface="DM Sans"/>
              <a:cs typeface="DM Sans"/>
              <a:sym typeface="DM Sans"/>
            </a:endParaRPr>
          </a:p>
        </p:txBody>
      </p:sp>
      <p:sp>
        <p:nvSpPr>
          <p:cNvPr id="1196" name="Google Shape;1196;p100"/>
          <p:cNvSpPr txBox="1"/>
          <p:nvPr/>
        </p:nvSpPr>
        <p:spPr>
          <a:xfrm>
            <a:off x="3981550"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1FB8D3"/>
              </a:buClr>
              <a:buSzPts val="1400"/>
              <a:buFont typeface="Arial"/>
              <a:buNone/>
            </a:pPr>
            <a:r>
              <a:rPr lang="de" sz="1000" b="1">
                <a:solidFill>
                  <a:srgbClr val="1FB8D3"/>
                </a:solidFill>
                <a:latin typeface="DM Sans"/>
                <a:ea typeface="DM Sans"/>
                <a:cs typeface="DM Sans"/>
                <a:sym typeface="DM Sans"/>
              </a:rPr>
              <a:t>Er = </a:t>
            </a:r>
            <a:r>
              <a:rPr lang="de" sz="1000" b="1" i="0" u="none" strike="noStrike" cap="none">
                <a:solidFill>
                  <a:srgbClr val="1FB8D3"/>
                </a:solidFill>
                <a:latin typeface="DM Sans"/>
                <a:ea typeface="DM Sans"/>
                <a:cs typeface="DM Sans"/>
                <a:sym typeface="DM Sans"/>
              </a:rPr>
              <a:t>Erinnern</a:t>
            </a:r>
            <a:endParaRPr sz="600">
              <a:solidFill>
                <a:schemeClr val="dk1"/>
              </a:solidFill>
              <a:latin typeface="DM Sans"/>
              <a:ea typeface="DM Sans"/>
              <a:cs typeface="DM Sans"/>
              <a:sym typeface="DM Sans"/>
            </a:endParaRPr>
          </a:p>
        </p:txBody>
      </p:sp>
      <p:sp>
        <p:nvSpPr>
          <p:cNvPr id="1197" name="Google Shape;1197;p100"/>
          <p:cNvSpPr txBox="1"/>
          <p:nvPr/>
        </p:nvSpPr>
        <p:spPr>
          <a:xfrm>
            <a:off x="4802220"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09BF8F"/>
              </a:buClr>
              <a:buSzPts val="1400"/>
              <a:buFont typeface="Arial"/>
              <a:buNone/>
            </a:pPr>
            <a:r>
              <a:rPr lang="de" sz="1000" b="1">
                <a:solidFill>
                  <a:srgbClr val="09BF8F"/>
                </a:solidFill>
                <a:latin typeface="DM Sans"/>
                <a:ea typeface="DM Sans"/>
                <a:cs typeface="DM Sans"/>
                <a:sym typeface="DM Sans"/>
              </a:rPr>
              <a:t>Ve = </a:t>
            </a:r>
            <a:r>
              <a:rPr lang="de" sz="1000" b="1" i="0" u="none" strike="noStrike" cap="none">
                <a:solidFill>
                  <a:srgbClr val="09BF8F"/>
                </a:solidFill>
                <a:latin typeface="DM Sans"/>
                <a:ea typeface="DM Sans"/>
                <a:cs typeface="DM Sans"/>
                <a:sym typeface="DM Sans"/>
              </a:rPr>
              <a:t>Verstehen</a:t>
            </a:r>
            <a:endParaRPr sz="600">
              <a:solidFill>
                <a:schemeClr val="dk1"/>
              </a:solidFill>
              <a:latin typeface="DM Sans"/>
              <a:ea typeface="DM Sans"/>
              <a:cs typeface="DM Sans"/>
              <a:sym typeface="DM Sans"/>
            </a:endParaRPr>
          </a:p>
        </p:txBody>
      </p:sp>
      <p:sp>
        <p:nvSpPr>
          <p:cNvPr id="1198" name="Google Shape;1198;p100"/>
          <p:cNvSpPr txBox="1"/>
          <p:nvPr/>
        </p:nvSpPr>
        <p:spPr>
          <a:xfrm>
            <a:off x="5622890"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7ABE4A"/>
              </a:buClr>
              <a:buSzPts val="1400"/>
              <a:buFont typeface="Arial"/>
              <a:buNone/>
            </a:pPr>
            <a:r>
              <a:rPr lang="de" sz="1000" b="1">
                <a:solidFill>
                  <a:srgbClr val="7ABE4A"/>
                </a:solidFill>
                <a:latin typeface="DM Sans"/>
                <a:ea typeface="DM Sans"/>
                <a:cs typeface="DM Sans"/>
                <a:sym typeface="DM Sans"/>
              </a:rPr>
              <a:t>An = </a:t>
            </a:r>
            <a:r>
              <a:rPr lang="de" sz="1000" b="1" i="0" u="none" strike="noStrike" cap="none">
                <a:solidFill>
                  <a:srgbClr val="7ABE4A"/>
                </a:solidFill>
                <a:latin typeface="DM Sans"/>
                <a:ea typeface="DM Sans"/>
                <a:cs typeface="DM Sans"/>
                <a:sym typeface="DM Sans"/>
              </a:rPr>
              <a:t>Anwenden</a:t>
            </a:r>
            <a:endParaRPr sz="600">
              <a:solidFill>
                <a:schemeClr val="dk1"/>
              </a:solidFill>
              <a:latin typeface="DM Sans"/>
              <a:ea typeface="DM Sans"/>
              <a:cs typeface="DM Sans"/>
              <a:sym typeface="DM Sans"/>
            </a:endParaRPr>
          </a:p>
        </p:txBody>
      </p:sp>
      <p:sp>
        <p:nvSpPr>
          <p:cNvPr id="1199" name="Google Shape;1199;p100"/>
          <p:cNvSpPr txBox="1"/>
          <p:nvPr/>
        </p:nvSpPr>
        <p:spPr>
          <a:xfrm>
            <a:off x="6443559"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FFCC01"/>
              </a:buClr>
              <a:buSzPts val="1400"/>
              <a:buFont typeface="Arial"/>
              <a:buNone/>
            </a:pPr>
            <a:r>
              <a:rPr lang="de" sz="1000" b="1">
                <a:solidFill>
                  <a:srgbClr val="FFCC01"/>
                </a:solidFill>
                <a:latin typeface="DM Sans"/>
                <a:ea typeface="DM Sans"/>
                <a:cs typeface="DM Sans"/>
                <a:sym typeface="DM Sans"/>
              </a:rPr>
              <a:t>Ay = </a:t>
            </a:r>
            <a:r>
              <a:rPr lang="de" sz="1000" b="1" i="0" u="none" strike="noStrike" cap="none">
                <a:solidFill>
                  <a:srgbClr val="FFCC01"/>
                </a:solidFill>
                <a:latin typeface="DM Sans"/>
                <a:ea typeface="DM Sans"/>
                <a:cs typeface="DM Sans"/>
                <a:sym typeface="DM Sans"/>
              </a:rPr>
              <a:t>Analysieren</a:t>
            </a:r>
            <a:endParaRPr sz="600">
              <a:solidFill>
                <a:schemeClr val="dk1"/>
              </a:solidFill>
              <a:latin typeface="DM Sans"/>
              <a:ea typeface="DM Sans"/>
              <a:cs typeface="DM Sans"/>
              <a:sym typeface="DM Sans"/>
            </a:endParaRPr>
          </a:p>
        </p:txBody>
      </p:sp>
      <p:sp>
        <p:nvSpPr>
          <p:cNvPr id="1200" name="Google Shape;1200;p100"/>
          <p:cNvSpPr txBox="1"/>
          <p:nvPr/>
        </p:nvSpPr>
        <p:spPr>
          <a:xfrm>
            <a:off x="7264229" y="1944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F49416"/>
              </a:buClr>
              <a:buSzPts val="1400"/>
              <a:buFont typeface="Arial"/>
              <a:buNone/>
            </a:pPr>
            <a:r>
              <a:rPr lang="de" sz="1000" b="1">
                <a:solidFill>
                  <a:srgbClr val="F49416"/>
                </a:solidFill>
                <a:latin typeface="DM Sans"/>
                <a:ea typeface="DM Sans"/>
                <a:cs typeface="DM Sans"/>
                <a:sym typeface="DM Sans"/>
              </a:rPr>
              <a:t>Ev = </a:t>
            </a:r>
            <a:r>
              <a:rPr lang="de" sz="1000" b="1" i="0" u="none" strike="noStrike" cap="none">
                <a:solidFill>
                  <a:srgbClr val="F49416"/>
                </a:solidFill>
                <a:latin typeface="DM Sans"/>
                <a:ea typeface="DM Sans"/>
                <a:cs typeface="DM Sans"/>
                <a:sym typeface="DM Sans"/>
              </a:rPr>
              <a:t>Evaluieren</a:t>
            </a:r>
            <a:endParaRPr sz="800" b="1">
              <a:solidFill>
                <a:srgbClr val="F49416"/>
              </a:solidFill>
              <a:latin typeface="DM Sans"/>
              <a:ea typeface="DM Sans"/>
              <a:cs typeface="DM Sans"/>
              <a:sym typeface="DM Sans"/>
            </a:endParaRPr>
          </a:p>
        </p:txBody>
      </p:sp>
      <p:grpSp>
        <p:nvGrpSpPr>
          <p:cNvPr id="1201" name="Google Shape;1201;p100"/>
          <p:cNvGrpSpPr/>
          <p:nvPr/>
        </p:nvGrpSpPr>
        <p:grpSpPr>
          <a:xfrm>
            <a:off x="8142476" y="-6100"/>
            <a:ext cx="1006185" cy="369303"/>
            <a:chOff x="8686170" y="1200886"/>
            <a:chExt cx="913800" cy="327600"/>
          </a:xfrm>
        </p:grpSpPr>
        <p:sp>
          <p:nvSpPr>
            <p:cNvPr id="1202" name="Google Shape;1202;p100"/>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3" name="Google Shape;1203;p10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01"/>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Lernziele: Lücke/Veränderungsambitionen</a:t>
            </a:r>
            <a:endParaRPr sz="2400">
              <a:latin typeface="DM Sans"/>
              <a:ea typeface="DM Sans"/>
              <a:cs typeface="DM Sans"/>
              <a:sym typeface="DM Sans"/>
            </a:endParaRPr>
          </a:p>
        </p:txBody>
      </p:sp>
      <p:sp>
        <p:nvSpPr>
          <p:cNvPr id="1209" name="Google Shape;1209;p10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1"/>
          <p:cNvSpPr/>
          <p:nvPr/>
        </p:nvSpPr>
        <p:spPr>
          <a:xfrm>
            <a:off x="528600" y="1709700"/>
            <a:ext cx="4043400" cy="29346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1"/>
          <p:cNvSpPr txBox="1"/>
          <p:nvPr/>
        </p:nvSpPr>
        <p:spPr>
          <a:xfrm>
            <a:off x="651850" y="1709700"/>
            <a:ext cx="39201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200">
                <a:latin typeface="DM Sans"/>
                <a:ea typeface="DM Sans"/>
                <a:cs typeface="DM Sans"/>
                <a:sym typeface="DM Sans"/>
              </a:rPr>
              <a:t>Gap</a:t>
            </a:r>
            <a:endParaRPr sz="1200">
              <a:latin typeface="DM Sans"/>
              <a:ea typeface="DM Sans"/>
              <a:cs typeface="DM Sans"/>
              <a:sym typeface="DM Sans"/>
            </a:endParaRPr>
          </a:p>
          <a:p>
            <a:pPr marL="0" lvl="0" indent="0" algn="l" rtl="0">
              <a:spcBef>
                <a:spcPts val="0"/>
              </a:spcBef>
              <a:spcAft>
                <a:spcPts val="0"/>
              </a:spcAft>
              <a:buNone/>
            </a:pPr>
            <a:r>
              <a:rPr lang="de" sz="800">
                <a:latin typeface="DM Sans"/>
                <a:ea typeface="DM Sans"/>
                <a:cs typeface="DM Sans"/>
                <a:sym typeface="DM Sans"/>
              </a:rPr>
              <a:t>Was sind die größten Lücken zwischen Startpunkt und Lernzielen der Lernenden?</a:t>
            </a:r>
            <a:endParaRPr sz="1200">
              <a:latin typeface="DM Sans"/>
              <a:ea typeface="DM Sans"/>
              <a:cs typeface="DM Sans"/>
              <a:sym typeface="DM Sans"/>
            </a:endParaRPr>
          </a:p>
        </p:txBody>
      </p:sp>
      <p:sp>
        <p:nvSpPr>
          <p:cNvPr id="1212" name="Google Shape;1212;p101"/>
          <p:cNvSpPr/>
          <p:nvPr/>
        </p:nvSpPr>
        <p:spPr>
          <a:xfrm>
            <a:off x="4572025" y="1709700"/>
            <a:ext cx="4043400" cy="29346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1"/>
          <p:cNvSpPr txBox="1"/>
          <p:nvPr/>
        </p:nvSpPr>
        <p:spPr>
          <a:xfrm>
            <a:off x="4572000" y="1709700"/>
            <a:ext cx="39600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200">
                <a:latin typeface="DM Sans"/>
                <a:ea typeface="DM Sans"/>
                <a:cs typeface="DM Sans"/>
                <a:sym typeface="DM Sans"/>
              </a:rPr>
              <a:t>Ziele &amp; Lösungsansätze</a:t>
            </a:r>
            <a:endParaRPr sz="1200">
              <a:latin typeface="DM Sans"/>
              <a:ea typeface="DM Sans"/>
              <a:cs typeface="DM Sans"/>
              <a:sym typeface="DM Sans"/>
            </a:endParaRPr>
          </a:p>
          <a:p>
            <a:pPr marL="0" lvl="0" indent="0" algn="l" rtl="0">
              <a:spcBef>
                <a:spcPts val="0"/>
              </a:spcBef>
              <a:spcAft>
                <a:spcPts val="0"/>
              </a:spcAft>
              <a:buNone/>
            </a:pPr>
            <a:r>
              <a:rPr lang="de" sz="800">
                <a:latin typeface="DM Sans"/>
                <a:ea typeface="DM Sans"/>
                <a:cs typeface="DM Sans"/>
                <a:sym typeface="DM Sans"/>
              </a:rPr>
              <a:t>Wie sehen mögliche Ziele und Lösungsansätze aus?</a:t>
            </a:r>
            <a:endParaRPr sz="800">
              <a:latin typeface="DM Sans"/>
              <a:ea typeface="DM Sans"/>
              <a:cs typeface="DM Sans"/>
              <a:sym typeface="DM Sans"/>
            </a:endParaRPr>
          </a:p>
        </p:txBody>
      </p:sp>
      <p:sp>
        <p:nvSpPr>
          <p:cNvPr id="1214" name="Google Shape;1214;p101"/>
          <p:cNvSpPr/>
          <p:nvPr/>
        </p:nvSpPr>
        <p:spPr>
          <a:xfrm>
            <a:off x="528525" y="1186700"/>
            <a:ext cx="8086800" cy="522900"/>
          </a:xfrm>
          <a:prstGeom prst="rect">
            <a:avLst/>
          </a:prstGeom>
          <a:solidFill>
            <a:srgbClr val="22FFA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1200" b="1">
                <a:latin typeface="DM Sans"/>
                <a:ea typeface="DM Sans"/>
                <a:cs typeface="DM Sans"/>
                <a:sym typeface="DM Sans"/>
              </a:rPr>
              <a:t>Veränderungsambitionen</a:t>
            </a:r>
            <a:endParaRPr sz="1200" b="1">
              <a:latin typeface="DM Sans"/>
              <a:ea typeface="DM Sans"/>
              <a:cs typeface="DM Sans"/>
              <a:sym typeface="DM Sans"/>
            </a:endParaRPr>
          </a:p>
        </p:txBody>
      </p:sp>
      <p:sp>
        <p:nvSpPr>
          <p:cNvPr id="1215" name="Google Shape;1215;p101"/>
          <p:cNvSpPr txBox="1"/>
          <p:nvPr/>
        </p:nvSpPr>
        <p:spPr>
          <a:xfrm>
            <a:off x="528525" y="2143175"/>
            <a:ext cx="4043400" cy="25011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DM Sans"/>
              <a:buChar char="●"/>
            </a:pPr>
            <a:r>
              <a:rPr lang="de" sz="1000">
                <a:latin typeface="DM Sans"/>
                <a:ea typeface="DM Sans"/>
                <a:cs typeface="DM Sans"/>
                <a:sym typeface="DM Sans"/>
              </a:rPr>
              <a:t>Gap 1</a:t>
            </a:r>
            <a:endParaRPr sz="1000">
              <a:latin typeface="DM Sans"/>
              <a:ea typeface="DM Sans"/>
              <a:cs typeface="DM Sans"/>
              <a:sym typeface="DM Sans"/>
            </a:endParaRPr>
          </a:p>
          <a:p>
            <a:pPr marL="457200" lvl="0" indent="-292100" algn="l" rtl="0">
              <a:spcBef>
                <a:spcPts val="0"/>
              </a:spcBef>
              <a:spcAft>
                <a:spcPts val="0"/>
              </a:spcAft>
              <a:buSzPts val="1000"/>
              <a:buFont typeface="DM Sans"/>
              <a:buChar char="●"/>
            </a:pPr>
            <a:r>
              <a:rPr lang="de" sz="1000">
                <a:latin typeface="DM Sans"/>
                <a:ea typeface="DM Sans"/>
                <a:cs typeface="DM Sans"/>
                <a:sym typeface="DM Sans"/>
              </a:rPr>
              <a:t>Gap 2</a:t>
            </a:r>
            <a:endParaRPr sz="1000">
              <a:latin typeface="DM Sans"/>
              <a:ea typeface="DM Sans"/>
              <a:cs typeface="DM Sans"/>
              <a:sym typeface="DM Sans"/>
            </a:endParaRPr>
          </a:p>
          <a:p>
            <a:pPr marL="457200" lvl="0" indent="-292100" algn="l" rtl="0">
              <a:spcBef>
                <a:spcPts val="0"/>
              </a:spcBef>
              <a:spcAft>
                <a:spcPts val="0"/>
              </a:spcAft>
              <a:buSzPts val="1000"/>
              <a:buFont typeface="DM Sans"/>
              <a:buChar char="●"/>
            </a:pPr>
            <a:r>
              <a:rPr lang="de" sz="1000">
                <a:latin typeface="DM Sans"/>
                <a:ea typeface="DM Sans"/>
                <a:cs typeface="DM Sans"/>
                <a:sym typeface="DM Sans"/>
              </a:rPr>
              <a:t>Gap 3</a:t>
            </a:r>
            <a:endParaRPr sz="1000">
              <a:latin typeface="DM Sans"/>
              <a:ea typeface="DM Sans"/>
              <a:cs typeface="DM Sans"/>
              <a:sym typeface="DM Sans"/>
            </a:endParaRPr>
          </a:p>
        </p:txBody>
      </p:sp>
      <p:sp>
        <p:nvSpPr>
          <p:cNvPr id="1216" name="Google Shape;1216;p101"/>
          <p:cNvSpPr txBox="1"/>
          <p:nvPr/>
        </p:nvSpPr>
        <p:spPr>
          <a:xfrm>
            <a:off x="4572000" y="2143175"/>
            <a:ext cx="3960000" cy="25011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DM Sans"/>
              <a:buChar char="●"/>
            </a:pPr>
            <a:r>
              <a:rPr lang="de" sz="1000">
                <a:latin typeface="DM Sans"/>
                <a:ea typeface="DM Sans"/>
                <a:cs typeface="DM Sans"/>
                <a:sym typeface="DM Sans"/>
              </a:rPr>
              <a:t>Lösungsansatz 1</a:t>
            </a:r>
            <a:endParaRPr sz="1000">
              <a:latin typeface="DM Sans"/>
              <a:ea typeface="DM Sans"/>
              <a:cs typeface="DM Sans"/>
              <a:sym typeface="DM Sans"/>
            </a:endParaRPr>
          </a:p>
          <a:p>
            <a:pPr marL="457200" lvl="0" indent="-292100" algn="l" rtl="0">
              <a:spcBef>
                <a:spcPts val="0"/>
              </a:spcBef>
              <a:spcAft>
                <a:spcPts val="0"/>
              </a:spcAft>
              <a:buSzPts val="1000"/>
              <a:buFont typeface="DM Sans"/>
              <a:buChar char="●"/>
            </a:pPr>
            <a:r>
              <a:rPr lang="de" sz="1000">
                <a:latin typeface="DM Sans"/>
                <a:ea typeface="DM Sans"/>
                <a:cs typeface="DM Sans"/>
                <a:sym typeface="DM Sans"/>
              </a:rPr>
              <a:t>Lösungsansatz 2</a:t>
            </a:r>
            <a:endParaRPr sz="1000">
              <a:latin typeface="DM Sans"/>
              <a:ea typeface="DM Sans"/>
              <a:cs typeface="DM Sans"/>
              <a:sym typeface="DM Sans"/>
            </a:endParaRPr>
          </a:p>
          <a:p>
            <a:pPr marL="457200" lvl="0" indent="-292100" algn="l" rtl="0">
              <a:spcBef>
                <a:spcPts val="0"/>
              </a:spcBef>
              <a:spcAft>
                <a:spcPts val="0"/>
              </a:spcAft>
              <a:buSzPts val="1000"/>
              <a:buFont typeface="DM Sans"/>
              <a:buChar char="●"/>
            </a:pPr>
            <a:r>
              <a:rPr lang="de" sz="1000">
                <a:latin typeface="DM Sans"/>
                <a:ea typeface="DM Sans"/>
                <a:cs typeface="DM Sans"/>
                <a:sym typeface="DM Sans"/>
              </a:rPr>
              <a:t>Lösungsansatz 3</a:t>
            </a:r>
            <a:endParaRPr sz="1000">
              <a:latin typeface="DM Sans"/>
              <a:ea typeface="DM Sans"/>
              <a:cs typeface="DM Sans"/>
              <a:sym typeface="DM Sans"/>
            </a:endParaRPr>
          </a:p>
        </p:txBody>
      </p:sp>
      <p:sp>
        <p:nvSpPr>
          <p:cNvPr id="1217" name="Google Shape;1217;p101"/>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52</a:t>
            </a:fld>
            <a:endParaRPr sz="600">
              <a:solidFill>
                <a:srgbClr val="000000"/>
              </a:solidFill>
              <a:latin typeface="DM Sans Medium"/>
              <a:ea typeface="DM Sans Medium"/>
              <a:cs typeface="DM Sans Medium"/>
              <a:sym typeface="DM Sans Medium"/>
            </a:endParaRPr>
          </a:p>
        </p:txBody>
      </p:sp>
      <p:grpSp>
        <p:nvGrpSpPr>
          <p:cNvPr id="1218" name="Google Shape;1218;p101"/>
          <p:cNvGrpSpPr/>
          <p:nvPr/>
        </p:nvGrpSpPr>
        <p:grpSpPr>
          <a:xfrm>
            <a:off x="8142476" y="-6100"/>
            <a:ext cx="1006185" cy="369303"/>
            <a:chOff x="8686170" y="1200886"/>
            <a:chExt cx="913800" cy="327600"/>
          </a:xfrm>
        </p:grpSpPr>
        <p:sp>
          <p:nvSpPr>
            <p:cNvPr id="1219" name="Google Shape;1219;p101"/>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0" name="Google Shape;1220;p10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02"/>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Lernziele: Brainstorming der Lernziele</a:t>
            </a:r>
            <a:endParaRPr sz="2400">
              <a:latin typeface="DM Sans"/>
              <a:ea typeface="DM Sans"/>
              <a:cs typeface="DM Sans"/>
              <a:sym typeface="DM Sans"/>
            </a:endParaRPr>
          </a:p>
        </p:txBody>
      </p:sp>
      <p:sp>
        <p:nvSpPr>
          <p:cNvPr id="1226" name="Google Shape;1226;p10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53</a:t>
            </a:fld>
            <a:endParaRPr sz="600">
              <a:solidFill>
                <a:srgbClr val="000000"/>
              </a:solidFill>
              <a:latin typeface="DM Sans Medium"/>
              <a:ea typeface="DM Sans Medium"/>
              <a:cs typeface="DM Sans Medium"/>
              <a:sym typeface="DM Sans Medium"/>
            </a:endParaRPr>
          </a:p>
        </p:txBody>
      </p:sp>
      <p:sp>
        <p:nvSpPr>
          <p:cNvPr id="1228" name="Google Shape;1228;p102"/>
          <p:cNvSpPr/>
          <p:nvPr/>
        </p:nvSpPr>
        <p:spPr>
          <a:xfrm>
            <a:off x="514925" y="1167125"/>
            <a:ext cx="21963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Berufliche Fähigkeiten</a:t>
            </a:r>
            <a:endParaRPr sz="1200">
              <a:latin typeface="DM Sans Medium"/>
              <a:ea typeface="DM Sans Medium"/>
              <a:cs typeface="DM Sans Medium"/>
              <a:sym typeface="DM Sans Medium"/>
            </a:endParaRPr>
          </a:p>
        </p:txBody>
      </p:sp>
      <p:sp>
        <p:nvSpPr>
          <p:cNvPr id="1229" name="Google Shape;1229;p102"/>
          <p:cNvSpPr/>
          <p:nvPr/>
        </p:nvSpPr>
        <p:spPr>
          <a:xfrm>
            <a:off x="6335660" y="1154075"/>
            <a:ext cx="21963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a:t>
            </a:r>
            <a:endParaRPr sz="1200">
              <a:latin typeface="DM Sans Medium"/>
              <a:ea typeface="DM Sans Medium"/>
              <a:cs typeface="DM Sans Medium"/>
              <a:sym typeface="DM Sans Medium"/>
            </a:endParaRPr>
          </a:p>
        </p:txBody>
      </p:sp>
      <p:sp>
        <p:nvSpPr>
          <p:cNvPr id="1230" name="Google Shape;1230;p102"/>
          <p:cNvSpPr/>
          <p:nvPr/>
        </p:nvSpPr>
        <p:spPr>
          <a:xfrm>
            <a:off x="3425297" y="1154075"/>
            <a:ext cx="21963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Theorie- und Fachwissen</a:t>
            </a:r>
            <a:endParaRPr sz="1200">
              <a:latin typeface="DM Sans Medium"/>
              <a:ea typeface="DM Sans Medium"/>
              <a:cs typeface="DM Sans Medium"/>
              <a:sym typeface="DM Sans Medium"/>
            </a:endParaRPr>
          </a:p>
        </p:txBody>
      </p:sp>
      <p:sp>
        <p:nvSpPr>
          <p:cNvPr id="1231" name="Google Shape;1231;p102"/>
          <p:cNvSpPr/>
          <p:nvPr/>
        </p:nvSpPr>
        <p:spPr>
          <a:xfrm>
            <a:off x="514925" y="2007192"/>
            <a:ext cx="21963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Schreibfertigkeiten</a:t>
            </a:r>
            <a:endParaRPr sz="1200">
              <a:latin typeface="DM Sans Medium"/>
              <a:ea typeface="DM Sans Medium"/>
              <a:cs typeface="DM Sans Medium"/>
              <a:sym typeface="DM Sans Medium"/>
            </a:endParaRPr>
          </a:p>
        </p:txBody>
      </p:sp>
      <p:sp>
        <p:nvSpPr>
          <p:cNvPr id="1232" name="Google Shape;1232;p102"/>
          <p:cNvSpPr/>
          <p:nvPr/>
        </p:nvSpPr>
        <p:spPr>
          <a:xfrm>
            <a:off x="514925" y="2847258"/>
            <a:ext cx="21963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Kritisches Denken und Reflexionsfähigkeiten</a:t>
            </a:r>
            <a:endParaRPr sz="1200">
              <a:latin typeface="DM Sans Medium"/>
              <a:ea typeface="DM Sans Medium"/>
              <a:cs typeface="DM Sans Medium"/>
              <a:sym typeface="DM Sans Medium"/>
            </a:endParaRPr>
          </a:p>
        </p:txBody>
      </p:sp>
      <p:sp>
        <p:nvSpPr>
          <p:cNvPr id="1233" name="Google Shape;1233;p102"/>
          <p:cNvSpPr/>
          <p:nvPr/>
        </p:nvSpPr>
        <p:spPr>
          <a:xfrm>
            <a:off x="514925" y="3687325"/>
            <a:ext cx="18069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Teamfähigkeit</a:t>
            </a:r>
            <a:endParaRPr sz="1200">
              <a:latin typeface="DM Sans Medium"/>
              <a:ea typeface="DM Sans Medium"/>
              <a:cs typeface="DM Sans Medium"/>
              <a:sym typeface="DM Sans Medium"/>
            </a:endParaRPr>
          </a:p>
        </p:txBody>
      </p:sp>
      <p:sp>
        <p:nvSpPr>
          <p:cNvPr id="1234" name="Google Shape;1234;p102"/>
          <p:cNvSpPr/>
          <p:nvPr/>
        </p:nvSpPr>
        <p:spPr>
          <a:xfrm>
            <a:off x="2584967" y="3687325"/>
            <a:ext cx="18069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Kreativität</a:t>
            </a:r>
            <a:endParaRPr sz="1200">
              <a:latin typeface="DM Sans Medium"/>
              <a:ea typeface="DM Sans Medium"/>
              <a:cs typeface="DM Sans Medium"/>
              <a:sym typeface="DM Sans Medium"/>
            </a:endParaRPr>
          </a:p>
        </p:txBody>
      </p:sp>
      <p:sp>
        <p:nvSpPr>
          <p:cNvPr id="1235" name="Google Shape;1235;p102"/>
          <p:cNvSpPr/>
          <p:nvPr/>
        </p:nvSpPr>
        <p:spPr>
          <a:xfrm>
            <a:off x="4655010" y="3687325"/>
            <a:ext cx="18069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Verhaltens- veränderung</a:t>
            </a:r>
            <a:endParaRPr sz="1200">
              <a:latin typeface="DM Sans Medium"/>
              <a:ea typeface="DM Sans Medium"/>
              <a:cs typeface="DM Sans Medium"/>
              <a:sym typeface="DM Sans Medium"/>
            </a:endParaRPr>
          </a:p>
        </p:txBody>
      </p:sp>
      <p:sp>
        <p:nvSpPr>
          <p:cNvPr id="1236" name="Google Shape;1236;p102"/>
          <p:cNvSpPr/>
          <p:nvPr/>
        </p:nvSpPr>
        <p:spPr>
          <a:xfrm>
            <a:off x="6725052" y="3687325"/>
            <a:ext cx="18069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Logische Fähigkeiten</a:t>
            </a:r>
            <a:endParaRPr sz="1200">
              <a:latin typeface="DM Sans Medium"/>
              <a:ea typeface="DM Sans Medium"/>
              <a:cs typeface="DM Sans Medium"/>
              <a:sym typeface="DM Sans Medium"/>
            </a:endParaRPr>
          </a:p>
        </p:txBody>
      </p:sp>
      <p:sp>
        <p:nvSpPr>
          <p:cNvPr id="1237" name="Google Shape;1237;p102"/>
          <p:cNvSpPr/>
          <p:nvPr/>
        </p:nvSpPr>
        <p:spPr>
          <a:xfrm>
            <a:off x="6335658" y="2843925"/>
            <a:ext cx="21963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Konzeptionelles Verständnis</a:t>
            </a:r>
            <a:endParaRPr sz="1200">
              <a:latin typeface="DM Sans Medium"/>
              <a:ea typeface="DM Sans Medium"/>
              <a:cs typeface="DM Sans Medium"/>
              <a:sym typeface="DM Sans Medium"/>
            </a:endParaRPr>
          </a:p>
        </p:txBody>
      </p:sp>
      <p:sp>
        <p:nvSpPr>
          <p:cNvPr id="1238" name="Google Shape;1238;p102"/>
          <p:cNvSpPr/>
          <p:nvPr/>
        </p:nvSpPr>
        <p:spPr>
          <a:xfrm>
            <a:off x="6335655" y="2000513"/>
            <a:ext cx="2196300" cy="6069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Fähigkeiten zur Problemlösung</a:t>
            </a:r>
            <a:endParaRPr sz="1200">
              <a:latin typeface="DM Sans Medium"/>
              <a:ea typeface="DM Sans Medium"/>
              <a:cs typeface="DM Sans Medium"/>
              <a:sym typeface="DM Sans Medium"/>
            </a:endParaRPr>
          </a:p>
        </p:txBody>
      </p:sp>
      <p:sp>
        <p:nvSpPr>
          <p:cNvPr id="1239" name="Google Shape;1239;p102"/>
          <p:cNvSpPr/>
          <p:nvPr/>
        </p:nvSpPr>
        <p:spPr>
          <a:xfrm>
            <a:off x="3734400" y="1886554"/>
            <a:ext cx="1675200" cy="1675200"/>
          </a:xfrm>
          <a:prstGeom prst="ellipse">
            <a:avLst/>
          </a:prstGeom>
          <a:solidFill>
            <a:srgbClr val="22FFAA"/>
          </a:solidFill>
          <a:ln w="19050"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a:latin typeface="DM Sans Medium"/>
                <a:ea typeface="DM Sans Medium"/>
                <a:cs typeface="DM Sans Medium"/>
                <a:sym typeface="DM Sans Medium"/>
              </a:rPr>
              <a:t>Definiere die Lernziele</a:t>
            </a:r>
            <a:endParaRPr>
              <a:latin typeface="DM Sans Medium"/>
              <a:ea typeface="DM Sans Medium"/>
              <a:cs typeface="DM Sans Medium"/>
              <a:sym typeface="DM Sans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0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3"/>
          <p:cNvSpPr/>
          <p:nvPr/>
        </p:nvSpPr>
        <p:spPr>
          <a:xfrm>
            <a:off x="4407440" y="986175"/>
            <a:ext cx="2266800" cy="2266800"/>
          </a:xfrm>
          <a:prstGeom prst="ellipse">
            <a:avLst/>
          </a:prstGeom>
          <a:noFill/>
          <a:ln w="19050"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3"/>
          <p:cNvSpPr txBox="1"/>
          <p:nvPr/>
        </p:nvSpPr>
        <p:spPr>
          <a:xfrm>
            <a:off x="4534185" y="1856383"/>
            <a:ext cx="2013000" cy="73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b="1">
                <a:solidFill>
                  <a:srgbClr val="000000"/>
                </a:solidFill>
                <a:latin typeface="DM Sans"/>
                <a:ea typeface="DM Sans"/>
                <a:cs typeface="DM Sans"/>
                <a:sym typeface="DM Sans"/>
              </a:rPr>
              <a:t>Kopf (Head)</a:t>
            </a:r>
            <a:endParaRPr sz="800" b="1">
              <a:solidFill>
                <a:srgbClr val="000000"/>
              </a:solidFill>
              <a:latin typeface="DM Sans"/>
              <a:ea typeface="DM Sans"/>
              <a:cs typeface="DM Sans"/>
              <a:sym typeface="DM Sans"/>
            </a:endParaRPr>
          </a:p>
          <a:p>
            <a:pPr marL="0" lvl="0" indent="0" algn="ctr" rtl="0">
              <a:spcBef>
                <a:spcPts val="400"/>
              </a:spcBef>
              <a:spcAft>
                <a:spcPts val="0"/>
              </a:spcAft>
              <a:buNone/>
            </a:pPr>
            <a:r>
              <a:rPr lang="de" sz="800">
                <a:solidFill>
                  <a:srgbClr val="000000"/>
                </a:solidFill>
                <a:latin typeface="DM Sans"/>
                <a:ea typeface="DM Sans"/>
                <a:cs typeface="DM Sans"/>
                <a:sym typeface="DM Sans"/>
              </a:rPr>
              <a:t>Das primäre Ziel sind hier Verständnis und Wissen über Inhalte/Ansätze. Ergebnis ist meist Theorie und/oder Wissen.</a:t>
            </a:r>
            <a:endParaRPr sz="800">
              <a:solidFill>
                <a:srgbClr val="000000"/>
              </a:solidFill>
              <a:latin typeface="DM Sans"/>
              <a:ea typeface="DM Sans"/>
              <a:cs typeface="DM Sans"/>
              <a:sym typeface="DM Sans"/>
            </a:endParaRPr>
          </a:p>
        </p:txBody>
      </p:sp>
      <p:sp>
        <p:nvSpPr>
          <p:cNvPr id="1247" name="Google Shape;1247;p103"/>
          <p:cNvSpPr/>
          <p:nvPr/>
        </p:nvSpPr>
        <p:spPr>
          <a:xfrm>
            <a:off x="5402018" y="2679814"/>
            <a:ext cx="2266800" cy="2266800"/>
          </a:xfrm>
          <a:prstGeom prst="ellipse">
            <a:avLst/>
          </a:prstGeom>
          <a:noFill/>
          <a:ln w="19050"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3"/>
          <p:cNvSpPr txBox="1"/>
          <p:nvPr/>
        </p:nvSpPr>
        <p:spPr>
          <a:xfrm>
            <a:off x="5754674" y="3747500"/>
            <a:ext cx="1791000" cy="73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b="1">
                <a:latin typeface="DM Sans"/>
                <a:ea typeface="DM Sans"/>
                <a:cs typeface="DM Sans"/>
                <a:sym typeface="DM Sans"/>
              </a:rPr>
              <a:t>Herz (Heart)</a:t>
            </a:r>
            <a:endParaRPr sz="800" b="1">
              <a:latin typeface="DM Sans"/>
              <a:ea typeface="DM Sans"/>
              <a:cs typeface="DM Sans"/>
              <a:sym typeface="DM Sans"/>
            </a:endParaRPr>
          </a:p>
          <a:p>
            <a:pPr marL="0" lvl="0" indent="0" algn="ctr" rtl="0">
              <a:spcBef>
                <a:spcPts val="400"/>
              </a:spcBef>
              <a:spcAft>
                <a:spcPts val="0"/>
              </a:spcAft>
              <a:buNone/>
            </a:pPr>
            <a:r>
              <a:rPr lang="de" sz="800">
                <a:latin typeface="DM Sans"/>
                <a:ea typeface="DM Sans"/>
                <a:cs typeface="DM Sans"/>
                <a:sym typeface="DM Sans"/>
              </a:rPr>
              <a:t>Fokus ist hierbei auf der emotionalen und motivatorischen Ebene - die Haltung und die Einstellung soll verändert werden. </a:t>
            </a:r>
            <a:endParaRPr sz="800">
              <a:latin typeface="DM Sans"/>
              <a:ea typeface="DM Sans"/>
              <a:cs typeface="DM Sans"/>
              <a:sym typeface="DM Sans"/>
            </a:endParaRPr>
          </a:p>
        </p:txBody>
      </p:sp>
      <p:sp>
        <p:nvSpPr>
          <p:cNvPr id="1249" name="Google Shape;1249;p103"/>
          <p:cNvSpPr/>
          <p:nvPr/>
        </p:nvSpPr>
        <p:spPr>
          <a:xfrm>
            <a:off x="3456375" y="2679814"/>
            <a:ext cx="2266800" cy="2266800"/>
          </a:xfrm>
          <a:prstGeom prst="ellipse">
            <a:avLst/>
          </a:prstGeom>
          <a:noFill/>
          <a:ln w="19050"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3"/>
          <p:cNvSpPr txBox="1"/>
          <p:nvPr/>
        </p:nvSpPr>
        <p:spPr>
          <a:xfrm>
            <a:off x="3692050" y="3747498"/>
            <a:ext cx="1565400" cy="73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800" b="1">
                <a:latin typeface="DM Sans"/>
                <a:ea typeface="DM Sans"/>
                <a:cs typeface="DM Sans"/>
                <a:sym typeface="DM Sans"/>
              </a:rPr>
              <a:t>Hand (Hand)</a:t>
            </a:r>
            <a:endParaRPr sz="800" b="1">
              <a:latin typeface="DM Sans"/>
              <a:ea typeface="DM Sans"/>
              <a:cs typeface="DM Sans"/>
              <a:sym typeface="DM Sans"/>
            </a:endParaRPr>
          </a:p>
          <a:p>
            <a:pPr marL="0" lvl="0" indent="0" algn="ctr" rtl="0">
              <a:spcBef>
                <a:spcPts val="400"/>
              </a:spcBef>
              <a:spcAft>
                <a:spcPts val="0"/>
              </a:spcAft>
              <a:buNone/>
            </a:pPr>
            <a:r>
              <a:rPr lang="de" sz="800">
                <a:latin typeface="DM Sans"/>
                <a:ea typeface="DM Sans"/>
                <a:cs typeface="DM Sans"/>
                <a:sym typeface="DM Sans"/>
              </a:rPr>
              <a:t>Konkrete Fähigkeiten und aktiver Anwendung von neue, Wissen/Methoden steht hier im Mittelpunkt.</a:t>
            </a:r>
            <a:endParaRPr sz="800">
              <a:latin typeface="DM Sans"/>
              <a:ea typeface="DM Sans"/>
              <a:cs typeface="DM Sans"/>
              <a:sym typeface="DM Sans"/>
            </a:endParaRPr>
          </a:p>
        </p:txBody>
      </p:sp>
      <p:sp>
        <p:nvSpPr>
          <p:cNvPr id="1251" name="Google Shape;1251;p103"/>
          <p:cNvSpPr/>
          <p:nvPr/>
        </p:nvSpPr>
        <p:spPr>
          <a:xfrm>
            <a:off x="4913550" y="2581625"/>
            <a:ext cx="1298100" cy="12981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2" name="Google Shape;1252;p10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279774" y="3201298"/>
            <a:ext cx="389950" cy="546199"/>
          </a:xfrm>
          <a:prstGeom prst="rect">
            <a:avLst/>
          </a:prstGeom>
          <a:noFill/>
          <a:ln>
            <a:noFill/>
          </a:ln>
        </p:spPr>
      </p:pic>
      <p:pic>
        <p:nvPicPr>
          <p:cNvPr id="1253" name="Google Shape;1253;p10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315725" y="1333451"/>
            <a:ext cx="493750" cy="493750"/>
          </a:xfrm>
          <a:prstGeom prst="rect">
            <a:avLst/>
          </a:prstGeom>
          <a:noFill/>
          <a:ln>
            <a:noFill/>
          </a:ln>
        </p:spPr>
      </p:pic>
      <p:pic>
        <p:nvPicPr>
          <p:cNvPr id="1254" name="Google Shape;1254;p10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372086" y="3244948"/>
            <a:ext cx="556176" cy="458915"/>
          </a:xfrm>
          <a:prstGeom prst="rect">
            <a:avLst/>
          </a:prstGeom>
          <a:noFill/>
          <a:ln>
            <a:noFill/>
          </a:ln>
        </p:spPr>
      </p:pic>
      <p:sp>
        <p:nvSpPr>
          <p:cNvPr id="1255" name="Google Shape;1255;p103"/>
          <p:cNvSpPr txBox="1"/>
          <p:nvPr/>
        </p:nvSpPr>
        <p:spPr>
          <a:xfrm>
            <a:off x="252000" y="1689000"/>
            <a:ext cx="2942700" cy="2937600"/>
          </a:xfrm>
          <a:prstGeom prst="rect">
            <a:avLst/>
          </a:prstGeom>
          <a:noFill/>
          <a:ln>
            <a:noFill/>
          </a:ln>
        </p:spPr>
        <p:txBody>
          <a:bodyPr spcFirstLastPara="1" wrap="square" lIns="252000" tIns="252000" rIns="252000" bIns="252000" anchor="t" anchorCtr="0">
            <a:noAutofit/>
          </a:bodyPr>
          <a:lstStyle/>
          <a:p>
            <a:pPr marL="0" lvl="0" indent="0" algn="l" rtl="0">
              <a:lnSpc>
                <a:spcPct val="115000"/>
              </a:lnSpc>
              <a:spcBef>
                <a:spcPts val="0"/>
              </a:spcBef>
              <a:spcAft>
                <a:spcPts val="0"/>
              </a:spcAft>
              <a:buNone/>
            </a:pPr>
            <a:r>
              <a:rPr lang="de" sz="1000">
                <a:latin typeface="DM Sans"/>
                <a:ea typeface="DM Sans"/>
                <a:cs typeface="DM Sans"/>
                <a:sym typeface="DM Sans"/>
              </a:rPr>
              <a:t>Die Transformation im neuen digitalen Zeitalter erfordert einen ganzheitlichen, menschen-zentrierten Ansatz, auch oder insbesondere für das Thema Lernen.</a:t>
            </a:r>
            <a:endParaRPr sz="1000">
              <a:latin typeface="DM Sans"/>
              <a:ea typeface="DM Sans"/>
              <a:cs typeface="DM Sans"/>
              <a:sym typeface="DM Sans"/>
            </a:endParaRPr>
          </a:p>
          <a:p>
            <a:pPr marL="0" lvl="0" indent="0" algn="l" rtl="0">
              <a:lnSpc>
                <a:spcPct val="115000"/>
              </a:lnSpc>
              <a:spcBef>
                <a:spcPts val="0"/>
              </a:spcBef>
              <a:spcAft>
                <a:spcPts val="0"/>
              </a:spcAft>
              <a:buNone/>
            </a:pPr>
            <a:endParaRPr sz="1000">
              <a:latin typeface="DM Sans"/>
              <a:ea typeface="DM Sans"/>
              <a:cs typeface="DM Sans"/>
              <a:sym typeface="DM Sans"/>
            </a:endParaRPr>
          </a:p>
          <a:p>
            <a:pPr marL="0" lvl="0" indent="0" algn="l" rtl="0">
              <a:lnSpc>
                <a:spcPct val="115000"/>
              </a:lnSpc>
              <a:spcBef>
                <a:spcPts val="0"/>
              </a:spcBef>
              <a:spcAft>
                <a:spcPts val="0"/>
              </a:spcAft>
              <a:buNone/>
            </a:pPr>
            <a:r>
              <a:rPr lang="de" sz="1000">
                <a:latin typeface="DM Sans"/>
                <a:ea typeface="DM Sans"/>
                <a:cs typeface="DM Sans"/>
                <a:sym typeface="DM Sans"/>
              </a:rPr>
              <a:t>Dabei sind drei Ebenen die drei Ebenen: Kopf, Herz, Hand die Schwerpunkte. </a:t>
            </a:r>
            <a:endParaRPr sz="1000">
              <a:latin typeface="DM Sans"/>
              <a:ea typeface="DM Sans"/>
              <a:cs typeface="DM Sans"/>
              <a:sym typeface="DM Sans"/>
            </a:endParaRPr>
          </a:p>
        </p:txBody>
      </p:sp>
      <p:sp>
        <p:nvSpPr>
          <p:cNvPr id="1256" name="Google Shape;1256;p103"/>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20">
                <a:solidFill>
                  <a:schemeClr val="dk1"/>
                </a:solidFill>
                <a:latin typeface="DM Sans Medium"/>
                <a:ea typeface="DM Sans Medium"/>
                <a:cs typeface="DM Sans Medium"/>
                <a:sym typeface="DM Sans Medium"/>
              </a:rPr>
              <a:t>Definition und Kommunikation von Lernzielen</a:t>
            </a:r>
            <a:endParaRPr sz="2420">
              <a:solidFill>
                <a:schemeClr val="dk1"/>
              </a:solidFill>
              <a:latin typeface="DM Sans Medium"/>
              <a:ea typeface="DM Sans Medium"/>
              <a:cs typeface="DM Sans Medium"/>
              <a:sym typeface="DM Sans Medium"/>
            </a:endParaRPr>
          </a:p>
          <a:p>
            <a:pPr marL="0" lvl="0" indent="0" algn="l" rtl="0">
              <a:spcBef>
                <a:spcPts val="0"/>
              </a:spcBef>
              <a:spcAft>
                <a:spcPts val="0"/>
              </a:spcAft>
              <a:buNone/>
            </a:pPr>
            <a:r>
              <a:rPr lang="de" sz="2420">
                <a:solidFill>
                  <a:srgbClr val="27F1A3"/>
                </a:solidFill>
                <a:latin typeface="DM Sans Medium"/>
                <a:ea typeface="DM Sans Medium"/>
                <a:cs typeface="DM Sans Medium"/>
                <a:sym typeface="DM Sans Medium"/>
              </a:rPr>
              <a:t>Kopf, Hand, Herz - Lernziele</a:t>
            </a:r>
            <a:endParaRPr sz="2420">
              <a:solidFill>
                <a:schemeClr val="dk1"/>
              </a:solidFill>
              <a:latin typeface="DM Sans Medium"/>
              <a:ea typeface="DM Sans Medium"/>
              <a:cs typeface="DM Sans Medium"/>
              <a:sym typeface="DM Sans Medium"/>
            </a:endParaRPr>
          </a:p>
        </p:txBody>
      </p:sp>
      <p:sp>
        <p:nvSpPr>
          <p:cNvPr id="1257" name="Google Shape;1257;p103"/>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54</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261"/>
        <p:cNvGrpSpPr/>
        <p:nvPr/>
      </p:nvGrpSpPr>
      <p:grpSpPr>
        <a:xfrm>
          <a:off x="0" y="0"/>
          <a:ext cx="0" cy="0"/>
          <a:chOff x="0" y="0"/>
          <a:chExt cx="0" cy="0"/>
        </a:xfrm>
      </p:grpSpPr>
      <p:sp>
        <p:nvSpPr>
          <p:cNvPr id="1262" name="Google Shape;1262;p104"/>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263" name="Google Shape;1263;p10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4"/>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Inhaltliche Schwerpunkte</a:t>
            </a:r>
            <a:endParaRPr sz="2400">
              <a:solidFill>
                <a:schemeClr val="dk1"/>
              </a:solidFill>
              <a:latin typeface="DM Sans Medium"/>
              <a:ea typeface="DM Sans Medium"/>
              <a:cs typeface="DM Sans Medium"/>
              <a:sym typeface="DM Sans Medium"/>
            </a:endParaRPr>
          </a:p>
        </p:txBody>
      </p:sp>
      <p:sp>
        <p:nvSpPr>
          <p:cNvPr id="1265" name="Google Shape;1265;p104"/>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55</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05"/>
          <p:cNvSpPr/>
          <p:nvPr/>
        </p:nvSpPr>
        <p:spPr>
          <a:xfrm>
            <a:off x="6799750" y="3680932"/>
            <a:ext cx="1982400" cy="776700"/>
          </a:xfrm>
          <a:prstGeom prst="rect">
            <a:avLst/>
          </a:prstGeom>
          <a:solidFill>
            <a:srgbClr val="FFFFFF"/>
          </a:solidFill>
          <a:ln>
            <a:noFill/>
          </a:ln>
        </p:spPr>
        <p:txBody>
          <a:bodyPr spcFirstLastPara="1" wrap="square" lIns="91425" tIns="91425" rIns="91425" bIns="91425" anchor="t" anchorCtr="0">
            <a:noAutofit/>
          </a:bodyPr>
          <a:lstStyle/>
          <a:p>
            <a:pPr marL="244800" lvl="0" indent="0" algn="l" rtl="0">
              <a:spcBef>
                <a:spcPts val="0"/>
              </a:spcBef>
              <a:spcAft>
                <a:spcPts val="0"/>
              </a:spcAft>
              <a:buNone/>
            </a:pPr>
            <a:r>
              <a:rPr lang="de" sz="700" i="1">
                <a:solidFill>
                  <a:schemeClr val="dk1"/>
                </a:solidFill>
                <a:latin typeface="DM Sans"/>
                <a:ea typeface="DM Sans"/>
                <a:cs typeface="DM Sans"/>
                <a:sym typeface="DM Sans"/>
              </a:rPr>
              <a:t>Psychologische Sicherheit als Grundlage für Lernen/Fehler</a:t>
            </a:r>
            <a:endParaRPr sz="700" i="1">
              <a:latin typeface="DM Sans"/>
              <a:ea typeface="DM Sans"/>
              <a:cs typeface="DM Sans"/>
              <a:sym typeface="DM Sans"/>
            </a:endParaRPr>
          </a:p>
          <a:p>
            <a:pPr marL="244800" marR="0" lvl="0" indent="0" algn="l" rtl="0">
              <a:lnSpc>
                <a:spcPct val="100000"/>
              </a:lnSpc>
              <a:spcBef>
                <a:spcPts val="600"/>
              </a:spcBef>
              <a:spcAft>
                <a:spcPts val="0"/>
              </a:spcAft>
              <a:buNone/>
            </a:pPr>
            <a:r>
              <a:rPr lang="de" sz="700" i="1">
                <a:latin typeface="DM Sans"/>
                <a:ea typeface="DM Sans"/>
                <a:cs typeface="DM Sans"/>
                <a:sym typeface="DM Sans"/>
              </a:rPr>
              <a:t>Auswirkungen von Organisationen auf das individuelle Verhalten</a:t>
            </a:r>
            <a:endParaRPr sz="700" i="1">
              <a:latin typeface="DM Sans"/>
              <a:ea typeface="DM Sans"/>
              <a:cs typeface="DM Sans"/>
              <a:sym typeface="DM Sans"/>
            </a:endParaRPr>
          </a:p>
          <a:p>
            <a:pPr marL="244800" marR="0" lvl="0" indent="0" algn="l" rtl="0">
              <a:lnSpc>
                <a:spcPct val="100000"/>
              </a:lnSpc>
              <a:spcBef>
                <a:spcPts val="600"/>
              </a:spcBef>
              <a:spcAft>
                <a:spcPts val="0"/>
              </a:spcAft>
              <a:buNone/>
            </a:pPr>
            <a:r>
              <a:rPr lang="de" sz="700" i="1">
                <a:latin typeface="DM Sans"/>
                <a:ea typeface="DM Sans"/>
                <a:cs typeface="DM Sans"/>
                <a:sym typeface="DM Sans"/>
              </a:rPr>
              <a:t>Wirkungskreise in einer Organisation und Möglichkeiten der Entfaltung</a:t>
            </a:r>
            <a:endParaRPr sz="700" i="1">
              <a:latin typeface="DM Sans"/>
              <a:ea typeface="DM Sans"/>
              <a:cs typeface="DM Sans"/>
              <a:sym typeface="DM Sans"/>
            </a:endParaRPr>
          </a:p>
          <a:p>
            <a:pPr marL="244800" marR="0" lvl="0" indent="0" algn="l" rtl="0">
              <a:lnSpc>
                <a:spcPct val="100000"/>
              </a:lnSpc>
              <a:spcBef>
                <a:spcPts val="600"/>
              </a:spcBef>
              <a:spcAft>
                <a:spcPts val="600"/>
              </a:spcAft>
              <a:buNone/>
            </a:pPr>
            <a:endParaRPr sz="700" i="1">
              <a:latin typeface="DM Sans"/>
              <a:ea typeface="DM Sans"/>
              <a:cs typeface="DM Sans"/>
              <a:sym typeface="DM Sans"/>
            </a:endParaRPr>
          </a:p>
        </p:txBody>
      </p:sp>
      <p:sp>
        <p:nvSpPr>
          <p:cNvPr id="1271" name="Google Shape;1271;p105"/>
          <p:cNvSpPr/>
          <p:nvPr/>
        </p:nvSpPr>
        <p:spPr>
          <a:xfrm>
            <a:off x="2681387" y="1836709"/>
            <a:ext cx="1764900" cy="1764900"/>
          </a:xfrm>
          <a:prstGeom prst="ellipse">
            <a:avLst/>
          </a:prstGeom>
          <a:solidFill>
            <a:srgbClr val="7E98F8">
              <a:alpha val="6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5"/>
          <p:cNvSpPr/>
          <p:nvPr/>
        </p:nvSpPr>
        <p:spPr>
          <a:xfrm>
            <a:off x="4836349" y="1815108"/>
            <a:ext cx="1764900" cy="1764900"/>
          </a:xfrm>
          <a:prstGeom prst="ellipse">
            <a:avLst/>
          </a:prstGeom>
          <a:solidFill>
            <a:srgbClr val="DAD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5"/>
          <p:cNvSpPr txBox="1"/>
          <p:nvPr/>
        </p:nvSpPr>
        <p:spPr>
          <a:xfrm>
            <a:off x="2640745" y="2061344"/>
            <a:ext cx="1904400" cy="1188000"/>
          </a:xfrm>
          <a:prstGeom prst="rect">
            <a:avLst/>
          </a:prstGeom>
          <a:noFill/>
          <a:ln>
            <a:noFill/>
          </a:ln>
        </p:spPr>
        <p:txBody>
          <a:bodyPr spcFirstLastPara="1" wrap="square" lIns="252000" tIns="252000" rIns="252000" bIns="252000" anchor="t" anchorCtr="0">
            <a:noAutofit/>
          </a:bodyPr>
          <a:lstStyle/>
          <a:p>
            <a:pPr marL="0" lvl="0" indent="0" algn="ctr" rtl="0">
              <a:spcBef>
                <a:spcPts val="0"/>
              </a:spcBef>
              <a:spcAft>
                <a:spcPts val="0"/>
              </a:spcAft>
              <a:buNone/>
            </a:pPr>
            <a:r>
              <a:rPr lang="de" sz="1000">
                <a:solidFill>
                  <a:schemeClr val="dk1"/>
                </a:solidFill>
                <a:latin typeface="DM Sans"/>
                <a:ea typeface="DM Sans"/>
                <a:cs typeface="DM Sans"/>
                <a:sym typeface="DM Sans"/>
              </a:rPr>
              <a:t>Wie kann ich schnell Neues Lernen und effektiver im Alltag lernen und wachsen?</a:t>
            </a:r>
            <a:endParaRPr sz="1000">
              <a:solidFill>
                <a:schemeClr val="dk1"/>
              </a:solidFill>
              <a:latin typeface="DM Sans"/>
              <a:ea typeface="DM Sans"/>
              <a:cs typeface="DM Sans"/>
              <a:sym typeface="DM Sans"/>
            </a:endParaRPr>
          </a:p>
        </p:txBody>
      </p:sp>
      <p:sp>
        <p:nvSpPr>
          <p:cNvPr id="1275" name="Google Shape;1275;p105"/>
          <p:cNvSpPr/>
          <p:nvPr/>
        </p:nvSpPr>
        <p:spPr>
          <a:xfrm>
            <a:off x="526425" y="1815100"/>
            <a:ext cx="1764900" cy="1764900"/>
          </a:xfrm>
          <a:prstGeom prst="ellipse">
            <a:avLst/>
          </a:prstGeom>
          <a:solidFill>
            <a:srgbClr val="78A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5"/>
          <p:cNvSpPr txBox="1"/>
          <p:nvPr/>
        </p:nvSpPr>
        <p:spPr>
          <a:xfrm>
            <a:off x="255150" y="194400"/>
            <a:ext cx="86031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Die eigene Lern- und Veränderungsfähigkeit trainieren</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latin typeface="DM Sans"/>
                <a:ea typeface="DM Sans"/>
                <a:cs typeface="DM Sans"/>
                <a:sym typeface="DM Sans"/>
              </a:rPr>
              <a:t>Die Schwerpunkte des OLL im Überblick</a:t>
            </a:r>
            <a:endParaRPr sz="2400">
              <a:latin typeface="DM Sans"/>
              <a:ea typeface="DM Sans"/>
              <a:cs typeface="DM Sans"/>
              <a:sym typeface="DM Sans"/>
            </a:endParaRPr>
          </a:p>
        </p:txBody>
      </p:sp>
      <p:sp>
        <p:nvSpPr>
          <p:cNvPr id="1277" name="Google Shape;1277;p105"/>
          <p:cNvSpPr txBox="1"/>
          <p:nvPr/>
        </p:nvSpPr>
        <p:spPr>
          <a:xfrm>
            <a:off x="4803453" y="2061344"/>
            <a:ext cx="1904400" cy="1188000"/>
          </a:xfrm>
          <a:prstGeom prst="rect">
            <a:avLst/>
          </a:prstGeom>
          <a:noFill/>
          <a:ln>
            <a:noFill/>
          </a:ln>
        </p:spPr>
        <p:txBody>
          <a:bodyPr spcFirstLastPara="1" wrap="square" lIns="252000" tIns="252000" rIns="252000" bIns="252000" anchor="t" anchorCtr="0">
            <a:noAutofit/>
          </a:bodyPr>
          <a:lstStyle/>
          <a:p>
            <a:pPr marL="0" lvl="0" indent="0" algn="ctr" rtl="0">
              <a:spcBef>
                <a:spcPts val="0"/>
              </a:spcBef>
              <a:spcAft>
                <a:spcPts val="0"/>
              </a:spcAft>
              <a:buNone/>
            </a:pPr>
            <a:r>
              <a:rPr lang="de" sz="1000">
                <a:solidFill>
                  <a:schemeClr val="dk1"/>
                </a:solidFill>
                <a:latin typeface="DM Sans"/>
                <a:ea typeface="DM Sans"/>
                <a:cs typeface="DM Sans"/>
                <a:sym typeface="DM Sans"/>
              </a:rPr>
              <a:t>Wie kann ich fokussierter und  nachhaltiger meine Energie für meine (Lern-) Ziele einsetzen?</a:t>
            </a:r>
            <a:endParaRPr sz="1000">
              <a:solidFill>
                <a:schemeClr val="dk1"/>
              </a:solidFill>
              <a:latin typeface="DM Sans"/>
              <a:ea typeface="DM Sans"/>
              <a:cs typeface="DM Sans"/>
              <a:sym typeface="DM Sans"/>
            </a:endParaRPr>
          </a:p>
        </p:txBody>
      </p:sp>
      <p:sp>
        <p:nvSpPr>
          <p:cNvPr id="1278" name="Google Shape;1278;p105"/>
          <p:cNvSpPr txBox="1"/>
          <p:nvPr/>
        </p:nvSpPr>
        <p:spPr>
          <a:xfrm>
            <a:off x="481925" y="2061344"/>
            <a:ext cx="1904400" cy="1188000"/>
          </a:xfrm>
          <a:prstGeom prst="rect">
            <a:avLst/>
          </a:prstGeom>
          <a:noFill/>
          <a:ln>
            <a:noFill/>
          </a:ln>
        </p:spPr>
        <p:txBody>
          <a:bodyPr spcFirstLastPara="1" wrap="square" lIns="252000" tIns="252000" rIns="252000" bIns="252000" anchor="t" anchorCtr="0">
            <a:noAutofit/>
          </a:bodyPr>
          <a:lstStyle/>
          <a:p>
            <a:pPr marL="0" lvl="0" indent="0" algn="ctr" rtl="0">
              <a:spcBef>
                <a:spcPts val="0"/>
              </a:spcBef>
              <a:spcAft>
                <a:spcPts val="0"/>
              </a:spcAft>
              <a:buNone/>
            </a:pPr>
            <a:r>
              <a:rPr lang="de" sz="1000">
                <a:solidFill>
                  <a:schemeClr val="dk1"/>
                </a:solidFill>
                <a:latin typeface="DM Sans"/>
                <a:ea typeface="DM Sans"/>
                <a:cs typeface="DM Sans"/>
                <a:sym typeface="DM Sans"/>
              </a:rPr>
              <a:t>Wie kann ich offener und neugieriger sein, wenn ich mit Veränderungen konfrontiert werde?</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p:txBody>
      </p:sp>
      <p:sp>
        <p:nvSpPr>
          <p:cNvPr id="1279" name="Google Shape;1279;p105"/>
          <p:cNvSpPr/>
          <p:nvPr/>
        </p:nvSpPr>
        <p:spPr>
          <a:xfrm>
            <a:off x="6991312" y="1815108"/>
            <a:ext cx="1764900" cy="1764900"/>
          </a:xfrm>
          <a:prstGeom prst="ellipse">
            <a:avLst/>
          </a:prstGeom>
          <a:solidFill>
            <a:srgbClr val="CC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5"/>
          <p:cNvSpPr txBox="1"/>
          <p:nvPr/>
        </p:nvSpPr>
        <p:spPr>
          <a:xfrm>
            <a:off x="6921552" y="2061344"/>
            <a:ext cx="1904400" cy="1188000"/>
          </a:xfrm>
          <a:prstGeom prst="rect">
            <a:avLst/>
          </a:prstGeom>
          <a:noFill/>
          <a:ln>
            <a:noFill/>
          </a:ln>
        </p:spPr>
        <p:txBody>
          <a:bodyPr spcFirstLastPara="1" wrap="square" lIns="252000" tIns="252000" rIns="252000" bIns="252000" anchor="t" anchorCtr="0">
            <a:noAutofit/>
          </a:bodyPr>
          <a:lstStyle/>
          <a:p>
            <a:pPr marL="0" lvl="0" indent="0" algn="ctr" rtl="0">
              <a:spcBef>
                <a:spcPts val="0"/>
              </a:spcBef>
              <a:spcAft>
                <a:spcPts val="0"/>
              </a:spcAft>
              <a:buNone/>
            </a:pPr>
            <a:r>
              <a:rPr lang="de" sz="1000">
                <a:solidFill>
                  <a:schemeClr val="dk1"/>
                </a:solidFill>
                <a:latin typeface="DM Sans"/>
                <a:ea typeface="DM Sans"/>
                <a:cs typeface="DM Sans"/>
                <a:sym typeface="DM Sans"/>
              </a:rPr>
              <a:t>Wie kann ich im Kontext einer Organisation gezielt wachsen und mich einbringen?</a:t>
            </a:r>
            <a:endParaRPr sz="1000">
              <a:solidFill>
                <a:schemeClr val="dk1"/>
              </a:solidFill>
              <a:latin typeface="DM Sans"/>
              <a:ea typeface="DM Sans"/>
              <a:cs typeface="DM Sans"/>
              <a:sym typeface="DM Sans"/>
            </a:endParaRPr>
          </a:p>
        </p:txBody>
      </p:sp>
      <p:sp>
        <p:nvSpPr>
          <p:cNvPr id="1281" name="Google Shape;1281;p105"/>
          <p:cNvSpPr txBox="1"/>
          <p:nvPr/>
        </p:nvSpPr>
        <p:spPr>
          <a:xfrm>
            <a:off x="440925" y="1286600"/>
            <a:ext cx="1935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b="1">
                <a:latin typeface="DM Sans"/>
                <a:ea typeface="DM Sans"/>
                <a:cs typeface="DM Sans"/>
                <a:sym typeface="DM Sans"/>
              </a:rPr>
              <a:t>Neugierde &amp; </a:t>
            </a:r>
            <a:endParaRPr sz="1200" b="1">
              <a:latin typeface="DM Sans"/>
              <a:ea typeface="DM Sans"/>
              <a:cs typeface="DM Sans"/>
              <a:sym typeface="DM Sans"/>
            </a:endParaRPr>
          </a:p>
          <a:p>
            <a:pPr marL="0" lvl="0" indent="0" algn="ctr" rtl="0">
              <a:spcBef>
                <a:spcPts val="0"/>
              </a:spcBef>
              <a:spcAft>
                <a:spcPts val="0"/>
              </a:spcAft>
              <a:buNone/>
            </a:pPr>
            <a:r>
              <a:rPr lang="de" sz="1200" b="1">
                <a:latin typeface="DM Sans"/>
                <a:ea typeface="DM Sans"/>
                <a:cs typeface="DM Sans"/>
                <a:sym typeface="DM Sans"/>
              </a:rPr>
              <a:t>Mindset</a:t>
            </a:r>
            <a:endParaRPr sz="1200" b="1">
              <a:latin typeface="DM Sans"/>
              <a:ea typeface="DM Sans"/>
              <a:cs typeface="DM Sans"/>
              <a:sym typeface="DM Sans"/>
            </a:endParaRPr>
          </a:p>
        </p:txBody>
      </p:sp>
      <p:sp>
        <p:nvSpPr>
          <p:cNvPr id="1282" name="Google Shape;1282;p105"/>
          <p:cNvSpPr txBox="1"/>
          <p:nvPr/>
        </p:nvSpPr>
        <p:spPr>
          <a:xfrm>
            <a:off x="2618225" y="1286600"/>
            <a:ext cx="193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b="1">
                <a:latin typeface="DM Sans"/>
                <a:ea typeface="DM Sans"/>
                <a:cs typeface="DM Sans"/>
                <a:sym typeface="DM Sans"/>
              </a:rPr>
              <a:t>Learnability</a:t>
            </a:r>
            <a:endParaRPr sz="1200" b="1">
              <a:latin typeface="DM Sans"/>
              <a:ea typeface="DM Sans"/>
              <a:cs typeface="DM Sans"/>
              <a:sym typeface="DM Sans"/>
            </a:endParaRPr>
          </a:p>
        </p:txBody>
      </p:sp>
      <p:sp>
        <p:nvSpPr>
          <p:cNvPr id="1283" name="Google Shape;1283;p105"/>
          <p:cNvSpPr txBox="1"/>
          <p:nvPr/>
        </p:nvSpPr>
        <p:spPr>
          <a:xfrm>
            <a:off x="4769888" y="1286600"/>
            <a:ext cx="193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b="1">
                <a:latin typeface="DM Sans"/>
                <a:ea typeface="DM Sans"/>
                <a:cs typeface="DM Sans"/>
                <a:sym typeface="DM Sans"/>
              </a:rPr>
              <a:t>Self-Leadership</a:t>
            </a:r>
            <a:endParaRPr sz="1200" b="1">
              <a:latin typeface="DM Sans"/>
              <a:ea typeface="DM Sans"/>
              <a:cs typeface="DM Sans"/>
              <a:sym typeface="DM Sans"/>
            </a:endParaRPr>
          </a:p>
        </p:txBody>
      </p:sp>
      <p:sp>
        <p:nvSpPr>
          <p:cNvPr id="1284" name="Google Shape;1284;p105"/>
          <p:cNvSpPr txBox="1"/>
          <p:nvPr/>
        </p:nvSpPr>
        <p:spPr>
          <a:xfrm>
            <a:off x="6816750" y="1286600"/>
            <a:ext cx="2145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b="1">
                <a:latin typeface="DM Sans"/>
                <a:ea typeface="DM Sans"/>
                <a:cs typeface="DM Sans"/>
                <a:sym typeface="DM Sans"/>
              </a:rPr>
              <a:t>Organisationales </a:t>
            </a:r>
            <a:endParaRPr sz="1200" b="1">
              <a:latin typeface="DM Sans"/>
              <a:ea typeface="DM Sans"/>
              <a:cs typeface="DM Sans"/>
              <a:sym typeface="DM Sans"/>
            </a:endParaRPr>
          </a:p>
          <a:p>
            <a:pPr marL="0" lvl="0" indent="0" algn="ctr" rtl="0">
              <a:spcBef>
                <a:spcPts val="0"/>
              </a:spcBef>
              <a:spcAft>
                <a:spcPts val="0"/>
              </a:spcAft>
              <a:buNone/>
            </a:pPr>
            <a:r>
              <a:rPr lang="de" sz="1200" b="1">
                <a:latin typeface="DM Sans"/>
                <a:ea typeface="DM Sans"/>
                <a:cs typeface="DM Sans"/>
                <a:sym typeface="DM Sans"/>
              </a:rPr>
              <a:t>Mindset</a:t>
            </a:r>
            <a:endParaRPr sz="1200" b="1">
              <a:latin typeface="DM Sans"/>
              <a:ea typeface="DM Sans"/>
              <a:cs typeface="DM Sans"/>
              <a:sym typeface="DM Sans"/>
            </a:endParaRPr>
          </a:p>
        </p:txBody>
      </p:sp>
      <p:sp>
        <p:nvSpPr>
          <p:cNvPr id="1285" name="Google Shape;1285;p105"/>
          <p:cNvSpPr/>
          <p:nvPr/>
        </p:nvSpPr>
        <p:spPr>
          <a:xfrm>
            <a:off x="570400" y="3680924"/>
            <a:ext cx="1982400" cy="1015800"/>
          </a:xfrm>
          <a:prstGeom prst="rect">
            <a:avLst/>
          </a:prstGeom>
          <a:solidFill>
            <a:srgbClr val="FFFFFF"/>
          </a:solidFill>
          <a:ln>
            <a:noFill/>
          </a:ln>
        </p:spPr>
        <p:txBody>
          <a:bodyPr spcFirstLastPara="1" wrap="square" lIns="91425" tIns="91425" rIns="91425" bIns="91425" anchor="t" anchorCtr="0">
            <a:noAutofit/>
          </a:bodyPr>
          <a:lstStyle/>
          <a:p>
            <a:pPr marL="244800" lvl="0" indent="0" algn="l" rtl="0">
              <a:spcBef>
                <a:spcPts val="0"/>
              </a:spcBef>
              <a:spcAft>
                <a:spcPts val="0"/>
              </a:spcAft>
              <a:buNone/>
            </a:pPr>
            <a:r>
              <a:rPr lang="de" sz="700" i="1">
                <a:latin typeface="DM Sans"/>
                <a:ea typeface="DM Sans"/>
                <a:cs typeface="DM Sans"/>
                <a:sym typeface="DM Sans"/>
              </a:rPr>
              <a:t>Grundlage: Was sind Mindsets und was ist ein Growth Mindset?</a:t>
            </a:r>
            <a:endParaRPr sz="700" i="1">
              <a:latin typeface="DM Sans"/>
              <a:ea typeface="DM Sans"/>
              <a:cs typeface="DM Sans"/>
              <a:sym typeface="DM Sans"/>
            </a:endParaRPr>
          </a:p>
          <a:p>
            <a:pPr marL="244800" lvl="0" indent="0" algn="l" rtl="0">
              <a:spcBef>
                <a:spcPts val="600"/>
              </a:spcBef>
              <a:spcAft>
                <a:spcPts val="0"/>
              </a:spcAft>
              <a:buNone/>
            </a:pPr>
            <a:r>
              <a:rPr lang="de" sz="700" i="1">
                <a:latin typeface="DM Sans"/>
                <a:ea typeface="DM Sans"/>
                <a:cs typeface="DM Sans"/>
                <a:sym typeface="DM Sans"/>
              </a:rPr>
              <a:t>Einführung Neugierde und Relevanz für Veränderung und Lernen</a:t>
            </a:r>
            <a:endParaRPr sz="700" i="1">
              <a:latin typeface="DM Sans"/>
              <a:ea typeface="DM Sans"/>
              <a:cs typeface="DM Sans"/>
              <a:sym typeface="DM Sans"/>
            </a:endParaRPr>
          </a:p>
          <a:p>
            <a:pPr marL="244800" lvl="0" indent="0" algn="l" rtl="0">
              <a:spcBef>
                <a:spcPts val="600"/>
              </a:spcBef>
              <a:spcAft>
                <a:spcPts val="0"/>
              </a:spcAft>
              <a:buNone/>
            </a:pPr>
            <a:r>
              <a:rPr lang="de" sz="700" i="1">
                <a:latin typeface="DM Sans"/>
                <a:ea typeface="DM Sans"/>
                <a:cs typeface="DM Sans"/>
                <a:sym typeface="DM Sans"/>
              </a:rPr>
              <a:t>Innerer Monolog im Alltag und Umgang mit Veränderung</a:t>
            </a:r>
            <a:endParaRPr sz="700" i="1">
              <a:latin typeface="DM Sans"/>
              <a:ea typeface="DM Sans"/>
              <a:cs typeface="DM Sans"/>
              <a:sym typeface="DM Sans"/>
            </a:endParaRPr>
          </a:p>
          <a:p>
            <a:pPr marL="244800" lvl="0" indent="0" algn="l" rtl="0">
              <a:spcBef>
                <a:spcPts val="600"/>
              </a:spcBef>
              <a:spcAft>
                <a:spcPts val="600"/>
              </a:spcAft>
              <a:buNone/>
            </a:pPr>
            <a:endParaRPr sz="700" i="1">
              <a:latin typeface="DM Sans"/>
              <a:ea typeface="DM Sans"/>
              <a:cs typeface="DM Sans"/>
              <a:sym typeface="DM Sans"/>
            </a:endParaRPr>
          </a:p>
        </p:txBody>
      </p:sp>
      <p:sp>
        <p:nvSpPr>
          <p:cNvPr id="1286" name="Google Shape;1286;p105"/>
          <p:cNvSpPr txBox="1"/>
          <p:nvPr/>
        </p:nvSpPr>
        <p:spPr>
          <a:xfrm rot="-5400000">
            <a:off x="-106500" y="3810886"/>
            <a:ext cx="1015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700">
                <a:latin typeface="DM Sans"/>
                <a:ea typeface="DM Sans"/>
                <a:cs typeface="DM Sans"/>
                <a:sym typeface="DM Sans"/>
              </a:rPr>
              <a:t>Schwerpunkte</a:t>
            </a:r>
            <a:endParaRPr sz="700">
              <a:latin typeface="DM Sans"/>
              <a:ea typeface="DM Sans"/>
              <a:cs typeface="DM Sans"/>
              <a:sym typeface="DM Sans"/>
            </a:endParaRPr>
          </a:p>
        </p:txBody>
      </p:sp>
      <p:sp>
        <p:nvSpPr>
          <p:cNvPr id="1287" name="Google Shape;1287;p105"/>
          <p:cNvSpPr/>
          <p:nvPr/>
        </p:nvSpPr>
        <p:spPr>
          <a:xfrm>
            <a:off x="2646850" y="3680932"/>
            <a:ext cx="1982400" cy="776700"/>
          </a:xfrm>
          <a:prstGeom prst="rect">
            <a:avLst/>
          </a:prstGeom>
          <a:solidFill>
            <a:srgbClr val="FFFFFF">
              <a:alpha val="83090"/>
            </a:srgbClr>
          </a:solidFill>
          <a:ln>
            <a:noFill/>
          </a:ln>
        </p:spPr>
        <p:txBody>
          <a:bodyPr spcFirstLastPara="1" wrap="square" lIns="91425" tIns="91425" rIns="91425" bIns="91425" anchor="t" anchorCtr="0">
            <a:noAutofit/>
          </a:bodyPr>
          <a:lstStyle/>
          <a:p>
            <a:pPr marL="244800" marR="0" lvl="0" indent="0" algn="l" rtl="0">
              <a:lnSpc>
                <a:spcPct val="100000"/>
              </a:lnSpc>
              <a:spcBef>
                <a:spcPts val="0"/>
              </a:spcBef>
              <a:spcAft>
                <a:spcPts val="0"/>
              </a:spcAft>
              <a:buNone/>
            </a:pPr>
            <a:r>
              <a:rPr lang="de" sz="700" i="1">
                <a:latin typeface="DM Sans"/>
                <a:ea typeface="DM Sans"/>
                <a:cs typeface="DM Sans"/>
                <a:sym typeface="DM Sans"/>
              </a:rPr>
              <a:t>Grundlagen für effektives Lernen und Erinnern von Gelerntem</a:t>
            </a:r>
            <a:endParaRPr sz="700" i="1">
              <a:latin typeface="DM Sans"/>
              <a:ea typeface="DM Sans"/>
              <a:cs typeface="DM Sans"/>
              <a:sym typeface="DM Sans"/>
            </a:endParaRPr>
          </a:p>
          <a:p>
            <a:pPr marL="244800" marR="0" lvl="0" indent="0" algn="l" rtl="0">
              <a:lnSpc>
                <a:spcPct val="100000"/>
              </a:lnSpc>
              <a:spcBef>
                <a:spcPts val="600"/>
              </a:spcBef>
              <a:spcAft>
                <a:spcPts val="0"/>
              </a:spcAft>
              <a:buNone/>
            </a:pPr>
            <a:r>
              <a:rPr lang="de" sz="700" i="1">
                <a:latin typeface="DM Sans"/>
                <a:ea typeface="DM Sans"/>
                <a:cs typeface="DM Sans"/>
                <a:sym typeface="DM Sans"/>
              </a:rPr>
              <a:t>Grundlagen für gesundes Lernen im Alltag (Schlaf, Emotionen, Stress)</a:t>
            </a:r>
            <a:endParaRPr sz="700" i="1">
              <a:latin typeface="DM Sans"/>
              <a:ea typeface="DM Sans"/>
              <a:cs typeface="DM Sans"/>
              <a:sym typeface="DM Sans"/>
            </a:endParaRPr>
          </a:p>
          <a:p>
            <a:pPr marL="244800" lvl="0" indent="0" algn="l" rtl="0">
              <a:spcBef>
                <a:spcPts val="600"/>
              </a:spcBef>
              <a:spcAft>
                <a:spcPts val="600"/>
              </a:spcAft>
              <a:buNone/>
            </a:pPr>
            <a:r>
              <a:rPr lang="de" sz="700" i="1">
                <a:solidFill>
                  <a:schemeClr val="dk1"/>
                </a:solidFill>
                <a:latin typeface="DM Sans"/>
                <a:ea typeface="DM Sans"/>
                <a:cs typeface="DM Sans"/>
                <a:sym typeface="DM Sans"/>
              </a:rPr>
              <a:t>Strategien für das eigene Lernprojekt und Lernerfolg im Arbeitsalltag</a:t>
            </a:r>
            <a:endParaRPr sz="700" i="1">
              <a:latin typeface="DM Sans"/>
              <a:ea typeface="DM Sans"/>
              <a:cs typeface="DM Sans"/>
              <a:sym typeface="DM Sans"/>
            </a:endParaRPr>
          </a:p>
        </p:txBody>
      </p:sp>
      <p:sp>
        <p:nvSpPr>
          <p:cNvPr id="1288" name="Google Shape;1288;p105"/>
          <p:cNvSpPr/>
          <p:nvPr/>
        </p:nvSpPr>
        <p:spPr>
          <a:xfrm>
            <a:off x="4723300" y="3680932"/>
            <a:ext cx="1982400" cy="776700"/>
          </a:xfrm>
          <a:prstGeom prst="rect">
            <a:avLst/>
          </a:prstGeom>
          <a:noFill/>
          <a:ln>
            <a:noFill/>
          </a:ln>
        </p:spPr>
        <p:txBody>
          <a:bodyPr spcFirstLastPara="1" wrap="square" lIns="91425" tIns="91425" rIns="91425" bIns="91425" anchor="t" anchorCtr="0">
            <a:noAutofit/>
          </a:bodyPr>
          <a:lstStyle/>
          <a:p>
            <a:pPr marL="244800" marR="0" lvl="0" indent="0" algn="l" rtl="0">
              <a:lnSpc>
                <a:spcPct val="100000"/>
              </a:lnSpc>
              <a:spcBef>
                <a:spcPts val="0"/>
              </a:spcBef>
              <a:spcAft>
                <a:spcPts val="0"/>
              </a:spcAft>
              <a:buNone/>
            </a:pPr>
            <a:r>
              <a:rPr lang="de" sz="700" i="1">
                <a:latin typeface="DM Sans"/>
                <a:ea typeface="DM Sans"/>
                <a:cs typeface="DM Sans"/>
                <a:sym typeface="DM Sans"/>
              </a:rPr>
              <a:t>Ablenkungsfreies Arbeiten und fokussiertes Lernen</a:t>
            </a:r>
            <a:endParaRPr sz="700" i="1">
              <a:latin typeface="DM Sans"/>
              <a:ea typeface="DM Sans"/>
              <a:cs typeface="DM Sans"/>
              <a:sym typeface="DM Sans"/>
            </a:endParaRPr>
          </a:p>
          <a:p>
            <a:pPr marL="244800" marR="0" lvl="0" indent="0" algn="l" rtl="0">
              <a:lnSpc>
                <a:spcPct val="100000"/>
              </a:lnSpc>
              <a:spcBef>
                <a:spcPts val="600"/>
              </a:spcBef>
              <a:spcAft>
                <a:spcPts val="0"/>
              </a:spcAft>
              <a:buNone/>
            </a:pPr>
            <a:r>
              <a:rPr lang="de" sz="700" i="1">
                <a:latin typeface="DM Sans"/>
                <a:ea typeface="DM Sans"/>
                <a:cs typeface="DM Sans"/>
                <a:sym typeface="DM Sans"/>
              </a:rPr>
              <a:t>Gewohnheiten, Lernumfeld-Design und Rituale für das eigene Wachstum </a:t>
            </a:r>
            <a:endParaRPr sz="700" i="1">
              <a:solidFill>
                <a:srgbClr val="000000"/>
              </a:solidFill>
              <a:latin typeface="DM Sans"/>
              <a:ea typeface="DM Sans"/>
              <a:cs typeface="DM Sans"/>
              <a:sym typeface="DM Sans"/>
            </a:endParaRPr>
          </a:p>
          <a:p>
            <a:pPr marL="244800" marR="0" lvl="0" indent="0" algn="l" rtl="0">
              <a:lnSpc>
                <a:spcPct val="100000"/>
              </a:lnSpc>
              <a:spcBef>
                <a:spcPts val="600"/>
              </a:spcBef>
              <a:spcAft>
                <a:spcPts val="600"/>
              </a:spcAft>
              <a:buNone/>
            </a:pPr>
            <a:r>
              <a:rPr lang="de" sz="700" i="1">
                <a:latin typeface="DM Sans"/>
                <a:ea typeface="DM Sans"/>
                <a:cs typeface="DM Sans"/>
                <a:sym typeface="DM Sans"/>
              </a:rPr>
              <a:t>Nachhaltige Zielsetzung und Reflexion beim Lernen und Arbeiten</a:t>
            </a:r>
            <a:endParaRPr sz="700" i="1">
              <a:solidFill>
                <a:srgbClr val="000000"/>
              </a:solidFill>
              <a:latin typeface="DM Sans"/>
              <a:ea typeface="DM Sans"/>
              <a:cs typeface="DM Sans"/>
              <a:sym typeface="DM Sans"/>
            </a:endParaRPr>
          </a:p>
        </p:txBody>
      </p:sp>
      <p:grpSp>
        <p:nvGrpSpPr>
          <p:cNvPr id="1289" name="Google Shape;1289;p105"/>
          <p:cNvGrpSpPr/>
          <p:nvPr/>
        </p:nvGrpSpPr>
        <p:grpSpPr>
          <a:xfrm>
            <a:off x="660004" y="4306125"/>
            <a:ext cx="108000" cy="108000"/>
            <a:chOff x="6098075" y="297600"/>
            <a:chExt cx="141900" cy="141900"/>
          </a:xfrm>
        </p:grpSpPr>
        <p:sp>
          <p:nvSpPr>
            <p:cNvPr id="1290" name="Google Shape;1290;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1" name="Google Shape;1291;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292" name="Google Shape;1292;p105"/>
          <p:cNvGrpSpPr/>
          <p:nvPr/>
        </p:nvGrpSpPr>
        <p:grpSpPr>
          <a:xfrm>
            <a:off x="660004" y="3809288"/>
            <a:ext cx="108000" cy="108000"/>
            <a:chOff x="6098075" y="297600"/>
            <a:chExt cx="141900" cy="141900"/>
          </a:xfrm>
        </p:grpSpPr>
        <p:sp>
          <p:nvSpPr>
            <p:cNvPr id="1293" name="Google Shape;1293;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4" name="Google Shape;1294;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295" name="Google Shape;1295;p105"/>
          <p:cNvGrpSpPr/>
          <p:nvPr/>
        </p:nvGrpSpPr>
        <p:grpSpPr>
          <a:xfrm>
            <a:off x="660004" y="4095807"/>
            <a:ext cx="108000" cy="108000"/>
            <a:chOff x="6098075" y="297600"/>
            <a:chExt cx="141900" cy="141900"/>
          </a:xfrm>
        </p:grpSpPr>
        <p:sp>
          <p:nvSpPr>
            <p:cNvPr id="1296" name="Google Shape;1296;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7" name="Google Shape;1297;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298" name="Google Shape;1298;p105"/>
          <p:cNvGrpSpPr/>
          <p:nvPr/>
        </p:nvGrpSpPr>
        <p:grpSpPr>
          <a:xfrm>
            <a:off x="2649104" y="4306125"/>
            <a:ext cx="108000" cy="108000"/>
            <a:chOff x="6098075" y="297600"/>
            <a:chExt cx="141900" cy="141900"/>
          </a:xfrm>
        </p:grpSpPr>
        <p:sp>
          <p:nvSpPr>
            <p:cNvPr id="1299" name="Google Shape;1299;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0" name="Google Shape;1300;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01" name="Google Shape;1301;p105"/>
          <p:cNvGrpSpPr/>
          <p:nvPr/>
        </p:nvGrpSpPr>
        <p:grpSpPr>
          <a:xfrm>
            <a:off x="2649104" y="3809288"/>
            <a:ext cx="108000" cy="108000"/>
            <a:chOff x="6098075" y="297600"/>
            <a:chExt cx="141900" cy="141900"/>
          </a:xfrm>
        </p:grpSpPr>
        <p:sp>
          <p:nvSpPr>
            <p:cNvPr id="1302" name="Google Shape;1302;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3" name="Google Shape;1303;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04" name="Google Shape;1304;p105"/>
          <p:cNvGrpSpPr/>
          <p:nvPr/>
        </p:nvGrpSpPr>
        <p:grpSpPr>
          <a:xfrm>
            <a:off x="2649104" y="4095807"/>
            <a:ext cx="108000" cy="108000"/>
            <a:chOff x="6098075" y="297600"/>
            <a:chExt cx="141900" cy="141900"/>
          </a:xfrm>
        </p:grpSpPr>
        <p:sp>
          <p:nvSpPr>
            <p:cNvPr id="1305" name="Google Shape;1305;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6" name="Google Shape;1306;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07" name="Google Shape;1307;p105"/>
          <p:cNvGrpSpPr/>
          <p:nvPr/>
        </p:nvGrpSpPr>
        <p:grpSpPr>
          <a:xfrm>
            <a:off x="4795529" y="4306125"/>
            <a:ext cx="108000" cy="108000"/>
            <a:chOff x="6098075" y="297600"/>
            <a:chExt cx="141900" cy="141900"/>
          </a:xfrm>
        </p:grpSpPr>
        <p:sp>
          <p:nvSpPr>
            <p:cNvPr id="1308" name="Google Shape;1308;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9" name="Google Shape;1309;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10" name="Google Shape;1310;p105"/>
          <p:cNvGrpSpPr/>
          <p:nvPr/>
        </p:nvGrpSpPr>
        <p:grpSpPr>
          <a:xfrm>
            <a:off x="4795529" y="3809288"/>
            <a:ext cx="108000" cy="108000"/>
            <a:chOff x="6098075" y="297600"/>
            <a:chExt cx="141900" cy="141900"/>
          </a:xfrm>
        </p:grpSpPr>
        <p:sp>
          <p:nvSpPr>
            <p:cNvPr id="1311" name="Google Shape;1311;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2" name="Google Shape;1312;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13" name="Google Shape;1313;p105"/>
          <p:cNvGrpSpPr/>
          <p:nvPr/>
        </p:nvGrpSpPr>
        <p:grpSpPr>
          <a:xfrm>
            <a:off x="4795529" y="4095807"/>
            <a:ext cx="108000" cy="108000"/>
            <a:chOff x="6098075" y="297600"/>
            <a:chExt cx="141900" cy="141900"/>
          </a:xfrm>
        </p:grpSpPr>
        <p:sp>
          <p:nvSpPr>
            <p:cNvPr id="1314" name="Google Shape;1314;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5" name="Google Shape;1315;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16" name="Google Shape;1316;p105"/>
          <p:cNvGrpSpPr/>
          <p:nvPr/>
        </p:nvGrpSpPr>
        <p:grpSpPr>
          <a:xfrm>
            <a:off x="6889854" y="4306125"/>
            <a:ext cx="108000" cy="108000"/>
            <a:chOff x="6098075" y="297600"/>
            <a:chExt cx="141900" cy="141900"/>
          </a:xfrm>
        </p:grpSpPr>
        <p:sp>
          <p:nvSpPr>
            <p:cNvPr id="1317" name="Google Shape;1317;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8" name="Google Shape;1318;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19" name="Google Shape;1319;p105"/>
          <p:cNvGrpSpPr/>
          <p:nvPr/>
        </p:nvGrpSpPr>
        <p:grpSpPr>
          <a:xfrm>
            <a:off x="6889854" y="3809288"/>
            <a:ext cx="108000" cy="108000"/>
            <a:chOff x="6098075" y="297600"/>
            <a:chExt cx="141900" cy="141900"/>
          </a:xfrm>
        </p:grpSpPr>
        <p:sp>
          <p:nvSpPr>
            <p:cNvPr id="1320" name="Google Shape;1320;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1" name="Google Shape;1321;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22" name="Google Shape;1322;p105"/>
          <p:cNvGrpSpPr/>
          <p:nvPr/>
        </p:nvGrpSpPr>
        <p:grpSpPr>
          <a:xfrm>
            <a:off x="6889854" y="4095807"/>
            <a:ext cx="108000" cy="108000"/>
            <a:chOff x="6098075" y="297600"/>
            <a:chExt cx="141900" cy="141900"/>
          </a:xfrm>
        </p:grpSpPr>
        <p:sp>
          <p:nvSpPr>
            <p:cNvPr id="1323" name="Google Shape;1323;p105"/>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4" name="Google Shape;1324;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sp>
        <p:nvSpPr>
          <p:cNvPr id="1325" name="Google Shape;1325;p105"/>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56</a:t>
            </a:fld>
            <a:endParaRPr sz="600">
              <a:solidFill>
                <a:srgbClr val="000000"/>
              </a:solidFill>
              <a:latin typeface="DM Sans Medium"/>
              <a:ea typeface="DM Sans Medium"/>
              <a:cs typeface="DM Sans Medium"/>
              <a:sym typeface="DM Sans Medium"/>
            </a:endParaRPr>
          </a:p>
        </p:txBody>
      </p:sp>
      <p:grpSp>
        <p:nvGrpSpPr>
          <p:cNvPr id="1326" name="Google Shape;1326;p105"/>
          <p:cNvGrpSpPr/>
          <p:nvPr/>
        </p:nvGrpSpPr>
        <p:grpSpPr>
          <a:xfrm>
            <a:off x="8137800" y="0"/>
            <a:ext cx="1006200" cy="369300"/>
            <a:chOff x="8137800" y="9750"/>
            <a:chExt cx="1006200" cy="369300"/>
          </a:xfrm>
        </p:grpSpPr>
        <p:sp>
          <p:nvSpPr>
            <p:cNvPr id="1327" name="Google Shape;1327;p105"/>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8" name="Google Shape;1328;p10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106"/>
          <p:cNvSpPr/>
          <p:nvPr/>
        </p:nvSpPr>
        <p:spPr>
          <a:xfrm>
            <a:off x="6799750" y="3680932"/>
            <a:ext cx="1982400" cy="776700"/>
          </a:xfrm>
          <a:prstGeom prst="rect">
            <a:avLst/>
          </a:prstGeom>
          <a:solidFill>
            <a:srgbClr val="FFFFFF"/>
          </a:solidFill>
          <a:ln>
            <a:noFill/>
          </a:ln>
        </p:spPr>
        <p:txBody>
          <a:bodyPr spcFirstLastPara="1" wrap="square" lIns="91425" tIns="91425" rIns="91425" bIns="91425" anchor="t" anchorCtr="0">
            <a:noAutofit/>
          </a:bodyPr>
          <a:lstStyle/>
          <a:p>
            <a:pPr marL="244800" lvl="0" indent="0" algn="l" rtl="0">
              <a:spcBef>
                <a:spcPts val="0"/>
              </a:spcBef>
              <a:spcAft>
                <a:spcPts val="0"/>
              </a:spcAft>
              <a:buClr>
                <a:schemeClr val="dk1"/>
              </a:buClr>
              <a:buSzPts val="1100"/>
              <a:buFont typeface="Arial"/>
              <a:buNone/>
            </a:pPr>
            <a:r>
              <a:rPr lang="de" sz="700" i="1">
                <a:solidFill>
                  <a:schemeClr val="dk1"/>
                </a:solidFill>
                <a:latin typeface="DM Sans"/>
                <a:ea typeface="DM Sans"/>
                <a:cs typeface="DM Sans"/>
                <a:sym typeface="DM Sans"/>
              </a:rPr>
              <a:t>Unterthema 1: Möglichst in einem Satz</a:t>
            </a:r>
            <a:br>
              <a:rPr lang="de" sz="700" i="1">
                <a:solidFill>
                  <a:schemeClr val="dk1"/>
                </a:solidFill>
                <a:latin typeface="DM Sans"/>
                <a:ea typeface="DM Sans"/>
                <a:cs typeface="DM Sans"/>
                <a:sym typeface="DM Sans"/>
              </a:rPr>
            </a:br>
            <a:endParaRPr sz="700" i="1">
              <a:solidFill>
                <a:schemeClr val="dk1"/>
              </a:solidFill>
              <a:latin typeface="DM Sans"/>
              <a:ea typeface="DM Sans"/>
              <a:cs typeface="DM Sans"/>
              <a:sym typeface="DM Sans"/>
            </a:endParaRPr>
          </a:p>
          <a:p>
            <a:pPr marL="244800" lvl="0" indent="0" algn="l" rtl="0">
              <a:spcBef>
                <a:spcPts val="600"/>
              </a:spcBef>
              <a:spcAft>
                <a:spcPts val="0"/>
              </a:spcAft>
              <a:buClr>
                <a:schemeClr val="dk1"/>
              </a:buClr>
              <a:buSzPts val="1100"/>
              <a:buFont typeface="Arial"/>
              <a:buNone/>
            </a:pPr>
            <a:r>
              <a:rPr lang="de" sz="700" i="1">
                <a:solidFill>
                  <a:schemeClr val="dk1"/>
                </a:solidFill>
                <a:latin typeface="DM Sans"/>
                <a:ea typeface="DM Sans"/>
                <a:cs typeface="DM Sans"/>
                <a:sym typeface="DM Sans"/>
              </a:rPr>
              <a:t>Weiteres Unterthema</a:t>
            </a:r>
            <a:br>
              <a:rPr lang="de" sz="700" i="1">
                <a:solidFill>
                  <a:schemeClr val="dk1"/>
                </a:solidFill>
                <a:latin typeface="DM Sans"/>
                <a:ea typeface="DM Sans"/>
                <a:cs typeface="DM Sans"/>
                <a:sym typeface="DM Sans"/>
              </a:rPr>
            </a:br>
            <a:endParaRPr sz="700" i="1">
              <a:solidFill>
                <a:schemeClr val="dk1"/>
              </a:solidFill>
              <a:latin typeface="DM Sans"/>
              <a:ea typeface="DM Sans"/>
              <a:cs typeface="DM Sans"/>
              <a:sym typeface="DM Sans"/>
            </a:endParaRPr>
          </a:p>
          <a:p>
            <a:pPr marL="244800" lvl="0" indent="0" algn="l" rtl="0">
              <a:spcBef>
                <a:spcPts val="600"/>
              </a:spcBef>
              <a:spcAft>
                <a:spcPts val="600"/>
              </a:spcAft>
              <a:buNone/>
            </a:pPr>
            <a:r>
              <a:rPr lang="de" sz="700" i="1">
                <a:solidFill>
                  <a:schemeClr val="dk1"/>
                </a:solidFill>
                <a:latin typeface="DM Sans"/>
                <a:ea typeface="DM Sans"/>
                <a:cs typeface="DM Sans"/>
                <a:sym typeface="DM Sans"/>
              </a:rPr>
              <a:t>Weiteres Unterthema</a:t>
            </a:r>
            <a:endParaRPr sz="700" i="1">
              <a:solidFill>
                <a:schemeClr val="dk1"/>
              </a:solidFill>
              <a:latin typeface="DM Sans"/>
              <a:ea typeface="DM Sans"/>
              <a:cs typeface="DM Sans"/>
              <a:sym typeface="DM Sans"/>
            </a:endParaRPr>
          </a:p>
        </p:txBody>
      </p:sp>
      <p:sp>
        <p:nvSpPr>
          <p:cNvPr id="1334" name="Google Shape;1334;p106"/>
          <p:cNvSpPr/>
          <p:nvPr/>
        </p:nvSpPr>
        <p:spPr>
          <a:xfrm>
            <a:off x="2681387" y="1836709"/>
            <a:ext cx="1764900" cy="1764900"/>
          </a:xfrm>
          <a:prstGeom prst="ellipse">
            <a:avLst/>
          </a:prstGeom>
          <a:solidFill>
            <a:srgbClr val="7E98F8">
              <a:alpha val="6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6"/>
          <p:cNvSpPr/>
          <p:nvPr/>
        </p:nvSpPr>
        <p:spPr>
          <a:xfrm>
            <a:off x="4836349" y="1815108"/>
            <a:ext cx="1764900" cy="1764900"/>
          </a:xfrm>
          <a:prstGeom prst="ellipse">
            <a:avLst/>
          </a:prstGeom>
          <a:solidFill>
            <a:srgbClr val="DAD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06"/>
          <p:cNvSpPr txBox="1"/>
          <p:nvPr/>
        </p:nvSpPr>
        <p:spPr>
          <a:xfrm>
            <a:off x="2640745" y="2061344"/>
            <a:ext cx="1904400" cy="1188000"/>
          </a:xfrm>
          <a:prstGeom prst="rect">
            <a:avLst/>
          </a:prstGeom>
          <a:noFill/>
          <a:ln>
            <a:noFill/>
          </a:ln>
        </p:spPr>
        <p:txBody>
          <a:bodyPr spcFirstLastPara="1" wrap="square" lIns="252000" tIns="252000" rIns="252000" bIns="252000" anchor="t" anchorCtr="0">
            <a:noAutofit/>
          </a:bodyPr>
          <a:lstStyle/>
          <a:p>
            <a:pPr marL="0" lvl="0" indent="0" algn="ctr" rtl="0">
              <a:spcBef>
                <a:spcPts val="0"/>
              </a:spcBef>
              <a:spcAft>
                <a:spcPts val="0"/>
              </a:spcAft>
              <a:buNone/>
            </a:pPr>
            <a:r>
              <a:rPr lang="de" sz="1000">
                <a:solidFill>
                  <a:schemeClr val="dk1"/>
                </a:solidFill>
                <a:latin typeface="DM Sans"/>
                <a:ea typeface="DM Sans"/>
                <a:cs typeface="DM Sans"/>
                <a:sym typeface="DM Sans"/>
              </a:rPr>
              <a:t>Weitere offene Fragen zum Denkanstoß</a:t>
            </a:r>
            <a:endParaRPr sz="1000">
              <a:solidFill>
                <a:schemeClr val="dk1"/>
              </a:solidFill>
              <a:latin typeface="DM Sans"/>
              <a:ea typeface="DM Sans"/>
              <a:cs typeface="DM Sans"/>
              <a:sym typeface="DM Sans"/>
            </a:endParaRPr>
          </a:p>
        </p:txBody>
      </p:sp>
      <p:sp>
        <p:nvSpPr>
          <p:cNvPr id="1338" name="Google Shape;1338;p106"/>
          <p:cNvSpPr/>
          <p:nvPr/>
        </p:nvSpPr>
        <p:spPr>
          <a:xfrm>
            <a:off x="526425" y="1815100"/>
            <a:ext cx="1764900" cy="1764900"/>
          </a:xfrm>
          <a:prstGeom prst="ellipse">
            <a:avLst/>
          </a:prstGeom>
          <a:solidFill>
            <a:srgbClr val="78A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txBox="1"/>
          <p:nvPr/>
        </p:nvSpPr>
        <p:spPr>
          <a:xfrm>
            <a:off x="255150" y="194400"/>
            <a:ext cx="86031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Überschrift mit inhaltlicher Aussagen</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latin typeface="DM Sans Medium"/>
                <a:ea typeface="DM Sans Medium"/>
                <a:cs typeface="DM Sans Medium"/>
                <a:sym typeface="DM Sans Medium"/>
              </a:rPr>
              <a:t>Die Schwerpunkte im Überblick </a:t>
            </a:r>
            <a:endParaRPr sz="2400">
              <a:latin typeface="DM Sans"/>
              <a:ea typeface="DM Sans"/>
              <a:cs typeface="DM Sans"/>
              <a:sym typeface="DM Sans"/>
            </a:endParaRPr>
          </a:p>
        </p:txBody>
      </p:sp>
      <p:sp>
        <p:nvSpPr>
          <p:cNvPr id="1340" name="Google Shape;1340;p106"/>
          <p:cNvSpPr txBox="1"/>
          <p:nvPr/>
        </p:nvSpPr>
        <p:spPr>
          <a:xfrm>
            <a:off x="4803453" y="2061344"/>
            <a:ext cx="1904400" cy="1188000"/>
          </a:xfrm>
          <a:prstGeom prst="rect">
            <a:avLst/>
          </a:prstGeom>
          <a:noFill/>
          <a:ln>
            <a:noFill/>
          </a:ln>
        </p:spPr>
        <p:txBody>
          <a:bodyPr spcFirstLastPara="1" wrap="square" lIns="252000" tIns="252000" rIns="252000" bIns="252000" anchor="t" anchorCtr="0">
            <a:noAutofit/>
          </a:bodyPr>
          <a:lstStyle/>
          <a:p>
            <a:pPr marL="0" lvl="0" indent="0" algn="ctr" rtl="0">
              <a:spcBef>
                <a:spcPts val="0"/>
              </a:spcBef>
              <a:spcAft>
                <a:spcPts val="0"/>
              </a:spcAft>
              <a:buNone/>
            </a:pPr>
            <a:r>
              <a:rPr lang="de" sz="1000">
                <a:solidFill>
                  <a:schemeClr val="dk1"/>
                </a:solidFill>
                <a:latin typeface="DM Sans"/>
                <a:ea typeface="DM Sans"/>
                <a:cs typeface="DM Sans"/>
                <a:sym typeface="DM Sans"/>
              </a:rPr>
              <a:t>Weitere offene Fragen zum Denkanstoß</a:t>
            </a:r>
            <a:endParaRPr sz="1000">
              <a:solidFill>
                <a:schemeClr val="dk1"/>
              </a:solidFill>
              <a:latin typeface="DM Sans"/>
              <a:ea typeface="DM Sans"/>
              <a:cs typeface="DM Sans"/>
              <a:sym typeface="DM Sans"/>
            </a:endParaRPr>
          </a:p>
        </p:txBody>
      </p:sp>
      <p:sp>
        <p:nvSpPr>
          <p:cNvPr id="1341" name="Google Shape;1341;p106"/>
          <p:cNvSpPr txBox="1"/>
          <p:nvPr/>
        </p:nvSpPr>
        <p:spPr>
          <a:xfrm>
            <a:off x="481925" y="2061344"/>
            <a:ext cx="1904400" cy="1188000"/>
          </a:xfrm>
          <a:prstGeom prst="rect">
            <a:avLst/>
          </a:prstGeom>
          <a:noFill/>
          <a:ln>
            <a:noFill/>
          </a:ln>
        </p:spPr>
        <p:txBody>
          <a:bodyPr spcFirstLastPara="1" wrap="square" lIns="252000" tIns="252000" rIns="252000" bIns="252000" anchor="t" anchorCtr="0">
            <a:noAutofit/>
          </a:bodyPr>
          <a:lstStyle/>
          <a:p>
            <a:pPr marL="0" lvl="0" indent="0" algn="ctr" rtl="0">
              <a:spcBef>
                <a:spcPts val="0"/>
              </a:spcBef>
              <a:spcAft>
                <a:spcPts val="0"/>
              </a:spcAft>
              <a:buNone/>
            </a:pPr>
            <a:r>
              <a:rPr lang="de" sz="1000">
                <a:solidFill>
                  <a:schemeClr val="dk1"/>
                </a:solidFill>
                <a:latin typeface="DM Sans"/>
                <a:ea typeface="DM Sans"/>
                <a:cs typeface="DM Sans"/>
                <a:sym typeface="DM Sans"/>
              </a:rPr>
              <a:t>Offene Frage passend zum Schwerpunktthema - wir empfehlen ich oder du Ansprache</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p:txBody>
      </p:sp>
      <p:sp>
        <p:nvSpPr>
          <p:cNvPr id="1342" name="Google Shape;1342;p106"/>
          <p:cNvSpPr/>
          <p:nvPr/>
        </p:nvSpPr>
        <p:spPr>
          <a:xfrm>
            <a:off x="6991312" y="1815108"/>
            <a:ext cx="1764900" cy="1764900"/>
          </a:xfrm>
          <a:prstGeom prst="ellipse">
            <a:avLst/>
          </a:prstGeom>
          <a:solidFill>
            <a:srgbClr val="CC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txBox="1"/>
          <p:nvPr/>
        </p:nvSpPr>
        <p:spPr>
          <a:xfrm>
            <a:off x="6921552" y="2061344"/>
            <a:ext cx="1904400" cy="1188000"/>
          </a:xfrm>
          <a:prstGeom prst="rect">
            <a:avLst/>
          </a:prstGeom>
          <a:noFill/>
          <a:ln>
            <a:noFill/>
          </a:ln>
        </p:spPr>
        <p:txBody>
          <a:bodyPr spcFirstLastPara="1" wrap="square" lIns="252000" tIns="252000" rIns="252000" bIns="252000" anchor="t" anchorCtr="0">
            <a:noAutofit/>
          </a:bodyPr>
          <a:lstStyle/>
          <a:p>
            <a:pPr marL="0" lvl="0" indent="0" algn="ctr" rtl="0">
              <a:spcBef>
                <a:spcPts val="0"/>
              </a:spcBef>
              <a:spcAft>
                <a:spcPts val="0"/>
              </a:spcAft>
              <a:buNone/>
            </a:pPr>
            <a:r>
              <a:rPr lang="de" sz="1000">
                <a:solidFill>
                  <a:schemeClr val="dk1"/>
                </a:solidFill>
                <a:latin typeface="DM Sans"/>
                <a:ea typeface="DM Sans"/>
                <a:cs typeface="DM Sans"/>
                <a:sym typeface="DM Sans"/>
              </a:rPr>
              <a:t>Weitere offene Fragen zum Denkanstoß</a:t>
            </a:r>
            <a:endParaRPr sz="1000">
              <a:solidFill>
                <a:schemeClr val="dk1"/>
              </a:solidFill>
              <a:latin typeface="DM Sans"/>
              <a:ea typeface="DM Sans"/>
              <a:cs typeface="DM Sans"/>
              <a:sym typeface="DM Sans"/>
            </a:endParaRPr>
          </a:p>
        </p:txBody>
      </p:sp>
      <p:sp>
        <p:nvSpPr>
          <p:cNvPr id="1344" name="Google Shape;1344;p106"/>
          <p:cNvSpPr txBox="1"/>
          <p:nvPr/>
        </p:nvSpPr>
        <p:spPr>
          <a:xfrm>
            <a:off x="440925" y="1286600"/>
            <a:ext cx="1935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b="1">
                <a:latin typeface="DM Sans"/>
                <a:ea typeface="DM Sans"/>
                <a:cs typeface="DM Sans"/>
                <a:sym typeface="DM Sans"/>
              </a:rPr>
              <a:t>Neugierde &amp; </a:t>
            </a:r>
            <a:endParaRPr sz="1200" b="1">
              <a:latin typeface="DM Sans"/>
              <a:ea typeface="DM Sans"/>
              <a:cs typeface="DM Sans"/>
              <a:sym typeface="DM Sans"/>
            </a:endParaRPr>
          </a:p>
          <a:p>
            <a:pPr marL="0" lvl="0" indent="0" algn="ctr" rtl="0">
              <a:spcBef>
                <a:spcPts val="0"/>
              </a:spcBef>
              <a:spcAft>
                <a:spcPts val="0"/>
              </a:spcAft>
              <a:buNone/>
            </a:pPr>
            <a:r>
              <a:rPr lang="de" sz="1200" b="1">
                <a:latin typeface="DM Sans"/>
                <a:ea typeface="DM Sans"/>
                <a:cs typeface="DM Sans"/>
                <a:sym typeface="DM Sans"/>
              </a:rPr>
              <a:t>Mindset</a:t>
            </a:r>
            <a:endParaRPr sz="1200" b="1">
              <a:latin typeface="DM Sans"/>
              <a:ea typeface="DM Sans"/>
              <a:cs typeface="DM Sans"/>
              <a:sym typeface="DM Sans"/>
            </a:endParaRPr>
          </a:p>
        </p:txBody>
      </p:sp>
      <p:sp>
        <p:nvSpPr>
          <p:cNvPr id="1345" name="Google Shape;1345;p106"/>
          <p:cNvSpPr txBox="1"/>
          <p:nvPr/>
        </p:nvSpPr>
        <p:spPr>
          <a:xfrm>
            <a:off x="2618225" y="1286600"/>
            <a:ext cx="193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b="1">
                <a:latin typeface="DM Sans"/>
                <a:ea typeface="DM Sans"/>
                <a:cs typeface="DM Sans"/>
                <a:sym typeface="DM Sans"/>
              </a:rPr>
              <a:t>Learnability</a:t>
            </a:r>
            <a:endParaRPr sz="1200" b="1">
              <a:latin typeface="DM Sans"/>
              <a:ea typeface="DM Sans"/>
              <a:cs typeface="DM Sans"/>
              <a:sym typeface="DM Sans"/>
            </a:endParaRPr>
          </a:p>
        </p:txBody>
      </p:sp>
      <p:sp>
        <p:nvSpPr>
          <p:cNvPr id="1346" name="Google Shape;1346;p106"/>
          <p:cNvSpPr txBox="1"/>
          <p:nvPr/>
        </p:nvSpPr>
        <p:spPr>
          <a:xfrm>
            <a:off x="4769888" y="1286600"/>
            <a:ext cx="193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b="1">
                <a:latin typeface="DM Sans"/>
                <a:ea typeface="DM Sans"/>
                <a:cs typeface="DM Sans"/>
                <a:sym typeface="DM Sans"/>
              </a:rPr>
              <a:t>Self-Leadership</a:t>
            </a:r>
            <a:endParaRPr sz="1200" b="1">
              <a:latin typeface="DM Sans"/>
              <a:ea typeface="DM Sans"/>
              <a:cs typeface="DM Sans"/>
              <a:sym typeface="DM Sans"/>
            </a:endParaRPr>
          </a:p>
        </p:txBody>
      </p:sp>
      <p:sp>
        <p:nvSpPr>
          <p:cNvPr id="1347" name="Google Shape;1347;p106"/>
          <p:cNvSpPr txBox="1"/>
          <p:nvPr/>
        </p:nvSpPr>
        <p:spPr>
          <a:xfrm>
            <a:off x="6816750" y="1286600"/>
            <a:ext cx="2145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b="1">
                <a:latin typeface="DM Sans"/>
                <a:ea typeface="DM Sans"/>
                <a:cs typeface="DM Sans"/>
                <a:sym typeface="DM Sans"/>
              </a:rPr>
              <a:t>Organisationales </a:t>
            </a:r>
            <a:endParaRPr sz="1200" b="1">
              <a:latin typeface="DM Sans"/>
              <a:ea typeface="DM Sans"/>
              <a:cs typeface="DM Sans"/>
              <a:sym typeface="DM Sans"/>
            </a:endParaRPr>
          </a:p>
          <a:p>
            <a:pPr marL="0" lvl="0" indent="0" algn="ctr" rtl="0">
              <a:spcBef>
                <a:spcPts val="0"/>
              </a:spcBef>
              <a:spcAft>
                <a:spcPts val="0"/>
              </a:spcAft>
              <a:buNone/>
            </a:pPr>
            <a:r>
              <a:rPr lang="de" sz="1200" b="1">
                <a:latin typeface="DM Sans"/>
                <a:ea typeface="DM Sans"/>
                <a:cs typeface="DM Sans"/>
                <a:sym typeface="DM Sans"/>
              </a:rPr>
              <a:t>Mindset</a:t>
            </a:r>
            <a:endParaRPr sz="1200" b="1">
              <a:latin typeface="DM Sans"/>
              <a:ea typeface="DM Sans"/>
              <a:cs typeface="DM Sans"/>
              <a:sym typeface="DM Sans"/>
            </a:endParaRPr>
          </a:p>
        </p:txBody>
      </p:sp>
      <p:sp>
        <p:nvSpPr>
          <p:cNvPr id="1348" name="Google Shape;1348;p106"/>
          <p:cNvSpPr txBox="1"/>
          <p:nvPr/>
        </p:nvSpPr>
        <p:spPr>
          <a:xfrm rot="-5400000">
            <a:off x="-106500" y="3810886"/>
            <a:ext cx="1015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700">
                <a:latin typeface="DM Sans"/>
                <a:ea typeface="DM Sans"/>
                <a:cs typeface="DM Sans"/>
                <a:sym typeface="DM Sans"/>
              </a:rPr>
              <a:t>Schwerpunkte</a:t>
            </a:r>
            <a:endParaRPr sz="700">
              <a:latin typeface="DM Sans"/>
              <a:ea typeface="DM Sans"/>
              <a:cs typeface="DM Sans"/>
              <a:sym typeface="DM Sans"/>
            </a:endParaRPr>
          </a:p>
        </p:txBody>
      </p:sp>
      <p:sp>
        <p:nvSpPr>
          <p:cNvPr id="1349" name="Google Shape;1349;p106"/>
          <p:cNvSpPr/>
          <p:nvPr/>
        </p:nvSpPr>
        <p:spPr>
          <a:xfrm>
            <a:off x="2646850" y="3680932"/>
            <a:ext cx="1982400" cy="776700"/>
          </a:xfrm>
          <a:prstGeom prst="rect">
            <a:avLst/>
          </a:prstGeom>
          <a:solidFill>
            <a:srgbClr val="FFFFFF">
              <a:alpha val="83090"/>
            </a:srgbClr>
          </a:solidFill>
          <a:ln>
            <a:noFill/>
          </a:ln>
        </p:spPr>
        <p:txBody>
          <a:bodyPr spcFirstLastPara="1" wrap="square" lIns="91425" tIns="91425" rIns="91425" bIns="91425" anchor="t" anchorCtr="0">
            <a:noAutofit/>
          </a:bodyPr>
          <a:lstStyle/>
          <a:p>
            <a:pPr marL="244800" lvl="0" indent="0" algn="l" rtl="0">
              <a:spcBef>
                <a:spcPts val="0"/>
              </a:spcBef>
              <a:spcAft>
                <a:spcPts val="0"/>
              </a:spcAft>
              <a:buClr>
                <a:schemeClr val="dk1"/>
              </a:buClr>
              <a:buSzPts val="1100"/>
              <a:buFont typeface="Arial"/>
              <a:buNone/>
            </a:pPr>
            <a:r>
              <a:rPr lang="de" sz="700" i="1">
                <a:solidFill>
                  <a:schemeClr val="dk1"/>
                </a:solidFill>
                <a:latin typeface="DM Sans"/>
                <a:ea typeface="DM Sans"/>
                <a:cs typeface="DM Sans"/>
                <a:sym typeface="DM Sans"/>
              </a:rPr>
              <a:t>Unterthema 1: Möglichst in einem Satz</a:t>
            </a:r>
            <a:br>
              <a:rPr lang="de" sz="700" i="1">
                <a:solidFill>
                  <a:schemeClr val="dk1"/>
                </a:solidFill>
                <a:latin typeface="DM Sans"/>
                <a:ea typeface="DM Sans"/>
                <a:cs typeface="DM Sans"/>
                <a:sym typeface="DM Sans"/>
              </a:rPr>
            </a:br>
            <a:endParaRPr sz="700" i="1">
              <a:solidFill>
                <a:schemeClr val="dk1"/>
              </a:solidFill>
              <a:latin typeface="DM Sans"/>
              <a:ea typeface="DM Sans"/>
              <a:cs typeface="DM Sans"/>
              <a:sym typeface="DM Sans"/>
            </a:endParaRPr>
          </a:p>
          <a:p>
            <a:pPr marL="244800" lvl="0" indent="0" algn="l" rtl="0">
              <a:spcBef>
                <a:spcPts val="600"/>
              </a:spcBef>
              <a:spcAft>
                <a:spcPts val="0"/>
              </a:spcAft>
              <a:buClr>
                <a:schemeClr val="dk1"/>
              </a:buClr>
              <a:buSzPts val="1100"/>
              <a:buFont typeface="Arial"/>
              <a:buNone/>
            </a:pPr>
            <a:r>
              <a:rPr lang="de" sz="700" i="1">
                <a:solidFill>
                  <a:schemeClr val="dk1"/>
                </a:solidFill>
                <a:latin typeface="DM Sans"/>
                <a:ea typeface="DM Sans"/>
                <a:cs typeface="DM Sans"/>
                <a:sym typeface="DM Sans"/>
              </a:rPr>
              <a:t>Weiteres Unterthema</a:t>
            </a:r>
            <a:br>
              <a:rPr lang="de" sz="700" i="1">
                <a:solidFill>
                  <a:schemeClr val="dk1"/>
                </a:solidFill>
                <a:latin typeface="DM Sans"/>
                <a:ea typeface="DM Sans"/>
                <a:cs typeface="DM Sans"/>
                <a:sym typeface="DM Sans"/>
              </a:rPr>
            </a:br>
            <a:endParaRPr sz="700" i="1">
              <a:solidFill>
                <a:schemeClr val="dk1"/>
              </a:solidFill>
              <a:latin typeface="DM Sans"/>
              <a:ea typeface="DM Sans"/>
              <a:cs typeface="DM Sans"/>
              <a:sym typeface="DM Sans"/>
            </a:endParaRPr>
          </a:p>
          <a:p>
            <a:pPr marL="244800" lvl="0" indent="0" algn="l" rtl="0">
              <a:spcBef>
                <a:spcPts val="600"/>
              </a:spcBef>
              <a:spcAft>
                <a:spcPts val="600"/>
              </a:spcAft>
              <a:buNone/>
            </a:pPr>
            <a:r>
              <a:rPr lang="de" sz="700" i="1">
                <a:solidFill>
                  <a:schemeClr val="dk1"/>
                </a:solidFill>
                <a:latin typeface="DM Sans"/>
                <a:ea typeface="DM Sans"/>
                <a:cs typeface="DM Sans"/>
                <a:sym typeface="DM Sans"/>
              </a:rPr>
              <a:t>Weiteres Unterthema</a:t>
            </a:r>
            <a:endParaRPr sz="700" i="1">
              <a:latin typeface="DM Sans"/>
              <a:ea typeface="DM Sans"/>
              <a:cs typeface="DM Sans"/>
              <a:sym typeface="DM Sans"/>
            </a:endParaRPr>
          </a:p>
        </p:txBody>
      </p:sp>
      <p:sp>
        <p:nvSpPr>
          <p:cNvPr id="1350" name="Google Shape;1350;p106"/>
          <p:cNvSpPr/>
          <p:nvPr/>
        </p:nvSpPr>
        <p:spPr>
          <a:xfrm>
            <a:off x="4723300" y="3680932"/>
            <a:ext cx="1982400" cy="776700"/>
          </a:xfrm>
          <a:prstGeom prst="rect">
            <a:avLst/>
          </a:prstGeom>
          <a:noFill/>
          <a:ln>
            <a:noFill/>
          </a:ln>
        </p:spPr>
        <p:txBody>
          <a:bodyPr spcFirstLastPara="1" wrap="square" lIns="91425" tIns="91425" rIns="91425" bIns="91425" anchor="t" anchorCtr="0">
            <a:noAutofit/>
          </a:bodyPr>
          <a:lstStyle/>
          <a:p>
            <a:pPr marL="244800" lvl="0" indent="0" algn="l" rtl="0">
              <a:spcBef>
                <a:spcPts val="0"/>
              </a:spcBef>
              <a:spcAft>
                <a:spcPts val="0"/>
              </a:spcAft>
              <a:buClr>
                <a:schemeClr val="dk1"/>
              </a:buClr>
              <a:buSzPts val="1100"/>
              <a:buFont typeface="Arial"/>
              <a:buNone/>
            </a:pPr>
            <a:r>
              <a:rPr lang="de" sz="700" i="1">
                <a:solidFill>
                  <a:schemeClr val="dk1"/>
                </a:solidFill>
                <a:latin typeface="DM Sans"/>
                <a:ea typeface="DM Sans"/>
                <a:cs typeface="DM Sans"/>
                <a:sym typeface="DM Sans"/>
              </a:rPr>
              <a:t>Unterthema 1: Möglichst in einem Satz</a:t>
            </a:r>
            <a:br>
              <a:rPr lang="de" sz="700" i="1">
                <a:solidFill>
                  <a:schemeClr val="dk1"/>
                </a:solidFill>
                <a:latin typeface="DM Sans"/>
                <a:ea typeface="DM Sans"/>
                <a:cs typeface="DM Sans"/>
                <a:sym typeface="DM Sans"/>
              </a:rPr>
            </a:br>
            <a:endParaRPr sz="700" i="1">
              <a:solidFill>
                <a:schemeClr val="dk1"/>
              </a:solidFill>
              <a:latin typeface="DM Sans"/>
              <a:ea typeface="DM Sans"/>
              <a:cs typeface="DM Sans"/>
              <a:sym typeface="DM Sans"/>
            </a:endParaRPr>
          </a:p>
          <a:p>
            <a:pPr marL="244800" lvl="0" indent="0" algn="l" rtl="0">
              <a:spcBef>
                <a:spcPts val="600"/>
              </a:spcBef>
              <a:spcAft>
                <a:spcPts val="0"/>
              </a:spcAft>
              <a:buClr>
                <a:schemeClr val="dk1"/>
              </a:buClr>
              <a:buSzPts val="1100"/>
              <a:buFont typeface="Arial"/>
              <a:buNone/>
            </a:pPr>
            <a:r>
              <a:rPr lang="de" sz="700" i="1">
                <a:solidFill>
                  <a:schemeClr val="dk1"/>
                </a:solidFill>
                <a:latin typeface="DM Sans"/>
                <a:ea typeface="DM Sans"/>
                <a:cs typeface="DM Sans"/>
                <a:sym typeface="DM Sans"/>
              </a:rPr>
              <a:t>Weiteres Unterthema</a:t>
            </a:r>
            <a:br>
              <a:rPr lang="de" sz="700" i="1">
                <a:solidFill>
                  <a:schemeClr val="dk1"/>
                </a:solidFill>
                <a:latin typeface="DM Sans"/>
                <a:ea typeface="DM Sans"/>
                <a:cs typeface="DM Sans"/>
                <a:sym typeface="DM Sans"/>
              </a:rPr>
            </a:br>
            <a:endParaRPr sz="700" i="1">
              <a:solidFill>
                <a:schemeClr val="dk1"/>
              </a:solidFill>
              <a:latin typeface="DM Sans"/>
              <a:ea typeface="DM Sans"/>
              <a:cs typeface="DM Sans"/>
              <a:sym typeface="DM Sans"/>
            </a:endParaRPr>
          </a:p>
          <a:p>
            <a:pPr marL="244800" lvl="0" indent="0" algn="l" rtl="0">
              <a:spcBef>
                <a:spcPts val="600"/>
              </a:spcBef>
              <a:spcAft>
                <a:spcPts val="600"/>
              </a:spcAft>
              <a:buNone/>
            </a:pPr>
            <a:r>
              <a:rPr lang="de" sz="700" i="1">
                <a:solidFill>
                  <a:schemeClr val="dk1"/>
                </a:solidFill>
                <a:latin typeface="DM Sans"/>
                <a:ea typeface="DM Sans"/>
                <a:cs typeface="DM Sans"/>
                <a:sym typeface="DM Sans"/>
              </a:rPr>
              <a:t>Weiteres Unterthema</a:t>
            </a:r>
            <a:endParaRPr sz="700" i="1">
              <a:latin typeface="DM Sans"/>
              <a:ea typeface="DM Sans"/>
              <a:cs typeface="DM Sans"/>
              <a:sym typeface="DM Sans"/>
            </a:endParaRPr>
          </a:p>
        </p:txBody>
      </p:sp>
      <p:sp>
        <p:nvSpPr>
          <p:cNvPr id="1351" name="Google Shape;1351;p106"/>
          <p:cNvSpPr/>
          <p:nvPr/>
        </p:nvSpPr>
        <p:spPr>
          <a:xfrm>
            <a:off x="570400" y="3680924"/>
            <a:ext cx="1982400" cy="1015800"/>
          </a:xfrm>
          <a:prstGeom prst="rect">
            <a:avLst/>
          </a:prstGeom>
          <a:solidFill>
            <a:srgbClr val="FFFFFF"/>
          </a:solidFill>
          <a:ln>
            <a:noFill/>
          </a:ln>
        </p:spPr>
        <p:txBody>
          <a:bodyPr spcFirstLastPara="1" wrap="square" lIns="91425" tIns="91425" rIns="91425" bIns="91425" anchor="t" anchorCtr="0">
            <a:noAutofit/>
          </a:bodyPr>
          <a:lstStyle/>
          <a:p>
            <a:pPr marL="244800" lvl="0" indent="0" algn="l" rtl="0">
              <a:spcBef>
                <a:spcPts val="0"/>
              </a:spcBef>
              <a:spcAft>
                <a:spcPts val="0"/>
              </a:spcAft>
              <a:buNone/>
            </a:pPr>
            <a:r>
              <a:rPr lang="de" sz="700" i="1">
                <a:latin typeface="DM Sans"/>
                <a:ea typeface="DM Sans"/>
                <a:cs typeface="DM Sans"/>
                <a:sym typeface="DM Sans"/>
              </a:rPr>
              <a:t>Unterthema 1: Möglichst in einem Satz</a:t>
            </a:r>
            <a:br>
              <a:rPr lang="de" sz="700" i="1">
                <a:latin typeface="DM Sans"/>
                <a:ea typeface="DM Sans"/>
                <a:cs typeface="DM Sans"/>
                <a:sym typeface="DM Sans"/>
              </a:rPr>
            </a:br>
            <a:endParaRPr sz="700" i="1">
              <a:latin typeface="DM Sans"/>
              <a:ea typeface="DM Sans"/>
              <a:cs typeface="DM Sans"/>
              <a:sym typeface="DM Sans"/>
            </a:endParaRPr>
          </a:p>
          <a:p>
            <a:pPr marL="244800" lvl="0" indent="0" algn="l" rtl="0">
              <a:spcBef>
                <a:spcPts val="600"/>
              </a:spcBef>
              <a:spcAft>
                <a:spcPts val="0"/>
              </a:spcAft>
              <a:buNone/>
            </a:pPr>
            <a:r>
              <a:rPr lang="de" sz="700" i="1">
                <a:latin typeface="DM Sans"/>
                <a:ea typeface="DM Sans"/>
                <a:cs typeface="DM Sans"/>
                <a:sym typeface="DM Sans"/>
              </a:rPr>
              <a:t>Weiteres Unterthema</a:t>
            </a:r>
            <a:br>
              <a:rPr lang="de" sz="700" i="1">
                <a:latin typeface="DM Sans"/>
                <a:ea typeface="DM Sans"/>
                <a:cs typeface="DM Sans"/>
                <a:sym typeface="DM Sans"/>
              </a:rPr>
            </a:br>
            <a:endParaRPr sz="700" i="1">
              <a:latin typeface="DM Sans"/>
              <a:ea typeface="DM Sans"/>
              <a:cs typeface="DM Sans"/>
              <a:sym typeface="DM Sans"/>
            </a:endParaRPr>
          </a:p>
          <a:p>
            <a:pPr marL="244800" lvl="0" indent="0" algn="l" rtl="0">
              <a:spcBef>
                <a:spcPts val="600"/>
              </a:spcBef>
              <a:spcAft>
                <a:spcPts val="0"/>
              </a:spcAft>
              <a:buNone/>
            </a:pPr>
            <a:r>
              <a:rPr lang="de" sz="700" i="1">
                <a:latin typeface="DM Sans"/>
                <a:ea typeface="DM Sans"/>
                <a:cs typeface="DM Sans"/>
                <a:sym typeface="DM Sans"/>
              </a:rPr>
              <a:t>Weiteres Unterthema</a:t>
            </a:r>
            <a:endParaRPr sz="700" i="1">
              <a:latin typeface="DM Sans"/>
              <a:ea typeface="DM Sans"/>
              <a:cs typeface="DM Sans"/>
              <a:sym typeface="DM Sans"/>
            </a:endParaRPr>
          </a:p>
          <a:p>
            <a:pPr marL="244800" lvl="0" indent="0" algn="l" rtl="0">
              <a:spcBef>
                <a:spcPts val="600"/>
              </a:spcBef>
              <a:spcAft>
                <a:spcPts val="600"/>
              </a:spcAft>
              <a:buNone/>
            </a:pPr>
            <a:endParaRPr sz="700" i="1">
              <a:latin typeface="DM Sans"/>
              <a:ea typeface="DM Sans"/>
              <a:cs typeface="DM Sans"/>
              <a:sym typeface="DM Sans"/>
            </a:endParaRPr>
          </a:p>
        </p:txBody>
      </p:sp>
      <p:grpSp>
        <p:nvGrpSpPr>
          <p:cNvPr id="1352" name="Google Shape;1352;p106"/>
          <p:cNvGrpSpPr/>
          <p:nvPr/>
        </p:nvGrpSpPr>
        <p:grpSpPr>
          <a:xfrm>
            <a:off x="660004" y="4306125"/>
            <a:ext cx="108000" cy="108000"/>
            <a:chOff x="6098075" y="297600"/>
            <a:chExt cx="141900" cy="141900"/>
          </a:xfrm>
        </p:grpSpPr>
        <p:sp>
          <p:nvSpPr>
            <p:cNvPr id="1353" name="Google Shape;1353;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4" name="Google Shape;1354;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55" name="Google Shape;1355;p106"/>
          <p:cNvGrpSpPr/>
          <p:nvPr/>
        </p:nvGrpSpPr>
        <p:grpSpPr>
          <a:xfrm>
            <a:off x="660004" y="3809288"/>
            <a:ext cx="108000" cy="108000"/>
            <a:chOff x="6098075" y="297600"/>
            <a:chExt cx="141900" cy="141900"/>
          </a:xfrm>
        </p:grpSpPr>
        <p:sp>
          <p:nvSpPr>
            <p:cNvPr id="1356" name="Google Shape;1356;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58" name="Google Shape;1358;p106"/>
          <p:cNvGrpSpPr/>
          <p:nvPr/>
        </p:nvGrpSpPr>
        <p:grpSpPr>
          <a:xfrm>
            <a:off x="660004" y="4095807"/>
            <a:ext cx="108000" cy="108000"/>
            <a:chOff x="6098075" y="297600"/>
            <a:chExt cx="141900" cy="141900"/>
          </a:xfrm>
        </p:grpSpPr>
        <p:sp>
          <p:nvSpPr>
            <p:cNvPr id="1359" name="Google Shape;1359;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0" name="Google Shape;1360;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61" name="Google Shape;1361;p106"/>
          <p:cNvGrpSpPr/>
          <p:nvPr/>
        </p:nvGrpSpPr>
        <p:grpSpPr>
          <a:xfrm>
            <a:off x="2649104" y="4306125"/>
            <a:ext cx="108000" cy="108000"/>
            <a:chOff x="6098075" y="297600"/>
            <a:chExt cx="141900" cy="141900"/>
          </a:xfrm>
        </p:grpSpPr>
        <p:sp>
          <p:nvSpPr>
            <p:cNvPr id="1362" name="Google Shape;1362;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3" name="Google Shape;1363;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64" name="Google Shape;1364;p106"/>
          <p:cNvGrpSpPr/>
          <p:nvPr/>
        </p:nvGrpSpPr>
        <p:grpSpPr>
          <a:xfrm>
            <a:off x="2649104" y="3809288"/>
            <a:ext cx="108000" cy="108000"/>
            <a:chOff x="6098075" y="297600"/>
            <a:chExt cx="141900" cy="141900"/>
          </a:xfrm>
        </p:grpSpPr>
        <p:sp>
          <p:nvSpPr>
            <p:cNvPr id="1365" name="Google Shape;1365;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6" name="Google Shape;1366;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67" name="Google Shape;1367;p106"/>
          <p:cNvGrpSpPr/>
          <p:nvPr/>
        </p:nvGrpSpPr>
        <p:grpSpPr>
          <a:xfrm>
            <a:off x="2649104" y="4095807"/>
            <a:ext cx="108000" cy="108000"/>
            <a:chOff x="6098075" y="297600"/>
            <a:chExt cx="141900" cy="141900"/>
          </a:xfrm>
        </p:grpSpPr>
        <p:sp>
          <p:nvSpPr>
            <p:cNvPr id="1368" name="Google Shape;1368;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9" name="Google Shape;1369;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70" name="Google Shape;1370;p106"/>
          <p:cNvGrpSpPr/>
          <p:nvPr/>
        </p:nvGrpSpPr>
        <p:grpSpPr>
          <a:xfrm>
            <a:off x="4795529" y="4306125"/>
            <a:ext cx="108000" cy="108000"/>
            <a:chOff x="6098075" y="297600"/>
            <a:chExt cx="141900" cy="141900"/>
          </a:xfrm>
        </p:grpSpPr>
        <p:sp>
          <p:nvSpPr>
            <p:cNvPr id="1371" name="Google Shape;1371;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2" name="Google Shape;1372;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73" name="Google Shape;1373;p106"/>
          <p:cNvGrpSpPr/>
          <p:nvPr/>
        </p:nvGrpSpPr>
        <p:grpSpPr>
          <a:xfrm>
            <a:off x="4795529" y="3809288"/>
            <a:ext cx="108000" cy="108000"/>
            <a:chOff x="6098075" y="297600"/>
            <a:chExt cx="141900" cy="141900"/>
          </a:xfrm>
        </p:grpSpPr>
        <p:sp>
          <p:nvSpPr>
            <p:cNvPr id="1374" name="Google Shape;1374;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5" name="Google Shape;1375;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76" name="Google Shape;1376;p106"/>
          <p:cNvGrpSpPr/>
          <p:nvPr/>
        </p:nvGrpSpPr>
        <p:grpSpPr>
          <a:xfrm>
            <a:off x="4795529" y="4095807"/>
            <a:ext cx="108000" cy="108000"/>
            <a:chOff x="6098075" y="297600"/>
            <a:chExt cx="141900" cy="141900"/>
          </a:xfrm>
        </p:grpSpPr>
        <p:sp>
          <p:nvSpPr>
            <p:cNvPr id="1377" name="Google Shape;1377;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8" name="Google Shape;1378;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79" name="Google Shape;1379;p106"/>
          <p:cNvGrpSpPr/>
          <p:nvPr/>
        </p:nvGrpSpPr>
        <p:grpSpPr>
          <a:xfrm>
            <a:off x="6889854" y="4306125"/>
            <a:ext cx="108000" cy="108000"/>
            <a:chOff x="6098075" y="297600"/>
            <a:chExt cx="141900" cy="141900"/>
          </a:xfrm>
        </p:grpSpPr>
        <p:sp>
          <p:nvSpPr>
            <p:cNvPr id="1380" name="Google Shape;1380;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1" name="Google Shape;1381;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82" name="Google Shape;1382;p106"/>
          <p:cNvGrpSpPr/>
          <p:nvPr/>
        </p:nvGrpSpPr>
        <p:grpSpPr>
          <a:xfrm>
            <a:off x="6889854" y="3809288"/>
            <a:ext cx="108000" cy="108000"/>
            <a:chOff x="6098075" y="297600"/>
            <a:chExt cx="141900" cy="141900"/>
          </a:xfrm>
        </p:grpSpPr>
        <p:sp>
          <p:nvSpPr>
            <p:cNvPr id="1383" name="Google Shape;1383;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4" name="Google Shape;1384;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grpSp>
        <p:nvGrpSpPr>
          <p:cNvPr id="1385" name="Google Shape;1385;p106"/>
          <p:cNvGrpSpPr/>
          <p:nvPr/>
        </p:nvGrpSpPr>
        <p:grpSpPr>
          <a:xfrm>
            <a:off x="6889854" y="4095807"/>
            <a:ext cx="108000" cy="108000"/>
            <a:chOff x="6098075" y="297600"/>
            <a:chExt cx="141900" cy="141900"/>
          </a:xfrm>
        </p:grpSpPr>
        <p:sp>
          <p:nvSpPr>
            <p:cNvPr id="1386" name="Google Shape;1386;p106"/>
            <p:cNvSpPr/>
            <p:nvPr/>
          </p:nvSpPr>
          <p:spPr>
            <a:xfrm>
              <a:off x="6098075" y="297600"/>
              <a:ext cx="141900" cy="1419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7" name="Google Shape;1387;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4563" y="304088"/>
              <a:ext cx="128925" cy="128925"/>
            </a:xfrm>
            <a:prstGeom prst="rect">
              <a:avLst/>
            </a:prstGeom>
            <a:noFill/>
            <a:ln>
              <a:noFill/>
            </a:ln>
          </p:spPr>
        </p:pic>
      </p:grpSp>
      <p:sp>
        <p:nvSpPr>
          <p:cNvPr id="1388" name="Google Shape;1388;p106"/>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57</a:t>
            </a:fld>
            <a:endParaRPr sz="600">
              <a:solidFill>
                <a:srgbClr val="000000"/>
              </a:solidFill>
              <a:latin typeface="DM Sans Medium"/>
              <a:ea typeface="DM Sans Medium"/>
              <a:cs typeface="DM Sans Medium"/>
              <a:sym typeface="DM Sans Medium"/>
            </a:endParaRPr>
          </a:p>
        </p:txBody>
      </p:sp>
      <p:grpSp>
        <p:nvGrpSpPr>
          <p:cNvPr id="1389" name="Google Shape;1389;p106"/>
          <p:cNvGrpSpPr/>
          <p:nvPr/>
        </p:nvGrpSpPr>
        <p:grpSpPr>
          <a:xfrm>
            <a:off x="8142476" y="-6100"/>
            <a:ext cx="1006185" cy="369303"/>
            <a:chOff x="8686170" y="1200886"/>
            <a:chExt cx="913800" cy="327600"/>
          </a:xfrm>
        </p:grpSpPr>
        <p:sp>
          <p:nvSpPr>
            <p:cNvPr id="1390" name="Google Shape;1390;p106"/>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1" name="Google Shape;1391;p10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0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7"/>
          <p:cNvSpPr txBox="1"/>
          <p:nvPr/>
        </p:nvSpPr>
        <p:spPr>
          <a:xfrm>
            <a:off x="255150" y="194400"/>
            <a:ext cx="86031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Inhaltliche Schwerpunkte</a:t>
            </a:r>
            <a:endParaRPr sz="2400">
              <a:latin typeface="DM Sans"/>
              <a:ea typeface="DM Sans"/>
              <a:cs typeface="DM Sans"/>
              <a:sym typeface="DM Sans"/>
            </a:endParaRPr>
          </a:p>
        </p:txBody>
      </p:sp>
      <p:sp>
        <p:nvSpPr>
          <p:cNvPr id="1398" name="Google Shape;1398;p107"/>
          <p:cNvSpPr/>
          <p:nvPr/>
        </p:nvSpPr>
        <p:spPr>
          <a:xfrm>
            <a:off x="498950" y="1382400"/>
            <a:ext cx="2030400" cy="30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7"/>
          <p:cNvSpPr txBox="1"/>
          <p:nvPr/>
        </p:nvSpPr>
        <p:spPr>
          <a:xfrm>
            <a:off x="498900" y="2231550"/>
            <a:ext cx="2030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b="1">
                <a:solidFill>
                  <a:srgbClr val="7799FF"/>
                </a:solidFill>
                <a:latin typeface="DM Sans"/>
                <a:ea typeface="DM Sans"/>
                <a:cs typeface="DM Sans"/>
                <a:sym typeface="DM Sans"/>
              </a:rPr>
              <a:t>Thema 1</a:t>
            </a:r>
            <a:endParaRPr b="1">
              <a:solidFill>
                <a:srgbClr val="7799FF"/>
              </a:solidFill>
              <a:latin typeface="DM Sans"/>
              <a:ea typeface="DM Sans"/>
              <a:cs typeface="DM Sans"/>
              <a:sym typeface="DM Sans"/>
            </a:endParaRPr>
          </a:p>
        </p:txBody>
      </p:sp>
      <p:sp>
        <p:nvSpPr>
          <p:cNvPr id="1400" name="Google Shape;1400;p107"/>
          <p:cNvSpPr/>
          <p:nvPr/>
        </p:nvSpPr>
        <p:spPr>
          <a:xfrm>
            <a:off x="2619800" y="1382400"/>
            <a:ext cx="2030400" cy="30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07"/>
          <p:cNvSpPr txBox="1"/>
          <p:nvPr/>
        </p:nvSpPr>
        <p:spPr>
          <a:xfrm>
            <a:off x="2619775" y="2231550"/>
            <a:ext cx="20304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b="1">
                <a:solidFill>
                  <a:srgbClr val="7799FF"/>
                </a:solidFill>
                <a:latin typeface="DM Sans"/>
                <a:ea typeface="DM Sans"/>
                <a:cs typeface="DM Sans"/>
                <a:sym typeface="DM Sans"/>
              </a:rPr>
              <a:t>Thema 2</a:t>
            </a:r>
            <a:endParaRPr b="1">
              <a:solidFill>
                <a:srgbClr val="7799FF"/>
              </a:solidFill>
              <a:latin typeface="DM Sans"/>
              <a:ea typeface="DM Sans"/>
              <a:cs typeface="DM Sans"/>
              <a:sym typeface="DM Sans"/>
            </a:endParaRPr>
          </a:p>
        </p:txBody>
      </p:sp>
      <p:sp>
        <p:nvSpPr>
          <p:cNvPr id="1402" name="Google Shape;1402;p107"/>
          <p:cNvSpPr/>
          <p:nvPr/>
        </p:nvSpPr>
        <p:spPr>
          <a:xfrm>
            <a:off x="4740650" y="1382400"/>
            <a:ext cx="2030400" cy="30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07"/>
          <p:cNvSpPr txBox="1"/>
          <p:nvPr/>
        </p:nvSpPr>
        <p:spPr>
          <a:xfrm>
            <a:off x="4740600" y="2231550"/>
            <a:ext cx="20304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b="1">
                <a:solidFill>
                  <a:srgbClr val="7799FF"/>
                </a:solidFill>
                <a:latin typeface="DM Sans"/>
                <a:ea typeface="DM Sans"/>
                <a:cs typeface="DM Sans"/>
                <a:sym typeface="DM Sans"/>
              </a:rPr>
              <a:t>Thema 3</a:t>
            </a:r>
            <a:endParaRPr b="1">
              <a:solidFill>
                <a:srgbClr val="7799FF"/>
              </a:solidFill>
              <a:latin typeface="DM Sans"/>
              <a:ea typeface="DM Sans"/>
              <a:cs typeface="DM Sans"/>
              <a:sym typeface="DM Sans"/>
            </a:endParaRPr>
          </a:p>
        </p:txBody>
      </p:sp>
      <p:sp>
        <p:nvSpPr>
          <p:cNvPr id="1404" name="Google Shape;1404;p107"/>
          <p:cNvSpPr/>
          <p:nvPr/>
        </p:nvSpPr>
        <p:spPr>
          <a:xfrm>
            <a:off x="6861500" y="1382400"/>
            <a:ext cx="2030400" cy="309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07"/>
          <p:cNvSpPr txBox="1"/>
          <p:nvPr/>
        </p:nvSpPr>
        <p:spPr>
          <a:xfrm>
            <a:off x="6861450" y="2231550"/>
            <a:ext cx="20304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b="1">
                <a:solidFill>
                  <a:srgbClr val="7799FF"/>
                </a:solidFill>
                <a:latin typeface="DM Sans"/>
                <a:ea typeface="DM Sans"/>
                <a:cs typeface="DM Sans"/>
                <a:sym typeface="DM Sans"/>
              </a:rPr>
              <a:t>Thema 4</a:t>
            </a:r>
            <a:endParaRPr b="1">
              <a:solidFill>
                <a:srgbClr val="7799FF"/>
              </a:solidFill>
              <a:latin typeface="DM Sans"/>
              <a:ea typeface="DM Sans"/>
              <a:cs typeface="DM Sans"/>
              <a:sym typeface="DM Sans"/>
            </a:endParaRPr>
          </a:p>
        </p:txBody>
      </p:sp>
      <p:pic>
        <p:nvPicPr>
          <p:cNvPr id="1406" name="Google Shape;1406;p10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338609" y="1552300"/>
            <a:ext cx="592717" cy="566601"/>
          </a:xfrm>
          <a:prstGeom prst="rect">
            <a:avLst/>
          </a:prstGeom>
          <a:noFill/>
          <a:ln>
            <a:noFill/>
          </a:ln>
        </p:spPr>
      </p:pic>
      <p:pic>
        <p:nvPicPr>
          <p:cNvPr id="1407" name="Google Shape;1407;p10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487600" y="1593382"/>
            <a:ext cx="778150" cy="534919"/>
          </a:xfrm>
          <a:prstGeom prst="rect">
            <a:avLst/>
          </a:prstGeom>
          <a:noFill/>
          <a:ln>
            <a:noFill/>
          </a:ln>
        </p:spPr>
      </p:pic>
      <p:pic>
        <p:nvPicPr>
          <p:cNvPr id="1408" name="Google Shape;1408;p10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28807" y="1693463"/>
            <a:ext cx="570626" cy="436676"/>
          </a:xfrm>
          <a:prstGeom prst="rect">
            <a:avLst/>
          </a:prstGeom>
          <a:noFill/>
          <a:ln>
            <a:noFill/>
          </a:ln>
        </p:spPr>
      </p:pic>
      <p:pic>
        <p:nvPicPr>
          <p:cNvPr id="1409" name="Google Shape;1409;p10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505874" y="1552288"/>
            <a:ext cx="499895" cy="566625"/>
          </a:xfrm>
          <a:prstGeom prst="rect">
            <a:avLst/>
          </a:prstGeom>
          <a:noFill/>
          <a:ln>
            <a:noFill/>
          </a:ln>
        </p:spPr>
      </p:pic>
      <p:sp>
        <p:nvSpPr>
          <p:cNvPr id="1410" name="Google Shape;1410;p107"/>
          <p:cNvSpPr txBox="1"/>
          <p:nvPr/>
        </p:nvSpPr>
        <p:spPr>
          <a:xfrm>
            <a:off x="516325" y="2812300"/>
            <a:ext cx="20304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a:latin typeface="DM Sans"/>
                <a:ea typeface="DM Sans"/>
                <a:cs typeface="DM Sans"/>
                <a:sym typeface="DM Sans"/>
              </a:rPr>
              <a:t>Unterthema 1</a:t>
            </a:r>
            <a:endParaRPr sz="1000">
              <a:latin typeface="DM Sans"/>
              <a:ea typeface="DM Sans"/>
              <a:cs typeface="DM Sans"/>
              <a:sym typeface="DM Sans"/>
            </a:endParaRPr>
          </a:p>
          <a:p>
            <a:pPr marL="0" lvl="0" indent="0" algn="ctr" rtl="0">
              <a:spcBef>
                <a:spcPts val="0"/>
              </a:spcBef>
              <a:spcAft>
                <a:spcPts val="0"/>
              </a:spcAft>
              <a:buNone/>
            </a:pPr>
            <a:endParaRPr sz="1000">
              <a:latin typeface="DM Sans"/>
              <a:ea typeface="DM Sans"/>
              <a:cs typeface="DM Sans"/>
              <a:sym typeface="DM Sans"/>
            </a:endParaRPr>
          </a:p>
          <a:p>
            <a:pPr marL="0" lvl="0" indent="0" algn="ctr" rtl="0">
              <a:spcBef>
                <a:spcPts val="0"/>
              </a:spcBef>
              <a:spcAft>
                <a:spcPts val="0"/>
              </a:spcAft>
              <a:buNone/>
            </a:pPr>
            <a:r>
              <a:rPr lang="de" sz="1000">
                <a:latin typeface="DM Sans"/>
                <a:ea typeface="DM Sans"/>
                <a:cs typeface="DM Sans"/>
                <a:sym typeface="DM Sans"/>
              </a:rPr>
              <a:t>Unterthema 2</a:t>
            </a:r>
            <a:endParaRPr sz="1000">
              <a:latin typeface="DM Sans"/>
              <a:ea typeface="DM Sans"/>
              <a:cs typeface="DM Sans"/>
              <a:sym typeface="DM Sans"/>
            </a:endParaRPr>
          </a:p>
          <a:p>
            <a:pPr marL="0" lvl="0" indent="0" algn="ctr" rtl="0">
              <a:spcBef>
                <a:spcPts val="0"/>
              </a:spcBef>
              <a:spcAft>
                <a:spcPts val="0"/>
              </a:spcAft>
              <a:buNone/>
            </a:pPr>
            <a:endParaRPr sz="1000">
              <a:latin typeface="DM Sans"/>
              <a:ea typeface="DM Sans"/>
              <a:cs typeface="DM Sans"/>
              <a:sym typeface="DM Sans"/>
            </a:endParaRPr>
          </a:p>
          <a:p>
            <a:pPr marL="0" lvl="0" indent="0" algn="ctr" rtl="0">
              <a:spcBef>
                <a:spcPts val="0"/>
              </a:spcBef>
              <a:spcAft>
                <a:spcPts val="0"/>
              </a:spcAft>
              <a:buNone/>
            </a:pPr>
            <a:r>
              <a:rPr lang="de" sz="1000">
                <a:latin typeface="DM Sans"/>
                <a:ea typeface="DM Sans"/>
                <a:cs typeface="DM Sans"/>
                <a:sym typeface="DM Sans"/>
              </a:rPr>
              <a:t>Unterthema 3</a:t>
            </a:r>
            <a:endParaRPr sz="1000">
              <a:latin typeface="DM Sans"/>
              <a:ea typeface="DM Sans"/>
              <a:cs typeface="DM Sans"/>
              <a:sym typeface="DM Sans"/>
            </a:endParaRPr>
          </a:p>
        </p:txBody>
      </p:sp>
      <p:sp>
        <p:nvSpPr>
          <p:cNvPr id="1411" name="Google Shape;1411;p107"/>
          <p:cNvSpPr txBox="1"/>
          <p:nvPr/>
        </p:nvSpPr>
        <p:spPr>
          <a:xfrm>
            <a:off x="2619800" y="2812300"/>
            <a:ext cx="20304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a:latin typeface="DM Sans"/>
                <a:ea typeface="DM Sans"/>
                <a:cs typeface="DM Sans"/>
                <a:sym typeface="DM Sans"/>
              </a:rPr>
              <a:t>Unterthema 1</a:t>
            </a:r>
            <a:endParaRPr sz="1000">
              <a:latin typeface="DM Sans"/>
              <a:ea typeface="DM Sans"/>
              <a:cs typeface="DM Sans"/>
              <a:sym typeface="DM Sans"/>
            </a:endParaRPr>
          </a:p>
          <a:p>
            <a:pPr marL="0" lvl="0" indent="0" algn="ctr" rtl="0">
              <a:spcBef>
                <a:spcPts val="0"/>
              </a:spcBef>
              <a:spcAft>
                <a:spcPts val="0"/>
              </a:spcAft>
              <a:buNone/>
            </a:pPr>
            <a:endParaRPr sz="1000">
              <a:latin typeface="DM Sans"/>
              <a:ea typeface="DM Sans"/>
              <a:cs typeface="DM Sans"/>
              <a:sym typeface="DM Sans"/>
            </a:endParaRPr>
          </a:p>
          <a:p>
            <a:pPr marL="0" lvl="0" indent="0" algn="ctr" rtl="0">
              <a:spcBef>
                <a:spcPts val="0"/>
              </a:spcBef>
              <a:spcAft>
                <a:spcPts val="0"/>
              </a:spcAft>
              <a:buNone/>
            </a:pPr>
            <a:r>
              <a:rPr lang="de" sz="1000">
                <a:latin typeface="DM Sans"/>
                <a:ea typeface="DM Sans"/>
                <a:cs typeface="DM Sans"/>
                <a:sym typeface="DM Sans"/>
              </a:rPr>
              <a:t>Unterthema 2</a:t>
            </a:r>
            <a:endParaRPr sz="1000">
              <a:latin typeface="DM Sans"/>
              <a:ea typeface="DM Sans"/>
              <a:cs typeface="DM Sans"/>
              <a:sym typeface="DM Sans"/>
            </a:endParaRPr>
          </a:p>
          <a:p>
            <a:pPr marL="0" lvl="0" indent="0" algn="ctr" rtl="0">
              <a:spcBef>
                <a:spcPts val="0"/>
              </a:spcBef>
              <a:spcAft>
                <a:spcPts val="0"/>
              </a:spcAft>
              <a:buNone/>
            </a:pPr>
            <a:endParaRPr sz="1000">
              <a:latin typeface="DM Sans"/>
              <a:ea typeface="DM Sans"/>
              <a:cs typeface="DM Sans"/>
              <a:sym typeface="DM Sans"/>
            </a:endParaRPr>
          </a:p>
          <a:p>
            <a:pPr marL="0" lvl="0" indent="0" algn="ctr" rtl="0">
              <a:spcBef>
                <a:spcPts val="0"/>
              </a:spcBef>
              <a:spcAft>
                <a:spcPts val="0"/>
              </a:spcAft>
              <a:buNone/>
            </a:pPr>
            <a:r>
              <a:rPr lang="de" sz="1000">
                <a:latin typeface="DM Sans"/>
                <a:ea typeface="DM Sans"/>
                <a:cs typeface="DM Sans"/>
                <a:sym typeface="DM Sans"/>
              </a:rPr>
              <a:t>Unterthema 3</a:t>
            </a:r>
            <a:endParaRPr sz="1000">
              <a:latin typeface="DM Sans"/>
              <a:ea typeface="DM Sans"/>
              <a:cs typeface="DM Sans"/>
              <a:sym typeface="DM Sans"/>
            </a:endParaRPr>
          </a:p>
        </p:txBody>
      </p:sp>
      <p:sp>
        <p:nvSpPr>
          <p:cNvPr id="1412" name="Google Shape;1412;p107"/>
          <p:cNvSpPr txBox="1"/>
          <p:nvPr/>
        </p:nvSpPr>
        <p:spPr>
          <a:xfrm>
            <a:off x="4740650" y="2812300"/>
            <a:ext cx="20304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a:latin typeface="DM Sans"/>
                <a:ea typeface="DM Sans"/>
                <a:cs typeface="DM Sans"/>
                <a:sym typeface="DM Sans"/>
              </a:rPr>
              <a:t>Unterthema 1</a:t>
            </a:r>
            <a:endParaRPr sz="1000">
              <a:latin typeface="DM Sans"/>
              <a:ea typeface="DM Sans"/>
              <a:cs typeface="DM Sans"/>
              <a:sym typeface="DM Sans"/>
            </a:endParaRPr>
          </a:p>
          <a:p>
            <a:pPr marL="0" lvl="0" indent="0" algn="ctr" rtl="0">
              <a:spcBef>
                <a:spcPts val="0"/>
              </a:spcBef>
              <a:spcAft>
                <a:spcPts val="0"/>
              </a:spcAft>
              <a:buNone/>
            </a:pPr>
            <a:endParaRPr sz="1000">
              <a:latin typeface="DM Sans"/>
              <a:ea typeface="DM Sans"/>
              <a:cs typeface="DM Sans"/>
              <a:sym typeface="DM Sans"/>
            </a:endParaRPr>
          </a:p>
          <a:p>
            <a:pPr marL="0" lvl="0" indent="0" algn="ctr" rtl="0">
              <a:spcBef>
                <a:spcPts val="0"/>
              </a:spcBef>
              <a:spcAft>
                <a:spcPts val="0"/>
              </a:spcAft>
              <a:buNone/>
            </a:pPr>
            <a:r>
              <a:rPr lang="de" sz="1000">
                <a:latin typeface="DM Sans"/>
                <a:ea typeface="DM Sans"/>
                <a:cs typeface="DM Sans"/>
                <a:sym typeface="DM Sans"/>
              </a:rPr>
              <a:t>Unterthema 2</a:t>
            </a:r>
            <a:endParaRPr sz="1000">
              <a:latin typeface="DM Sans"/>
              <a:ea typeface="DM Sans"/>
              <a:cs typeface="DM Sans"/>
              <a:sym typeface="DM Sans"/>
            </a:endParaRPr>
          </a:p>
          <a:p>
            <a:pPr marL="0" lvl="0" indent="0" algn="ctr" rtl="0">
              <a:spcBef>
                <a:spcPts val="0"/>
              </a:spcBef>
              <a:spcAft>
                <a:spcPts val="0"/>
              </a:spcAft>
              <a:buNone/>
            </a:pPr>
            <a:endParaRPr sz="1000">
              <a:latin typeface="DM Sans"/>
              <a:ea typeface="DM Sans"/>
              <a:cs typeface="DM Sans"/>
              <a:sym typeface="DM Sans"/>
            </a:endParaRPr>
          </a:p>
          <a:p>
            <a:pPr marL="0" lvl="0" indent="0" algn="ctr" rtl="0">
              <a:spcBef>
                <a:spcPts val="0"/>
              </a:spcBef>
              <a:spcAft>
                <a:spcPts val="0"/>
              </a:spcAft>
              <a:buNone/>
            </a:pPr>
            <a:r>
              <a:rPr lang="de" sz="1000">
                <a:latin typeface="DM Sans"/>
                <a:ea typeface="DM Sans"/>
                <a:cs typeface="DM Sans"/>
                <a:sym typeface="DM Sans"/>
              </a:rPr>
              <a:t>Unterthema 3</a:t>
            </a:r>
            <a:endParaRPr sz="1000">
              <a:latin typeface="DM Sans"/>
              <a:ea typeface="DM Sans"/>
              <a:cs typeface="DM Sans"/>
              <a:sym typeface="DM Sans"/>
            </a:endParaRPr>
          </a:p>
        </p:txBody>
      </p:sp>
      <p:sp>
        <p:nvSpPr>
          <p:cNvPr id="1413" name="Google Shape;1413;p107"/>
          <p:cNvSpPr txBox="1"/>
          <p:nvPr/>
        </p:nvSpPr>
        <p:spPr>
          <a:xfrm>
            <a:off x="6861500" y="2812300"/>
            <a:ext cx="20304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000">
                <a:latin typeface="DM Sans"/>
                <a:ea typeface="DM Sans"/>
                <a:cs typeface="DM Sans"/>
                <a:sym typeface="DM Sans"/>
              </a:rPr>
              <a:t>Unterthema 1</a:t>
            </a:r>
            <a:endParaRPr sz="1000">
              <a:latin typeface="DM Sans"/>
              <a:ea typeface="DM Sans"/>
              <a:cs typeface="DM Sans"/>
              <a:sym typeface="DM Sans"/>
            </a:endParaRPr>
          </a:p>
          <a:p>
            <a:pPr marL="0" lvl="0" indent="0" algn="ctr" rtl="0">
              <a:spcBef>
                <a:spcPts val="0"/>
              </a:spcBef>
              <a:spcAft>
                <a:spcPts val="0"/>
              </a:spcAft>
              <a:buNone/>
            </a:pPr>
            <a:endParaRPr sz="1000">
              <a:latin typeface="DM Sans"/>
              <a:ea typeface="DM Sans"/>
              <a:cs typeface="DM Sans"/>
              <a:sym typeface="DM Sans"/>
            </a:endParaRPr>
          </a:p>
          <a:p>
            <a:pPr marL="0" lvl="0" indent="0" algn="ctr" rtl="0">
              <a:spcBef>
                <a:spcPts val="0"/>
              </a:spcBef>
              <a:spcAft>
                <a:spcPts val="0"/>
              </a:spcAft>
              <a:buNone/>
            </a:pPr>
            <a:r>
              <a:rPr lang="de" sz="1000">
                <a:latin typeface="DM Sans"/>
                <a:ea typeface="DM Sans"/>
                <a:cs typeface="DM Sans"/>
                <a:sym typeface="DM Sans"/>
              </a:rPr>
              <a:t>Unterthema 2</a:t>
            </a:r>
            <a:endParaRPr sz="1000">
              <a:latin typeface="DM Sans"/>
              <a:ea typeface="DM Sans"/>
              <a:cs typeface="DM Sans"/>
              <a:sym typeface="DM Sans"/>
            </a:endParaRPr>
          </a:p>
          <a:p>
            <a:pPr marL="0" lvl="0" indent="0" algn="ctr" rtl="0">
              <a:spcBef>
                <a:spcPts val="0"/>
              </a:spcBef>
              <a:spcAft>
                <a:spcPts val="0"/>
              </a:spcAft>
              <a:buNone/>
            </a:pPr>
            <a:endParaRPr sz="1000">
              <a:latin typeface="DM Sans"/>
              <a:ea typeface="DM Sans"/>
              <a:cs typeface="DM Sans"/>
              <a:sym typeface="DM Sans"/>
            </a:endParaRPr>
          </a:p>
          <a:p>
            <a:pPr marL="0" lvl="0" indent="0" algn="ctr" rtl="0">
              <a:spcBef>
                <a:spcPts val="0"/>
              </a:spcBef>
              <a:spcAft>
                <a:spcPts val="0"/>
              </a:spcAft>
              <a:buNone/>
            </a:pPr>
            <a:r>
              <a:rPr lang="de" sz="1000">
                <a:latin typeface="DM Sans"/>
                <a:ea typeface="DM Sans"/>
                <a:cs typeface="DM Sans"/>
                <a:sym typeface="DM Sans"/>
              </a:rPr>
              <a:t>Unterthema 3</a:t>
            </a:r>
            <a:endParaRPr sz="1000">
              <a:latin typeface="DM Sans"/>
              <a:ea typeface="DM Sans"/>
              <a:cs typeface="DM Sans"/>
              <a:sym typeface="DM Sans"/>
            </a:endParaRPr>
          </a:p>
        </p:txBody>
      </p:sp>
      <p:sp>
        <p:nvSpPr>
          <p:cNvPr id="1414" name="Google Shape;1414;p107"/>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58</a:t>
            </a:fld>
            <a:endParaRPr sz="600">
              <a:solidFill>
                <a:srgbClr val="000000"/>
              </a:solidFill>
              <a:latin typeface="DM Sans Medium"/>
              <a:ea typeface="DM Sans Medium"/>
              <a:cs typeface="DM Sans Medium"/>
              <a:sym typeface="DM Sans Medium"/>
            </a:endParaRPr>
          </a:p>
        </p:txBody>
      </p:sp>
      <p:grpSp>
        <p:nvGrpSpPr>
          <p:cNvPr id="1415" name="Google Shape;1415;p107"/>
          <p:cNvGrpSpPr/>
          <p:nvPr/>
        </p:nvGrpSpPr>
        <p:grpSpPr>
          <a:xfrm>
            <a:off x="8142476" y="-6100"/>
            <a:ext cx="1006185" cy="369303"/>
            <a:chOff x="8686170" y="1200886"/>
            <a:chExt cx="913800" cy="327600"/>
          </a:xfrm>
        </p:grpSpPr>
        <p:sp>
          <p:nvSpPr>
            <p:cNvPr id="1416" name="Google Shape;1416;p107"/>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10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421"/>
        <p:cNvGrpSpPr/>
        <p:nvPr/>
      </p:nvGrpSpPr>
      <p:grpSpPr>
        <a:xfrm>
          <a:off x="0" y="0"/>
          <a:ext cx="0" cy="0"/>
          <a:chOff x="0" y="0"/>
          <a:chExt cx="0" cy="0"/>
        </a:xfrm>
      </p:grpSpPr>
      <p:sp>
        <p:nvSpPr>
          <p:cNvPr id="1422" name="Google Shape;1422;p108"/>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423" name="Google Shape;1423;p108"/>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8"/>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Parameter und Rahmen des Angebotes</a:t>
            </a:r>
            <a:endParaRPr sz="2400">
              <a:solidFill>
                <a:schemeClr val="dk1"/>
              </a:solidFill>
              <a:latin typeface="DM Sans Medium"/>
              <a:ea typeface="DM Sans Medium"/>
              <a:cs typeface="DM Sans Medium"/>
              <a:sym typeface="DM Sans Medium"/>
            </a:endParaRPr>
          </a:p>
        </p:txBody>
      </p:sp>
      <p:sp>
        <p:nvSpPr>
          <p:cNvPr id="1425" name="Google Shape;1425;p108"/>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59</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5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2000" y="4814155"/>
            <a:ext cx="720000" cy="132245"/>
          </a:xfrm>
          <a:prstGeom prst="rect">
            <a:avLst/>
          </a:prstGeom>
          <a:noFill/>
          <a:ln>
            <a:noFill/>
          </a:ln>
        </p:spPr>
      </p:pic>
      <p:sp>
        <p:nvSpPr>
          <p:cNvPr id="240" name="Google Shape;240;p55"/>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fld id="{00000000-1234-1234-1234-123412341234}" type="slidenum">
              <a:rPr lang="de"/>
              <a:t>6</a:t>
            </a:fld>
            <a:endParaRPr/>
          </a:p>
        </p:txBody>
      </p:sp>
      <p:pic>
        <p:nvPicPr>
          <p:cNvPr id="241" name="Google Shape;241;p55" title="190930_01_Short-Exploration-v02.mp4">
            <a:hlinkClick r:id="rId4"/>
          </p:cNvPr>
          <p:cNvPicPr preferRelativeResize="0"/>
          <p:nvPr/>
        </p:nvPicPr>
        <p:blipFill>
          <a:blip r:embed="rId5">
            <a:alphaModFix/>
          </a:blip>
          <a:stretch>
            <a:fillRect/>
          </a:stretch>
        </p:blipFill>
        <p:spPr>
          <a:xfrm>
            <a:off x="0" y="0"/>
            <a:ext cx="9144000" cy="5143500"/>
          </a:xfrm>
          <a:prstGeom prst="rect">
            <a:avLst/>
          </a:prstGeom>
          <a:noFill/>
          <a:ln>
            <a:noFill/>
          </a:ln>
        </p:spPr>
      </p:pic>
      <p:sp>
        <p:nvSpPr>
          <p:cNvPr id="242" name="Google Shape;242;p55"/>
          <p:cNvSpPr txBox="1"/>
          <p:nvPr/>
        </p:nvSpPr>
        <p:spPr>
          <a:xfrm>
            <a:off x="255150" y="4154400"/>
            <a:ext cx="3596700" cy="989100"/>
          </a:xfrm>
          <a:prstGeom prst="rect">
            <a:avLst/>
          </a:prstGeom>
          <a:solidFill>
            <a:srgbClr val="FFFFFF"/>
          </a:solid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1200">
                <a:latin typeface="DM Sans Medium"/>
                <a:ea typeface="DM Sans Medium"/>
                <a:cs typeface="DM Sans Medium"/>
                <a:sym typeface="DM Sans Medium"/>
              </a:rPr>
              <a:t>Exploration: Wir erforschen Orte der Veränderung und des Lernens weltweit</a:t>
            </a:r>
            <a:endParaRPr sz="1200">
              <a:latin typeface="DM Sans Medium"/>
              <a:ea typeface="DM Sans Medium"/>
              <a:cs typeface="DM Sans Medium"/>
              <a:sym typeface="DM Sans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09"/>
          <p:cNvSpPr txBox="1"/>
          <p:nvPr/>
        </p:nvSpPr>
        <p:spPr>
          <a:xfrm>
            <a:off x="252000" y="1494150"/>
            <a:ext cx="4158900" cy="3433500"/>
          </a:xfrm>
          <a:prstGeom prst="rect">
            <a:avLst/>
          </a:prstGeom>
          <a:noFill/>
          <a:ln>
            <a:noFill/>
          </a:ln>
        </p:spPr>
        <p:txBody>
          <a:bodyPr spcFirstLastPara="1" wrap="square" lIns="252000" tIns="252000" rIns="252000" bIns="252000" anchor="t" anchorCtr="0">
            <a:spAutoFit/>
          </a:bodyPr>
          <a:lstStyle/>
          <a:p>
            <a:pPr marL="0" lvl="0" indent="0" algn="l" rtl="0">
              <a:spcBef>
                <a:spcPts val="0"/>
              </a:spcBef>
              <a:spcAft>
                <a:spcPts val="0"/>
              </a:spcAft>
              <a:buNone/>
            </a:pPr>
            <a:r>
              <a:rPr lang="de" sz="1000" b="1">
                <a:solidFill>
                  <a:schemeClr val="dk1"/>
                </a:solidFill>
                <a:latin typeface="DM Sans"/>
                <a:ea typeface="DM Sans"/>
                <a:cs typeface="DM Sans"/>
                <a:sym typeface="DM Sans"/>
              </a:rPr>
              <a:t>Länge der Lernerfahrung: </a:t>
            </a:r>
            <a:r>
              <a:rPr lang="de" sz="1000">
                <a:solidFill>
                  <a:schemeClr val="dk1"/>
                </a:solidFill>
                <a:latin typeface="DM Sans"/>
                <a:ea typeface="DM Sans"/>
                <a:cs typeface="DM Sans"/>
                <a:sym typeface="DM Sans"/>
              </a:rPr>
              <a:t>Maximal 12 Wochen</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Zielgruppe: </a:t>
            </a:r>
            <a:r>
              <a:rPr lang="de" sz="1000">
                <a:solidFill>
                  <a:schemeClr val="dk1"/>
                </a:solidFill>
                <a:latin typeface="DM Sans"/>
                <a:ea typeface="DM Sans"/>
                <a:cs typeface="DM Sans"/>
                <a:sym typeface="DM Sans"/>
              </a:rPr>
              <a:t>Early adopter, die motiviert, neugierig und offen für neue Themen sind</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Anzahl der Teilnehmenden:</a:t>
            </a:r>
            <a:r>
              <a:rPr lang="de" sz="1000">
                <a:solidFill>
                  <a:schemeClr val="dk1"/>
                </a:solidFill>
                <a:latin typeface="DM Sans"/>
                <a:ea typeface="DM Sans"/>
                <a:cs typeface="DM Sans"/>
                <a:sym typeface="DM Sans"/>
              </a:rPr>
              <a:t> 30 für den Pilot; dann +60 Personen</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Plattformen &amp; Technische Tools</a:t>
            </a:r>
            <a:endParaRPr sz="1000" b="1">
              <a:solidFill>
                <a:schemeClr val="dk1"/>
              </a:solidFill>
              <a:latin typeface="DM Sans"/>
              <a:ea typeface="DM Sans"/>
              <a:cs typeface="DM Sans"/>
              <a:sym typeface="DM Sans"/>
            </a:endParaRPr>
          </a:p>
          <a:p>
            <a:pPr marL="0" lvl="0" indent="0" algn="l" rtl="0">
              <a:spcBef>
                <a:spcPts val="0"/>
              </a:spcBef>
              <a:spcAft>
                <a:spcPts val="0"/>
              </a:spcAft>
              <a:buNone/>
            </a:pPr>
            <a:r>
              <a:rPr lang="de" sz="1000" i="1">
                <a:solidFill>
                  <a:schemeClr val="dk1"/>
                </a:solidFill>
                <a:latin typeface="DM Sans"/>
                <a:ea typeface="DM Sans"/>
                <a:cs typeface="DM Sans"/>
                <a:sym typeface="DM Sans"/>
              </a:rPr>
              <a:t>MS Teams</a:t>
            </a:r>
            <a:endParaRPr sz="1000" i="1">
              <a:solidFill>
                <a:schemeClr val="dk1"/>
              </a:solidFill>
              <a:latin typeface="DM Sans"/>
              <a:ea typeface="DM Sans"/>
              <a:cs typeface="DM Sans"/>
              <a:sym typeface="DM Sans"/>
            </a:endParaRPr>
          </a:p>
          <a:p>
            <a:pPr marL="0" lvl="0" indent="0" algn="l" rtl="0">
              <a:spcBef>
                <a:spcPts val="0"/>
              </a:spcBef>
              <a:spcAft>
                <a:spcPts val="0"/>
              </a:spcAft>
              <a:buNone/>
            </a:pPr>
            <a:r>
              <a:rPr lang="de" sz="1000">
                <a:solidFill>
                  <a:schemeClr val="dk1"/>
                </a:solidFill>
                <a:latin typeface="DM Sans"/>
                <a:ea typeface="DM Sans"/>
                <a:cs typeface="DM Sans"/>
                <a:sym typeface="DM Sans"/>
              </a:rPr>
              <a:t>Kommunikation und Ankündigungen</a:t>
            </a: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a:solidFill>
                  <a:schemeClr val="dk1"/>
                </a:solidFill>
                <a:latin typeface="DM Sans"/>
                <a:ea typeface="DM Sans"/>
                <a:cs typeface="DM Sans"/>
                <a:sym typeface="DM Sans"/>
              </a:rPr>
              <a:t>Dokumentation und Teilen von Dokumenten</a:t>
            </a: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a:solidFill>
                  <a:schemeClr val="dk1"/>
                </a:solidFill>
                <a:latin typeface="DM Sans"/>
                <a:ea typeface="DM Sans"/>
                <a:cs typeface="DM Sans"/>
                <a:sym typeface="DM Sans"/>
              </a:rPr>
              <a:t>Live Sessions/Peer-Learning/Einzelcoaching</a:t>
            </a:r>
            <a:endParaRPr sz="1000" b="1">
              <a:solidFill>
                <a:schemeClr val="dk1"/>
              </a:solidFill>
              <a:latin typeface="DM Sans"/>
              <a:ea typeface="DM Sans"/>
              <a:cs typeface="DM Sans"/>
              <a:sym typeface="DM Sans"/>
            </a:endParaRPr>
          </a:p>
          <a:p>
            <a:pPr marL="0" lvl="0" indent="0" algn="l" rtl="0">
              <a:spcBef>
                <a:spcPts val="0"/>
              </a:spcBef>
              <a:spcAft>
                <a:spcPts val="0"/>
              </a:spcAft>
              <a:buNone/>
            </a:pPr>
            <a:endParaRPr sz="1000" i="1">
              <a:solidFill>
                <a:schemeClr val="dk1"/>
              </a:solidFill>
              <a:latin typeface="DM Sans"/>
              <a:ea typeface="DM Sans"/>
              <a:cs typeface="DM Sans"/>
              <a:sym typeface="DM Sans"/>
            </a:endParaRPr>
          </a:p>
          <a:p>
            <a:pPr marL="0" lvl="0" indent="0" algn="l" rtl="0">
              <a:spcBef>
                <a:spcPts val="0"/>
              </a:spcBef>
              <a:spcAft>
                <a:spcPts val="0"/>
              </a:spcAft>
              <a:buNone/>
            </a:pPr>
            <a:r>
              <a:rPr lang="de" sz="1000" i="1">
                <a:solidFill>
                  <a:schemeClr val="dk1"/>
                </a:solidFill>
                <a:latin typeface="DM Sans"/>
                <a:ea typeface="DM Sans"/>
                <a:cs typeface="DM Sans"/>
                <a:sym typeface="DM Sans"/>
              </a:rPr>
              <a:t>Menti</a:t>
            </a:r>
            <a:endParaRPr sz="1000" i="1">
              <a:solidFill>
                <a:schemeClr val="dk1"/>
              </a:solidFill>
              <a:latin typeface="DM Sans"/>
              <a:ea typeface="DM Sans"/>
              <a:cs typeface="DM Sans"/>
              <a:sym typeface="DM Sans"/>
            </a:endParaRPr>
          </a:p>
          <a:p>
            <a:pPr marL="0" lvl="0" indent="0" algn="l" rtl="0">
              <a:spcBef>
                <a:spcPts val="0"/>
              </a:spcBef>
              <a:spcAft>
                <a:spcPts val="0"/>
              </a:spcAft>
              <a:buNone/>
            </a:pPr>
            <a:r>
              <a:rPr lang="de" sz="1000">
                <a:solidFill>
                  <a:schemeClr val="dk1"/>
                </a:solidFill>
                <a:latin typeface="DM Sans"/>
                <a:ea typeface="DM Sans"/>
                <a:cs typeface="DM Sans"/>
                <a:sym typeface="DM Sans"/>
              </a:rPr>
              <a:t>Umfragen und Abfragen</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b="1">
              <a:solidFill>
                <a:schemeClr val="dk1"/>
              </a:solidFill>
              <a:latin typeface="DM Sans"/>
              <a:ea typeface="DM Sans"/>
              <a:cs typeface="DM Sans"/>
              <a:sym typeface="DM Sans"/>
            </a:endParaRPr>
          </a:p>
          <a:p>
            <a:pPr marL="0" lvl="0" indent="0" algn="l" rtl="0">
              <a:spcBef>
                <a:spcPts val="0"/>
              </a:spcBef>
              <a:spcAft>
                <a:spcPts val="0"/>
              </a:spcAft>
              <a:buNone/>
            </a:pPr>
            <a:r>
              <a:rPr lang="de" sz="1000" i="1">
                <a:solidFill>
                  <a:schemeClr val="dk1"/>
                </a:solidFill>
                <a:latin typeface="DM Sans"/>
                <a:ea typeface="DM Sans"/>
                <a:cs typeface="DM Sans"/>
                <a:sym typeface="DM Sans"/>
              </a:rPr>
              <a:t>Website</a:t>
            </a:r>
            <a:endParaRPr sz="1000" i="1">
              <a:solidFill>
                <a:schemeClr val="dk1"/>
              </a:solidFill>
              <a:latin typeface="DM Sans"/>
              <a:ea typeface="DM Sans"/>
              <a:cs typeface="DM Sans"/>
              <a:sym typeface="DM Sans"/>
            </a:endParaRPr>
          </a:p>
          <a:p>
            <a:pPr marL="0" lvl="0" indent="0" algn="l" rtl="0">
              <a:spcBef>
                <a:spcPts val="0"/>
              </a:spcBef>
              <a:spcAft>
                <a:spcPts val="0"/>
              </a:spcAft>
              <a:buNone/>
            </a:pPr>
            <a:r>
              <a:rPr lang="de" sz="1000">
                <a:solidFill>
                  <a:schemeClr val="dk1"/>
                </a:solidFill>
                <a:latin typeface="DM Sans"/>
                <a:ea typeface="DM Sans"/>
                <a:cs typeface="DM Sans"/>
                <a:sym typeface="DM Sans"/>
              </a:rPr>
              <a:t>Content und zusätzliche Lerninhalte</a:t>
            </a:r>
            <a:endParaRPr sz="1000">
              <a:solidFill>
                <a:schemeClr val="dk1"/>
              </a:solidFill>
              <a:latin typeface="DM Sans"/>
              <a:ea typeface="DM Sans"/>
              <a:cs typeface="DM Sans"/>
              <a:sym typeface="DM Sans"/>
            </a:endParaRPr>
          </a:p>
        </p:txBody>
      </p:sp>
      <p:sp>
        <p:nvSpPr>
          <p:cNvPr id="1431" name="Google Shape;1431;p10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9"/>
          <p:cNvSpPr txBox="1"/>
          <p:nvPr/>
        </p:nvSpPr>
        <p:spPr>
          <a:xfrm>
            <a:off x="255150" y="194400"/>
            <a:ext cx="86031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Parameter der Lernerfahrung</a:t>
            </a:r>
            <a:endParaRPr sz="2400">
              <a:latin typeface="DM Sans"/>
              <a:ea typeface="DM Sans"/>
              <a:cs typeface="DM Sans"/>
              <a:sym typeface="DM Sans"/>
            </a:endParaRPr>
          </a:p>
        </p:txBody>
      </p:sp>
      <p:sp>
        <p:nvSpPr>
          <p:cNvPr id="1433" name="Google Shape;1433;p109"/>
          <p:cNvSpPr txBox="1"/>
          <p:nvPr/>
        </p:nvSpPr>
        <p:spPr>
          <a:xfrm>
            <a:off x="4733000" y="1494150"/>
            <a:ext cx="4158900" cy="1586400"/>
          </a:xfrm>
          <a:prstGeom prst="rect">
            <a:avLst/>
          </a:prstGeom>
          <a:noFill/>
          <a:ln>
            <a:noFill/>
          </a:ln>
        </p:spPr>
        <p:txBody>
          <a:bodyPr spcFirstLastPara="1" wrap="square" lIns="252000" tIns="252000" rIns="252000" bIns="252000" anchor="t" anchorCtr="0">
            <a:spAutoFit/>
          </a:bodyPr>
          <a:lstStyle/>
          <a:p>
            <a:pPr marL="0" lvl="0" indent="0" algn="l" rtl="0">
              <a:spcBef>
                <a:spcPts val="0"/>
              </a:spcBef>
              <a:spcAft>
                <a:spcPts val="0"/>
              </a:spcAft>
              <a:buNone/>
            </a:pPr>
            <a:r>
              <a:rPr lang="de" sz="1000" b="1">
                <a:solidFill>
                  <a:schemeClr val="dk1"/>
                </a:solidFill>
                <a:latin typeface="DM Sans"/>
                <a:ea typeface="DM Sans"/>
                <a:cs typeface="DM Sans"/>
                <a:sym typeface="DM Sans"/>
              </a:rPr>
              <a:t>Gesamtbudget:</a:t>
            </a:r>
            <a:r>
              <a:rPr lang="de" sz="1000">
                <a:solidFill>
                  <a:schemeClr val="dk1"/>
                </a:solidFill>
                <a:latin typeface="DM Sans"/>
                <a:ea typeface="DM Sans"/>
                <a:cs typeface="DM Sans"/>
                <a:sym typeface="DM Sans"/>
              </a:rPr>
              <a:t> Pilot 35.000€ oder ca. 1000/Person</a:t>
            </a:r>
            <a:endParaRPr sz="1000" b="1">
              <a:solidFill>
                <a:schemeClr val="dk1"/>
              </a:solidFill>
              <a:latin typeface="DM Sans"/>
              <a:ea typeface="DM Sans"/>
              <a:cs typeface="DM Sans"/>
              <a:sym typeface="DM Sans"/>
            </a:endParaRPr>
          </a:p>
          <a:p>
            <a:pPr marL="0" lvl="0" indent="0" algn="l" rtl="0">
              <a:spcBef>
                <a:spcPts val="0"/>
              </a:spcBef>
              <a:spcAft>
                <a:spcPts val="0"/>
              </a:spcAft>
              <a:buNone/>
            </a:pPr>
            <a:endParaRPr sz="1000" b="1">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Aufwand für Lernende: </a:t>
            </a:r>
            <a:r>
              <a:rPr lang="de" sz="1000">
                <a:solidFill>
                  <a:schemeClr val="dk1"/>
                </a:solidFill>
                <a:latin typeface="DM Sans"/>
                <a:ea typeface="DM Sans"/>
                <a:cs typeface="DM Sans"/>
                <a:sym typeface="DM Sans"/>
              </a:rPr>
              <a:t>Gesamtaufwand 4 Tage und maximal 4 Stunden pro Woche</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Inhaltliche Vorgaben:</a:t>
            </a:r>
            <a:r>
              <a:rPr lang="de" sz="1000">
                <a:solidFill>
                  <a:schemeClr val="dk1"/>
                </a:solidFill>
                <a:latin typeface="DM Sans"/>
                <a:ea typeface="DM Sans"/>
                <a:cs typeface="DM Sans"/>
                <a:sym typeface="DM Sans"/>
              </a:rPr>
              <a:t> Growth Mindset und Lernfähigkeit, da Teil der Unternehmensstrategie</a:t>
            </a:r>
            <a:endParaRPr sz="1000">
              <a:solidFill>
                <a:schemeClr val="dk1"/>
              </a:solidFill>
              <a:latin typeface="DM Sans"/>
              <a:ea typeface="DM Sans"/>
              <a:cs typeface="DM Sans"/>
              <a:sym typeface="DM Sans"/>
            </a:endParaRPr>
          </a:p>
        </p:txBody>
      </p:sp>
      <p:sp>
        <p:nvSpPr>
          <p:cNvPr id="1434" name="Google Shape;1434;p109"/>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60</a:t>
            </a:fld>
            <a:endParaRPr sz="600">
              <a:solidFill>
                <a:srgbClr val="000000"/>
              </a:solidFill>
              <a:latin typeface="DM Sans Medium"/>
              <a:ea typeface="DM Sans Medium"/>
              <a:cs typeface="DM Sans Medium"/>
              <a:sym typeface="DM Sans Medium"/>
            </a:endParaRPr>
          </a:p>
        </p:txBody>
      </p:sp>
      <p:grpSp>
        <p:nvGrpSpPr>
          <p:cNvPr id="1435" name="Google Shape;1435;p109"/>
          <p:cNvGrpSpPr/>
          <p:nvPr/>
        </p:nvGrpSpPr>
        <p:grpSpPr>
          <a:xfrm>
            <a:off x="8137800" y="0"/>
            <a:ext cx="1006200" cy="369300"/>
            <a:chOff x="8137800" y="9750"/>
            <a:chExt cx="1006200" cy="369300"/>
          </a:xfrm>
        </p:grpSpPr>
        <p:sp>
          <p:nvSpPr>
            <p:cNvPr id="1436" name="Google Shape;1436;p109"/>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7" name="Google Shape;1437;p10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0"/>
          <p:cNvSpPr txBox="1"/>
          <p:nvPr/>
        </p:nvSpPr>
        <p:spPr>
          <a:xfrm>
            <a:off x="252000" y="1494150"/>
            <a:ext cx="4158900" cy="1586400"/>
          </a:xfrm>
          <a:prstGeom prst="rect">
            <a:avLst/>
          </a:prstGeom>
          <a:noFill/>
          <a:ln>
            <a:noFill/>
          </a:ln>
        </p:spPr>
        <p:txBody>
          <a:bodyPr spcFirstLastPara="1" wrap="square" lIns="252000" tIns="252000" rIns="252000" bIns="252000" anchor="t" anchorCtr="0">
            <a:spAutoFit/>
          </a:bodyPr>
          <a:lstStyle/>
          <a:p>
            <a:pPr marL="0" lvl="0" indent="0" algn="l" rtl="0">
              <a:spcBef>
                <a:spcPts val="0"/>
              </a:spcBef>
              <a:spcAft>
                <a:spcPts val="0"/>
              </a:spcAft>
              <a:buNone/>
            </a:pPr>
            <a:r>
              <a:rPr lang="de" sz="1000" b="1">
                <a:solidFill>
                  <a:schemeClr val="dk1"/>
                </a:solidFill>
                <a:latin typeface="DM Sans"/>
                <a:ea typeface="DM Sans"/>
                <a:cs typeface="DM Sans"/>
                <a:sym typeface="DM Sans"/>
              </a:rPr>
              <a:t>Länge der Lernerfahrung: </a:t>
            </a:r>
            <a:r>
              <a:rPr lang="de" sz="1000">
                <a:solidFill>
                  <a:schemeClr val="dk1"/>
                </a:solidFill>
                <a:latin typeface="DM Sans"/>
                <a:ea typeface="DM Sans"/>
                <a:cs typeface="DM Sans"/>
                <a:sym typeface="DM Sans"/>
              </a:rPr>
              <a:t>Text</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Zielgruppe: </a:t>
            </a:r>
            <a:r>
              <a:rPr lang="de" sz="1000">
                <a:solidFill>
                  <a:schemeClr val="dk1"/>
                </a:solidFill>
                <a:latin typeface="DM Sans"/>
                <a:ea typeface="DM Sans"/>
                <a:cs typeface="DM Sans"/>
                <a:sym typeface="DM Sans"/>
              </a:rPr>
              <a:t>Text</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Anzahl der Teilnehmenden:</a:t>
            </a:r>
            <a:r>
              <a:rPr lang="de" sz="1000">
                <a:solidFill>
                  <a:schemeClr val="dk1"/>
                </a:solidFill>
                <a:latin typeface="DM Sans"/>
                <a:ea typeface="DM Sans"/>
                <a:cs typeface="DM Sans"/>
                <a:sym typeface="DM Sans"/>
              </a:rPr>
              <a:t> Text</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Plattformen &amp; Technische Tools: </a:t>
            </a:r>
            <a:r>
              <a:rPr lang="de" sz="1000">
                <a:solidFill>
                  <a:schemeClr val="dk1"/>
                </a:solidFill>
                <a:latin typeface="DM Sans"/>
                <a:ea typeface="DM Sans"/>
                <a:cs typeface="DM Sans"/>
                <a:sym typeface="DM Sans"/>
              </a:rPr>
              <a:t>Text</a:t>
            </a:r>
            <a:endParaRPr sz="1000" i="1">
              <a:solidFill>
                <a:schemeClr val="dk1"/>
              </a:solidFill>
              <a:latin typeface="DM Sans"/>
              <a:ea typeface="DM Sans"/>
              <a:cs typeface="DM Sans"/>
              <a:sym typeface="DM Sans"/>
            </a:endParaRPr>
          </a:p>
        </p:txBody>
      </p:sp>
      <p:sp>
        <p:nvSpPr>
          <p:cNvPr id="1443" name="Google Shape;1443;p110"/>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10"/>
          <p:cNvSpPr txBox="1"/>
          <p:nvPr/>
        </p:nvSpPr>
        <p:spPr>
          <a:xfrm>
            <a:off x="255150" y="194400"/>
            <a:ext cx="86031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Überschrift mit inhaltlicher Aussagen</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latin typeface="DM Sans Medium"/>
                <a:ea typeface="DM Sans Medium"/>
                <a:cs typeface="DM Sans Medium"/>
                <a:sym typeface="DM Sans Medium"/>
              </a:rPr>
              <a:t>Die Schwerpunkte im Überblick </a:t>
            </a:r>
            <a:endParaRPr sz="2400">
              <a:latin typeface="DM Sans"/>
              <a:ea typeface="DM Sans"/>
              <a:cs typeface="DM Sans"/>
              <a:sym typeface="DM Sans"/>
            </a:endParaRPr>
          </a:p>
        </p:txBody>
      </p:sp>
      <p:sp>
        <p:nvSpPr>
          <p:cNvPr id="1445" name="Google Shape;1445;p110"/>
          <p:cNvSpPr txBox="1"/>
          <p:nvPr/>
        </p:nvSpPr>
        <p:spPr>
          <a:xfrm>
            <a:off x="4733000" y="1494150"/>
            <a:ext cx="4158900" cy="1278600"/>
          </a:xfrm>
          <a:prstGeom prst="rect">
            <a:avLst/>
          </a:prstGeom>
          <a:noFill/>
          <a:ln>
            <a:noFill/>
          </a:ln>
        </p:spPr>
        <p:txBody>
          <a:bodyPr spcFirstLastPara="1" wrap="square" lIns="252000" tIns="252000" rIns="252000" bIns="252000" anchor="t" anchorCtr="0">
            <a:spAutoFit/>
          </a:bodyPr>
          <a:lstStyle/>
          <a:p>
            <a:pPr marL="0" lvl="0" indent="0" algn="l" rtl="0">
              <a:spcBef>
                <a:spcPts val="0"/>
              </a:spcBef>
              <a:spcAft>
                <a:spcPts val="0"/>
              </a:spcAft>
              <a:buNone/>
            </a:pPr>
            <a:r>
              <a:rPr lang="de" sz="1000" b="1">
                <a:solidFill>
                  <a:schemeClr val="dk1"/>
                </a:solidFill>
                <a:latin typeface="DM Sans"/>
                <a:ea typeface="DM Sans"/>
                <a:cs typeface="DM Sans"/>
                <a:sym typeface="DM Sans"/>
              </a:rPr>
              <a:t>Gesamtbudget:</a:t>
            </a:r>
            <a:r>
              <a:rPr lang="de" sz="1000">
                <a:solidFill>
                  <a:schemeClr val="dk1"/>
                </a:solidFill>
                <a:latin typeface="DM Sans"/>
                <a:ea typeface="DM Sans"/>
                <a:cs typeface="DM Sans"/>
                <a:sym typeface="DM Sans"/>
              </a:rPr>
              <a:t> Text</a:t>
            </a:r>
            <a:endParaRPr sz="1000" b="1">
              <a:solidFill>
                <a:schemeClr val="dk1"/>
              </a:solidFill>
              <a:latin typeface="DM Sans"/>
              <a:ea typeface="DM Sans"/>
              <a:cs typeface="DM Sans"/>
              <a:sym typeface="DM Sans"/>
            </a:endParaRPr>
          </a:p>
          <a:p>
            <a:pPr marL="0" lvl="0" indent="0" algn="l" rtl="0">
              <a:spcBef>
                <a:spcPts val="0"/>
              </a:spcBef>
              <a:spcAft>
                <a:spcPts val="0"/>
              </a:spcAft>
              <a:buNone/>
            </a:pPr>
            <a:endParaRPr sz="1000" b="1">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Aufwand für Lernende: </a:t>
            </a:r>
            <a:r>
              <a:rPr lang="de" sz="1000">
                <a:solidFill>
                  <a:schemeClr val="dk1"/>
                </a:solidFill>
                <a:latin typeface="DM Sans"/>
                <a:ea typeface="DM Sans"/>
                <a:cs typeface="DM Sans"/>
                <a:sym typeface="DM Sans"/>
              </a:rPr>
              <a:t>Text</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r>
              <a:rPr lang="de" sz="1000" b="1">
                <a:solidFill>
                  <a:schemeClr val="dk1"/>
                </a:solidFill>
                <a:latin typeface="DM Sans"/>
                <a:ea typeface="DM Sans"/>
                <a:cs typeface="DM Sans"/>
                <a:sym typeface="DM Sans"/>
              </a:rPr>
              <a:t>Inhaltliche Vorgaben:</a:t>
            </a:r>
            <a:r>
              <a:rPr lang="de" sz="1000">
                <a:solidFill>
                  <a:schemeClr val="dk1"/>
                </a:solidFill>
                <a:latin typeface="DM Sans"/>
                <a:ea typeface="DM Sans"/>
                <a:cs typeface="DM Sans"/>
                <a:sym typeface="DM Sans"/>
              </a:rPr>
              <a:t> Text</a:t>
            </a:r>
            <a:endParaRPr sz="1000">
              <a:solidFill>
                <a:schemeClr val="dk1"/>
              </a:solidFill>
              <a:latin typeface="DM Sans"/>
              <a:ea typeface="DM Sans"/>
              <a:cs typeface="DM Sans"/>
              <a:sym typeface="DM Sans"/>
            </a:endParaRPr>
          </a:p>
        </p:txBody>
      </p:sp>
      <p:sp>
        <p:nvSpPr>
          <p:cNvPr id="1446" name="Google Shape;1446;p110"/>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61</a:t>
            </a:fld>
            <a:endParaRPr sz="600">
              <a:solidFill>
                <a:srgbClr val="000000"/>
              </a:solidFill>
              <a:latin typeface="DM Sans Medium"/>
              <a:ea typeface="DM Sans Medium"/>
              <a:cs typeface="DM Sans Medium"/>
              <a:sym typeface="DM Sans Medium"/>
            </a:endParaRPr>
          </a:p>
        </p:txBody>
      </p:sp>
      <p:grpSp>
        <p:nvGrpSpPr>
          <p:cNvPr id="1447" name="Google Shape;1447;p110"/>
          <p:cNvGrpSpPr/>
          <p:nvPr/>
        </p:nvGrpSpPr>
        <p:grpSpPr>
          <a:xfrm>
            <a:off x="8142476" y="-6100"/>
            <a:ext cx="1006185" cy="369303"/>
            <a:chOff x="8686170" y="1200886"/>
            <a:chExt cx="913800" cy="327600"/>
          </a:xfrm>
        </p:grpSpPr>
        <p:sp>
          <p:nvSpPr>
            <p:cNvPr id="1448" name="Google Shape;1448;p110"/>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9" name="Google Shape;1449;p1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453"/>
        <p:cNvGrpSpPr/>
        <p:nvPr/>
      </p:nvGrpSpPr>
      <p:grpSpPr>
        <a:xfrm>
          <a:off x="0" y="0"/>
          <a:ext cx="0" cy="0"/>
          <a:chOff x="0" y="0"/>
          <a:chExt cx="0" cy="0"/>
        </a:xfrm>
      </p:grpSpPr>
      <p:sp>
        <p:nvSpPr>
          <p:cNvPr id="1454" name="Google Shape;1454;p111"/>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455" name="Google Shape;1455;p11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1"/>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Erfolg und Assessment</a:t>
            </a:r>
            <a:endParaRPr sz="2400">
              <a:solidFill>
                <a:schemeClr val="dk1"/>
              </a:solidFill>
              <a:latin typeface="DM Sans Medium"/>
              <a:ea typeface="DM Sans Medium"/>
              <a:cs typeface="DM Sans Medium"/>
              <a:sym typeface="DM Sans Medium"/>
            </a:endParaRPr>
          </a:p>
        </p:txBody>
      </p:sp>
      <p:sp>
        <p:nvSpPr>
          <p:cNvPr id="1457" name="Google Shape;1457;p111"/>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62</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11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12"/>
          <p:cNvSpPr txBox="1"/>
          <p:nvPr/>
        </p:nvSpPr>
        <p:spPr>
          <a:xfrm>
            <a:off x="255150" y="194400"/>
            <a:ext cx="86031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Formatives Assessment Template</a:t>
            </a:r>
            <a:endParaRPr sz="2400">
              <a:latin typeface="DM Sans"/>
              <a:ea typeface="DM Sans"/>
              <a:cs typeface="DM Sans"/>
              <a:sym typeface="DM Sans"/>
            </a:endParaRPr>
          </a:p>
        </p:txBody>
      </p:sp>
      <p:sp>
        <p:nvSpPr>
          <p:cNvPr id="1464" name="Google Shape;1464;p112"/>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63</a:t>
            </a:fld>
            <a:endParaRPr sz="600">
              <a:solidFill>
                <a:srgbClr val="000000"/>
              </a:solidFill>
              <a:latin typeface="DM Sans Medium"/>
              <a:ea typeface="DM Sans Medium"/>
              <a:cs typeface="DM Sans Medium"/>
              <a:sym typeface="DM Sans Medium"/>
            </a:endParaRPr>
          </a:p>
        </p:txBody>
      </p:sp>
      <p:graphicFrame>
        <p:nvGraphicFramePr>
          <p:cNvPr id="1465" name="Google Shape;1465;p112"/>
          <p:cNvGraphicFramePr/>
          <p:nvPr/>
        </p:nvGraphicFramePr>
        <p:xfrm>
          <a:off x="899250" y="1062313"/>
          <a:ext cx="3000000" cy="3000000"/>
        </p:xfrm>
        <a:graphic>
          <a:graphicData uri="http://schemas.openxmlformats.org/drawingml/2006/table">
            <a:tbl>
              <a:tblPr>
                <a:noFill/>
                <a:tableStyleId>{F0285A5F-0087-4D3B-B5D4-1DF4A8B80FA8}</a:tableStyleId>
              </a:tblPr>
              <a:tblGrid>
                <a:gridCol w="1757850">
                  <a:extLst>
                    <a:ext uri="{9D8B030D-6E8A-4147-A177-3AD203B41FA5}">
                      <a16:colId xmlns:a16="http://schemas.microsoft.com/office/drawing/2014/main" val="20000"/>
                    </a:ext>
                  </a:extLst>
                </a:gridCol>
                <a:gridCol w="5697900">
                  <a:extLst>
                    <a:ext uri="{9D8B030D-6E8A-4147-A177-3AD203B41FA5}">
                      <a16:colId xmlns:a16="http://schemas.microsoft.com/office/drawing/2014/main" val="20001"/>
                    </a:ext>
                  </a:extLst>
                </a:gridCol>
              </a:tblGrid>
              <a:tr h="320000">
                <a:tc gridSpan="2">
                  <a:txBody>
                    <a:bodyPr/>
                    <a:lstStyle/>
                    <a:p>
                      <a:pPr marL="0" lvl="0" indent="0" algn="l" rtl="0">
                        <a:spcBef>
                          <a:spcPts val="0"/>
                        </a:spcBef>
                        <a:spcAft>
                          <a:spcPts val="0"/>
                        </a:spcAft>
                        <a:buNone/>
                      </a:pPr>
                      <a:r>
                        <a:rPr lang="de" sz="900" b="1">
                          <a:latin typeface="DM Sans"/>
                          <a:ea typeface="DM Sans"/>
                          <a:cs typeface="DM Sans"/>
                          <a:sym typeface="DM Sans"/>
                        </a:rPr>
                        <a:t>Vorlage für eine formative Bewertung </a:t>
                      </a:r>
                      <a:endParaRPr sz="9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2FFAA"/>
                    </a:solidFill>
                  </a:tcPr>
                </a:tc>
                <a:tc hMerge="1">
                  <a:txBody>
                    <a:bodyPr/>
                    <a:lstStyle/>
                    <a:p>
                      <a:endParaRPr lang="en-DE"/>
                    </a:p>
                  </a:txBody>
                  <a:tcPr/>
                </a:tc>
                <a:extLst>
                  <a:ext uri="{0D108BD9-81ED-4DB2-BD59-A6C34878D82A}">
                    <a16:rowId xmlns:a16="http://schemas.microsoft.com/office/drawing/2014/main" val="10000"/>
                  </a:ext>
                </a:extLst>
              </a:tr>
              <a:tr h="330375">
                <a:tc>
                  <a:txBody>
                    <a:bodyPr/>
                    <a:lstStyle/>
                    <a:p>
                      <a:pPr marL="0" lvl="0" indent="0" algn="l" rtl="0">
                        <a:spcBef>
                          <a:spcPts val="0"/>
                        </a:spcBef>
                        <a:spcAft>
                          <a:spcPts val="0"/>
                        </a:spcAft>
                        <a:buNone/>
                      </a:pPr>
                      <a:r>
                        <a:rPr lang="de" sz="900">
                          <a:latin typeface="DM Sans"/>
                          <a:ea typeface="DM Sans"/>
                          <a:cs typeface="DM Sans"/>
                          <a:sym typeface="DM Sans"/>
                        </a:rPr>
                        <a:t>Titel der Aktivität: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2FFAA">
                        <a:alpha val="40100"/>
                      </a:srgbClr>
                    </a:solidFill>
                  </a:tcPr>
                </a:tc>
                <a:extLst>
                  <a:ext uri="{0D108BD9-81ED-4DB2-BD59-A6C34878D82A}">
                    <a16:rowId xmlns:a16="http://schemas.microsoft.com/office/drawing/2014/main" val="10001"/>
                  </a:ext>
                </a:extLst>
              </a:tr>
              <a:tr h="457175">
                <a:tc>
                  <a:txBody>
                    <a:bodyPr/>
                    <a:lstStyle/>
                    <a:p>
                      <a:pPr marL="0" lvl="0" indent="0" algn="l" rtl="0">
                        <a:spcBef>
                          <a:spcPts val="0"/>
                        </a:spcBef>
                        <a:spcAft>
                          <a:spcPts val="0"/>
                        </a:spcAft>
                        <a:buNone/>
                      </a:pPr>
                      <a:r>
                        <a:rPr lang="de" sz="900">
                          <a:latin typeface="DM Sans"/>
                          <a:ea typeface="DM Sans"/>
                          <a:cs typeface="DM Sans"/>
                          <a:sym typeface="DM Sans"/>
                        </a:rPr>
                        <a:t>Lernerfahrung, in der das genutzt werden soll</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2FFAA">
                        <a:alpha val="40100"/>
                      </a:srgbClr>
                    </a:solidFill>
                  </a:tcPr>
                </a:tc>
                <a:extLst>
                  <a:ext uri="{0D108BD9-81ED-4DB2-BD59-A6C34878D82A}">
                    <a16:rowId xmlns:a16="http://schemas.microsoft.com/office/drawing/2014/main" val="10002"/>
                  </a:ext>
                </a:extLst>
              </a:tr>
              <a:tr h="320000">
                <a:tc>
                  <a:txBody>
                    <a:bodyPr/>
                    <a:lstStyle/>
                    <a:p>
                      <a:pPr marL="0" lvl="0" indent="0" algn="l" rtl="0">
                        <a:spcBef>
                          <a:spcPts val="0"/>
                        </a:spcBef>
                        <a:spcAft>
                          <a:spcPts val="0"/>
                        </a:spcAft>
                        <a:buNone/>
                      </a:pPr>
                      <a:r>
                        <a:rPr lang="de" sz="900">
                          <a:latin typeface="DM Sans"/>
                          <a:ea typeface="DM Sans"/>
                          <a:cs typeface="DM Sans"/>
                          <a:sym typeface="DM Sans"/>
                        </a:rPr>
                        <a:t>Lernziel:</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2FFAA">
                        <a:alpha val="40100"/>
                      </a:srgbClr>
                    </a:solidFill>
                  </a:tcPr>
                </a:tc>
                <a:extLst>
                  <a:ext uri="{0D108BD9-81ED-4DB2-BD59-A6C34878D82A}">
                    <a16:rowId xmlns:a16="http://schemas.microsoft.com/office/drawing/2014/main" val="10003"/>
                  </a:ext>
                </a:extLst>
              </a:tr>
              <a:tr h="457175">
                <a:tc>
                  <a:txBody>
                    <a:bodyPr/>
                    <a:lstStyle/>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Fähigkeiten oder Konzepte</a:t>
                      </a:r>
                      <a:endParaRPr sz="900">
                        <a:latin typeface="DM Sans"/>
                        <a:ea typeface="DM Sans"/>
                        <a:cs typeface="DM Sans"/>
                        <a:sym typeface="DM Sans"/>
                      </a:endParaRPr>
                    </a:p>
                    <a:p>
                      <a:pPr marL="0" lvl="0" indent="0" algn="l" rtl="0">
                        <a:spcBef>
                          <a:spcPts val="0"/>
                        </a:spcBef>
                        <a:spcAft>
                          <a:spcPts val="0"/>
                        </a:spcAft>
                        <a:buNone/>
                      </a:pPr>
                      <a:r>
                        <a:rPr lang="de" sz="900">
                          <a:latin typeface="DM Sans"/>
                          <a:ea typeface="DM Sans"/>
                          <a:cs typeface="DM Sans"/>
                          <a:sym typeface="DM Sans"/>
                        </a:rPr>
                        <a:t>gemeistert: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2FFAA">
                        <a:alpha val="40100"/>
                      </a:srgbClr>
                    </a:solidFill>
                  </a:tcPr>
                </a:tc>
                <a:extLst>
                  <a:ext uri="{0D108BD9-81ED-4DB2-BD59-A6C34878D82A}">
                    <a16:rowId xmlns:a16="http://schemas.microsoft.com/office/drawing/2014/main" val="10004"/>
                  </a:ext>
                </a:extLst>
              </a:tr>
              <a:tr h="320000">
                <a:tc>
                  <a:txBody>
                    <a:bodyPr/>
                    <a:lstStyle/>
                    <a:p>
                      <a:pPr marL="0" lvl="0" indent="0" algn="l" rtl="0">
                        <a:spcBef>
                          <a:spcPts val="0"/>
                        </a:spcBef>
                        <a:spcAft>
                          <a:spcPts val="0"/>
                        </a:spcAft>
                        <a:buNone/>
                      </a:pPr>
                      <a:r>
                        <a:rPr lang="de" sz="900">
                          <a:latin typeface="DM Sans"/>
                          <a:ea typeface="DM Sans"/>
                          <a:cs typeface="DM Sans"/>
                          <a:sym typeface="DM Sans"/>
                        </a:rPr>
                        <a:t>Zeit: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2FFAA">
                        <a:alpha val="40100"/>
                      </a:srgbClr>
                    </a:solidFill>
                  </a:tcPr>
                </a:tc>
                <a:extLst>
                  <a:ext uri="{0D108BD9-81ED-4DB2-BD59-A6C34878D82A}">
                    <a16:rowId xmlns:a16="http://schemas.microsoft.com/office/drawing/2014/main" val="10005"/>
                  </a:ext>
                </a:extLst>
              </a:tr>
              <a:tr h="457175">
                <a:tc>
                  <a:txBody>
                    <a:bodyPr/>
                    <a:lstStyle/>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Unterstützende Materialien</a:t>
                      </a:r>
                      <a:endParaRPr sz="900">
                        <a:latin typeface="DM Sans"/>
                        <a:ea typeface="DM Sans"/>
                        <a:cs typeface="DM Sans"/>
                        <a:sym typeface="DM Sans"/>
                      </a:endParaRPr>
                    </a:p>
                    <a:p>
                      <a:pPr marL="0" lvl="0" indent="0" algn="l" rtl="0">
                        <a:spcBef>
                          <a:spcPts val="0"/>
                        </a:spcBef>
                        <a:spcAft>
                          <a:spcPts val="0"/>
                        </a:spcAft>
                        <a:buNone/>
                      </a:pPr>
                      <a:r>
                        <a:rPr lang="de" sz="900">
                          <a:latin typeface="DM Sans"/>
                          <a:ea typeface="DM Sans"/>
                          <a:cs typeface="DM Sans"/>
                          <a:sym typeface="DM Sans"/>
                        </a:rPr>
                        <a:t>(falls erforderlich):</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2FFAA">
                        <a:alpha val="40100"/>
                      </a:srgbClr>
                    </a:solidFill>
                  </a:tcPr>
                </a:tc>
                <a:extLst>
                  <a:ext uri="{0D108BD9-81ED-4DB2-BD59-A6C34878D82A}">
                    <a16:rowId xmlns:a16="http://schemas.microsoft.com/office/drawing/2014/main" val="10006"/>
                  </a:ext>
                </a:extLst>
              </a:tr>
              <a:tr h="457175">
                <a:tc>
                  <a:txBody>
                    <a:bodyPr/>
                    <a:lstStyle/>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Beschreibung der</a:t>
                      </a:r>
                      <a:endParaRPr sz="900">
                        <a:latin typeface="DM Sans"/>
                        <a:ea typeface="DM Sans"/>
                        <a:cs typeface="DM Sans"/>
                        <a:sym typeface="DM Sans"/>
                      </a:endParaRPr>
                    </a:p>
                    <a:p>
                      <a:pPr marL="0" lvl="0" indent="0" algn="l" rtl="0">
                        <a:spcBef>
                          <a:spcPts val="0"/>
                        </a:spcBef>
                        <a:spcAft>
                          <a:spcPts val="0"/>
                        </a:spcAft>
                        <a:buNone/>
                      </a:pPr>
                      <a:r>
                        <a:rPr lang="de" sz="900">
                          <a:latin typeface="DM Sans"/>
                          <a:ea typeface="DM Sans"/>
                          <a:cs typeface="DM Sans"/>
                          <a:sym typeface="DM Sans"/>
                        </a:rPr>
                        <a:t>der formativen Bewertung</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2FFAA">
                        <a:alpha val="40100"/>
                      </a:srgbClr>
                    </a:solidFill>
                  </a:tcPr>
                </a:tc>
                <a:extLst>
                  <a:ext uri="{0D108BD9-81ED-4DB2-BD59-A6C34878D82A}">
                    <a16:rowId xmlns:a16="http://schemas.microsoft.com/office/drawing/2014/main" val="10007"/>
                  </a:ext>
                </a:extLst>
              </a:tr>
            </a:tbl>
          </a:graphicData>
        </a:graphic>
      </p:graphicFrame>
      <p:grpSp>
        <p:nvGrpSpPr>
          <p:cNvPr id="1466" name="Google Shape;1466;p112"/>
          <p:cNvGrpSpPr/>
          <p:nvPr/>
        </p:nvGrpSpPr>
        <p:grpSpPr>
          <a:xfrm>
            <a:off x="8142476" y="-6100"/>
            <a:ext cx="1006185" cy="369303"/>
            <a:chOff x="8686170" y="1200886"/>
            <a:chExt cx="913800" cy="327600"/>
          </a:xfrm>
        </p:grpSpPr>
        <p:sp>
          <p:nvSpPr>
            <p:cNvPr id="1467" name="Google Shape;1467;p112"/>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8" name="Google Shape;1468;p11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1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13"/>
          <p:cNvSpPr txBox="1"/>
          <p:nvPr/>
        </p:nvSpPr>
        <p:spPr>
          <a:xfrm>
            <a:off x="255150" y="194400"/>
            <a:ext cx="86031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Formatives Feedback für Lernfortschritt</a:t>
            </a:r>
            <a:endParaRPr sz="2400">
              <a:latin typeface="DM Sans"/>
              <a:ea typeface="DM Sans"/>
              <a:cs typeface="DM Sans"/>
              <a:sym typeface="DM Sans"/>
            </a:endParaRPr>
          </a:p>
        </p:txBody>
      </p:sp>
      <p:sp>
        <p:nvSpPr>
          <p:cNvPr id="1475" name="Google Shape;1475;p113"/>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64</a:t>
            </a:fld>
            <a:endParaRPr sz="600">
              <a:solidFill>
                <a:srgbClr val="000000"/>
              </a:solidFill>
              <a:latin typeface="DM Sans Medium"/>
              <a:ea typeface="DM Sans Medium"/>
              <a:cs typeface="DM Sans Medium"/>
              <a:sym typeface="DM Sans Medium"/>
            </a:endParaRPr>
          </a:p>
        </p:txBody>
      </p:sp>
      <p:graphicFrame>
        <p:nvGraphicFramePr>
          <p:cNvPr id="1476" name="Google Shape;1476;p113"/>
          <p:cNvGraphicFramePr/>
          <p:nvPr/>
        </p:nvGraphicFramePr>
        <p:xfrm>
          <a:off x="554950" y="1382400"/>
          <a:ext cx="3000000" cy="3000000"/>
        </p:xfrm>
        <a:graphic>
          <a:graphicData uri="http://schemas.openxmlformats.org/drawingml/2006/table">
            <a:tbl>
              <a:tblPr>
                <a:noFill/>
                <a:tableStyleId>{C1853BD6-47F5-4E36-8539-84691811247E}</a:tableStyleId>
              </a:tblPr>
              <a:tblGrid>
                <a:gridCol w="4001750">
                  <a:extLst>
                    <a:ext uri="{9D8B030D-6E8A-4147-A177-3AD203B41FA5}">
                      <a16:colId xmlns:a16="http://schemas.microsoft.com/office/drawing/2014/main" val="20000"/>
                    </a:ext>
                  </a:extLst>
                </a:gridCol>
                <a:gridCol w="4001750">
                  <a:extLst>
                    <a:ext uri="{9D8B030D-6E8A-4147-A177-3AD203B41FA5}">
                      <a16:colId xmlns:a16="http://schemas.microsoft.com/office/drawing/2014/main" val="20001"/>
                    </a:ext>
                  </a:extLst>
                </a:gridCol>
              </a:tblGrid>
              <a:tr h="387825">
                <a:tc>
                  <a:txBody>
                    <a:bodyPr/>
                    <a:lstStyle/>
                    <a:p>
                      <a:pPr marL="0" lvl="0" indent="0" algn="l" rtl="0">
                        <a:spcBef>
                          <a:spcPts val="0"/>
                        </a:spcBef>
                        <a:spcAft>
                          <a:spcPts val="0"/>
                        </a:spcAft>
                        <a:buNone/>
                      </a:pPr>
                      <a:r>
                        <a:rPr lang="de" sz="1200" b="1">
                          <a:latin typeface="DM Sans"/>
                          <a:ea typeface="DM Sans"/>
                          <a:cs typeface="DM Sans"/>
                          <a:sym typeface="DM Sans"/>
                        </a:rPr>
                        <a:t>Formative</a:t>
                      </a:r>
                      <a:endParaRPr sz="1200" b="1">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22FFAA"/>
                    </a:solidFill>
                  </a:tcPr>
                </a:tc>
                <a:tc>
                  <a:txBody>
                    <a:bodyPr/>
                    <a:lstStyle/>
                    <a:p>
                      <a:pPr marL="0" lvl="0" indent="0" algn="l" rtl="0">
                        <a:spcBef>
                          <a:spcPts val="0"/>
                        </a:spcBef>
                        <a:spcAft>
                          <a:spcPts val="0"/>
                        </a:spcAft>
                        <a:buNone/>
                      </a:pPr>
                      <a:r>
                        <a:rPr lang="de" sz="1200" b="1">
                          <a:latin typeface="DM Sans"/>
                          <a:ea typeface="DM Sans"/>
                          <a:cs typeface="DM Sans"/>
                          <a:sym typeface="DM Sans"/>
                        </a:rPr>
                        <a:t>Summative</a:t>
                      </a:r>
                      <a:endParaRPr sz="1200" b="1">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799FF"/>
                    </a:solidFill>
                  </a:tcPr>
                </a:tc>
                <a:extLst>
                  <a:ext uri="{0D108BD9-81ED-4DB2-BD59-A6C34878D82A}">
                    <a16:rowId xmlns:a16="http://schemas.microsoft.com/office/drawing/2014/main" val="10000"/>
                  </a:ext>
                </a:extLst>
              </a:tr>
              <a:tr h="387825">
                <a:tc>
                  <a:txBody>
                    <a:bodyPr/>
                    <a:lstStyle/>
                    <a:p>
                      <a:pPr marL="0" lvl="0" indent="0" algn="l" rtl="0">
                        <a:spcBef>
                          <a:spcPts val="0"/>
                        </a:spcBef>
                        <a:spcAft>
                          <a:spcPts val="0"/>
                        </a:spcAft>
                        <a:buNone/>
                      </a:pPr>
                      <a:r>
                        <a:rPr lang="de" sz="1200">
                          <a:latin typeface="DM Sans"/>
                          <a:ea typeface="DM Sans"/>
                          <a:cs typeface="DM Sans"/>
                          <a:sym typeface="DM Sans"/>
                        </a:rPr>
                        <a:t>Ermöglicht </a:t>
                      </a:r>
                      <a:r>
                        <a:rPr lang="de" sz="1200">
                          <a:highlight>
                            <a:srgbClr val="22FFAA"/>
                          </a:highlight>
                          <a:latin typeface="DM Sans"/>
                          <a:ea typeface="DM Sans"/>
                          <a:cs typeface="DM Sans"/>
                          <a:sym typeface="DM Sans"/>
                        </a:rPr>
                        <a:t>Feedback</a:t>
                      </a:r>
                      <a:r>
                        <a:rPr lang="de" sz="1200">
                          <a:latin typeface="DM Sans"/>
                          <a:ea typeface="DM Sans"/>
                          <a:cs typeface="DM Sans"/>
                          <a:sym typeface="DM Sans"/>
                        </a:rPr>
                        <a:t> auf den Lernprozess</a:t>
                      </a:r>
                      <a:endParaRPr sz="1200">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tc>
                  <a:txBody>
                    <a:bodyPr/>
                    <a:lstStyle/>
                    <a:p>
                      <a:pPr marL="0" lvl="0" indent="0" algn="l" rtl="0">
                        <a:spcBef>
                          <a:spcPts val="0"/>
                        </a:spcBef>
                        <a:spcAft>
                          <a:spcPts val="0"/>
                        </a:spcAft>
                        <a:buNone/>
                      </a:pPr>
                      <a:r>
                        <a:rPr lang="de" sz="1200">
                          <a:highlight>
                            <a:srgbClr val="7799FF"/>
                          </a:highlight>
                          <a:latin typeface="DM Sans"/>
                          <a:ea typeface="DM Sans"/>
                          <a:cs typeface="DM Sans"/>
                          <a:sym typeface="DM Sans"/>
                        </a:rPr>
                        <a:t>Bewertung</a:t>
                      </a:r>
                      <a:r>
                        <a:rPr lang="de" sz="1200">
                          <a:latin typeface="DM Sans"/>
                          <a:ea typeface="DM Sans"/>
                          <a:cs typeface="DM Sans"/>
                          <a:sym typeface="DM Sans"/>
                        </a:rPr>
                        <a:t> anhand eines Standards oder Bewertungskriterium</a:t>
                      </a:r>
                      <a:endParaRPr sz="1200">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387825">
                <a:tc>
                  <a:txBody>
                    <a:bodyPr/>
                    <a:lstStyle/>
                    <a:p>
                      <a:pPr marL="0" lvl="0" indent="0" algn="l" rtl="0">
                        <a:spcBef>
                          <a:spcPts val="0"/>
                        </a:spcBef>
                        <a:spcAft>
                          <a:spcPts val="0"/>
                        </a:spcAft>
                        <a:buNone/>
                      </a:pPr>
                      <a:r>
                        <a:rPr lang="de" sz="1200">
                          <a:latin typeface="DM Sans"/>
                          <a:ea typeface="DM Sans"/>
                          <a:cs typeface="DM Sans"/>
                          <a:sym typeface="DM Sans"/>
                        </a:rPr>
                        <a:t>Ziel ist </a:t>
                      </a:r>
                      <a:r>
                        <a:rPr lang="de" sz="1200">
                          <a:highlight>
                            <a:srgbClr val="23FFAA"/>
                          </a:highlight>
                          <a:latin typeface="DM Sans"/>
                          <a:ea typeface="DM Sans"/>
                          <a:cs typeface="DM Sans"/>
                          <a:sym typeface="DM Sans"/>
                        </a:rPr>
                        <a:t>Lernen</a:t>
                      </a:r>
                      <a:r>
                        <a:rPr lang="de" sz="1200">
                          <a:latin typeface="DM Sans"/>
                          <a:ea typeface="DM Sans"/>
                          <a:cs typeface="DM Sans"/>
                          <a:sym typeface="DM Sans"/>
                        </a:rPr>
                        <a:t>/Feedback</a:t>
                      </a:r>
                      <a:endParaRPr sz="1200">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tc>
                  <a:txBody>
                    <a:bodyPr/>
                    <a:lstStyle/>
                    <a:p>
                      <a:pPr marL="0" lvl="0" indent="0" algn="l" rtl="0">
                        <a:spcBef>
                          <a:spcPts val="0"/>
                        </a:spcBef>
                        <a:spcAft>
                          <a:spcPts val="0"/>
                        </a:spcAft>
                        <a:buNone/>
                      </a:pPr>
                      <a:r>
                        <a:rPr lang="de" sz="1200">
                          <a:latin typeface="DM Sans"/>
                          <a:ea typeface="DM Sans"/>
                          <a:cs typeface="DM Sans"/>
                          <a:sym typeface="DM Sans"/>
                        </a:rPr>
                        <a:t>Ziel ist das </a:t>
                      </a:r>
                      <a:r>
                        <a:rPr lang="de" sz="1200">
                          <a:highlight>
                            <a:srgbClr val="7799FF"/>
                          </a:highlight>
                          <a:latin typeface="DM Sans"/>
                          <a:ea typeface="DM Sans"/>
                          <a:cs typeface="DM Sans"/>
                          <a:sym typeface="DM Sans"/>
                        </a:rPr>
                        <a:t>Assessment</a:t>
                      </a:r>
                      <a:endParaRPr sz="1200">
                        <a:highlight>
                          <a:srgbClr val="7799FF"/>
                        </a:highlight>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87825">
                <a:tc>
                  <a:txBody>
                    <a:bodyPr/>
                    <a:lstStyle/>
                    <a:p>
                      <a:pPr marL="0" lvl="0" indent="0" algn="l" rtl="0">
                        <a:spcBef>
                          <a:spcPts val="0"/>
                        </a:spcBef>
                        <a:spcAft>
                          <a:spcPts val="0"/>
                        </a:spcAft>
                        <a:buNone/>
                      </a:pPr>
                      <a:r>
                        <a:rPr lang="de" sz="1200">
                          <a:highlight>
                            <a:srgbClr val="22FFAA"/>
                          </a:highlight>
                          <a:latin typeface="DM Sans"/>
                          <a:ea typeface="DM Sans"/>
                          <a:cs typeface="DM Sans"/>
                          <a:sym typeface="DM Sans"/>
                        </a:rPr>
                        <a:t>Immer</a:t>
                      </a:r>
                      <a:r>
                        <a:rPr lang="de" sz="1200">
                          <a:latin typeface="DM Sans"/>
                          <a:ea typeface="DM Sans"/>
                          <a:cs typeface="DM Sans"/>
                          <a:sym typeface="DM Sans"/>
                        </a:rPr>
                        <a:t> anwendbar und verfügbar</a:t>
                      </a:r>
                      <a:endParaRPr sz="1200">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tc>
                  <a:txBody>
                    <a:bodyPr/>
                    <a:lstStyle/>
                    <a:p>
                      <a:pPr marL="0" lvl="0" indent="0" algn="l" rtl="0">
                        <a:spcBef>
                          <a:spcPts val="0"/>
                        </a:spcBef>
                        <a:spcAft>
                          <a:spcPts val="0"/>
                        </a:spcAft>
                        <a:buNone/>
                      </a:pPr>
                      <a:r>
                        <a:rPr lang="de" sz="1200">
                          <a:highlight>
                            <a:srgbClr val="7799FF"/>
                          </a:highlight>
                          <a:latin typeface="DM Sans"/>
                          <a:ea typeface="DM Sans"/>
                          <a:cs typeface="DM Sans"/>
                          <a:sym typeface="DM Sans"/>
                        </a:rPr>
                        <a:t>Anfang, Mitte, Ende</a:t>
                      </a:r>
                      <a:endParaRPr sz="1200">
                        <a:highlight>
                          <a:srgbClr val="7799FF"/>
                        </a:highlight>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extLst>
                  <a:ext uri="{0D108BD9-81ED-4DB2-BD59-A6C34878D82A}">
                    <a16:rowId xmlns:a16="http://schemas.microsoft.com/office/drawing/2014/main" val="10003"/>
                  </a:ext>
                </a:extLst>
              </a:tr>
              <a:tr h="387825">
                <a:tc>
                  <a:txBody>
                    <a:bodyPr/>
                    <a:lstStyle/>
                    <a:p>
                      <a:pPr marL="0" lvl="0" indent="0" algn="l" rtl="0">
                        <a:spcBef>
                          <a:spcPts val="0"/>
                        </a:spcBef>
                        <a:spcAft>
                          <a:spcPts val="0"/>
                        </a:spcAft>
                        <a:buNone/>
                      </a:pPr>
                      <a:r>
                        <a:rPr lang="de" sz="1200">
                          <a:highlight>
                            <a:srgbClr val="22FFAA"/>
                          </a:highlight>
                          <a:latin typeface="DM Sans"/>
                          <a:ea typeface="DM Sans"/>
                          <a:cs typeface="DM Sans"/>
                          <a:sym typeface="DM Sans"/>
                        </a:rPr>
                        <a:t>Nicht</a:t>
                      </a:r>
                      <a:r>
                        <a:rPr lang="de" sz="1200">
                          <a:latin typeface="DM Sans"/>
                          <a:ea typeface="DM Sans"/>
                          <a:cs typeface="DM Sans"/>
                          <a:sym typeface="DM Sans"/>
                        </a:rPr>
                        <a:t> zwangsläufig </a:t>
                      </a:r>
                      <a:r>
                        <a:rPr lang="de" sz="1200">
                          <a:highlight>
                            <a:srgbClr val="22FFAA"/>
                          </a:highlight>
                          <a:latin typeface="DM Sans"/>
                          <a:ea typeface="DM Sans"/>
                          <a:cs typeface="DM Sans"/>
                          <a:sym typeface="DM Sans"/>
                        </a:rPr>
                        <a:t>bewertet</a:t>
                      </a:r>
                      <a:endParaRPr sz="1200">
                        <a:highlight>
                          <a:srgbClr val="22FFAA"/>
                        </a:highlight>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tc>
                  <a:txBody>
                    <a:bodyPr/>
                    <a:lstStyle/>
                    <a:p>
                      <a:pPr marL="0" lvl="0" indent="0" algn="l" rtl="0">
                        <a:spcBef>
                          <a:spcPts val="0"/>
                        </a:spcBef>
                        <a:spcAft>
                          <a:spcPts val="0"/>
                        </a:spcAft>
                        <a:buNone/>
                      </a:pPr>
                      <a:r>
                        <a:rPr lang="de" sz="1200">
                          <a:latin typeface="DM Sans"/>
                          <a:ea typeface="DM Sans"/>
                          <a:cs typeface="DM Sans"/>
                          <a:sym typeface="DM Sans"/>
                        </a:rPr>
                        <a:t>Immer </a:t>
                      </a:r>
                      <a:r>
                        <a:rPr lang="de" sz="1200">
                          <a:highlight>
                            <a:srgbClr val="7799FF"/>
                          </a:highlight>
                          <a:latin typeface="DM Sans"/>
                          <a:ea typeface="DM Sans"/>
                          <a:cs typeface="DM Sans"/>
                          <a:sym typeface="DM Sans"/>
                        </a:rPr>
                        <a:t>bewertet</a:t>
                      </a:r>
                      <a:endParaRPr sz="1200">
                        <a:highlight>
                          <a:srgbClr val="7799FF"/>
                        </a:highlight>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833450">
                <a:tc>
                  <a:txBody>
                    <a:bodyPr/>
                    <a:lstStyle/>
                    <a:p>
                      <a:pPr marL="0" lvl="0" indent="0" algn="l" rtl="0">
                        <a:spcBef>
                          <a:spcPts val="0"/>
                        </a:spcBef>
                        <a:spcAft>
                          <a:spcPts val="0"/>
                        </a:spcAft>
                        <a:buNone/>
                      </a:pPr>
                      <a:r>
                        <a:rPr lang="de" sz="1200">
                          <a:latin typeface="DM Sans"/>
                          <a:ea typeface="DM Sans"/>
                          <a:cs typeface="DM Sans"/>
                          <a:sym typeface="DM Sans"/>
                        </a:rPr>
                        <a:t>u.A. Quizzes, Gruppenarbeiten, Zusammenfassungen, Peer-Feedback, Muddiest Point Übung, Konzeptmap, Today I Learned</a:t>
                      </a:r>
                      <a:endParaRPr sz="1200">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tc>
                  <a:txBody>
                    <a:bodyPr/>
                    <a:lstStyle/>
                    <a:p>
                      <a:pPr marL="0" lvl="0" indent="0" algn="l" rtl="0">
                        <a:spcBef>
                          <a:spcPts val="0"/>
                        </a:spcBef>
                        <a:spcAft>
                          <a:spcPts val="0"/>
                        </a:spcAft>
                        <a:buNone/>
                      </a:pPr>
                      <a:r>
                        <a:rPr lang="de" sz="1200">
                          <a:latin typeface="DM Sans"/>
                          <a:ea typeface="DM Sans"/>
                          <a:cs typeface="DM Sans"/>
                          <a:sym typeface="DM Sans"/>
                        </a:rPr>
                        <a:t>Multiple Choice Tests, Finale Prüfungen, Schriftliche Arbeiten</a:t>
                      </a:r>
                      <a:endParaRPr sz="1200">
                        <a:latin typeface="DM Sans"/>
                        <a:ea typeface="DM Sans"/>
                        <a:cs typeface="DM Sans"/>
                        <a:sym typeface="DM Sans"/>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EEEEE"/>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14"/>
          <p:cNvSpPr txBox="1"/>
          <p:nvPr/>
        </p:nvSpPr>
        <p:spPr>
          <a:xfrm>
            <a:off x="255150" y="194400"/>
            <a:ext cx="86031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Formatives Feedback für Lernfortschritt</a:t>
            </a:r>
            <a:endParaRPr sz="2400">
              <a:latin typeface="DM Sans"/>
              <a:ea typeface="DM Sans"/>
              <a:cs typeface="DM Sans"/>
              <a:sym typeface="DM Sans"/>
            </a:endParaRPr>
          </a:p>
        </p:txBody>
      </p:sp>
      <p:sp>
        <p:nvSpPr>
          <p:cNvPr id="1483" name="Google Shape;1483;p114"/>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65</a:t>
            </a:fld>
            <a:endParaRPr sz="600">
              <a:solidFill>
                <a:srgbClr val="000000"/>
              </a:solidFill>
              <a:latin typeface="DM Sans Medium"/>
              <a:ea typeface="DM Sans Medium"/>
              <a:cs typeface="DM Sans Medium"/>
              <a:sym typeface="DM Sans Medium"/>
            </a:endParaRPr>
          </a:p>
        </p:txBody>
      </p:sp>
      <p:sp>
        <p:nvSpPr>
          <p:cNvPr id="1484" name="Google Shape;1484;p114"/>
          <p:cNvSpPr/>
          <p:nvPr/>
        </p:nvSpPr>
        <p:spPr>
          <a:xfrm>
            <a:off x="6098600" y="1688650"/>
            <a:ext cx="1978200" cy="1978200"/>
          </a:xfrm>
          <a:prstGeom prst="ellipse">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a:latin typeface="DM Sans Medium"/>
                <a:ea typeface="DM Sans Medium"/>
                <a:cs typeface="DM Sans Medium"/>
                <a:sym typeface="DM Sans Medium"/>
              </a:rPr>
              <a:t>Gewünschte Leistung</a:t>
            </a:r>
            <a:endParaRPr>
              <a:latin typeface="DM Sans Medium"/>
              <a:ea typeface="DM Sans Medium"/>
              <a:cs typeface="DM Sans Medium"/>
              <a:sym typeface="DM Sans Medium"/>
            </a:endParaRPr>
          </a:p>
        </p:txBody>
      </p:sp>
      <p:sp>
        <p:nvSpPr>
          <p:cNvPr id="1485" name="Google Shape;1485;p114"/>
          <p:cNvSpPr/>
          <p:nvPr/>
        </p:nvSpPr>
        <p:spPr>
          <a:xfrm>
            <a:off x="1082500" y="1688650"/>
            <a:ext cx="1978200" cy="1978200"/>
          </a:xfrm>
          <a:prstGeom prst="ellipse">
            <a:avLst/>
          </a:prstGeom>
          <a:solidFill>
            <a:srgbClr val="22FFAA">
              <a:alpha val="401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a:latin typeface="DM Sans Medium"/>
                <a:ea typeface="DM Sans Medium"/>
                <a:cs typeface="DM Sans Medium"/>
                <a:sym typeface="DM Sans Medium"/>
              </a:rPr>
              <a:t>Tatsächliche Leistung</a:t>
            </a:r>
            <a:endParaRPr>
              <a:latin typeface="DM Sans Medium"/>
              <a:ea typeface="DM Sans Medium"/>
              <a:cs typeface="DM Sans Medium"/>
              <a:sym typeface="DM Sans Medium"/>
            </a:endParaRPr>
          </a:p>
        </p:txBody>
      </p:sp>
      <p:cxnSp>
        <p:nvCxnSpPr>
          <p:cNvPr id="1486" name="Google Shape;1486;p114"/>
          <p:cNvCxnSpPr/>
          <p:nvPr/>
        </p:nvCxnSpPr>
        <p:spPr>
          <a:xfrm>
            <a:off x="3432400" y="2677750"/>
            <a:ext cx="2210100" cy="0"/>
          </a:xfrm>
          <a:prstGeom prst="straightConnector1">
            <a:avLst/>
          </a:prstGeom>
          <a:noFill/>
          <a:ln w="38100" cap="flat" cmpd="sng">
            <a:solidFill>
              <a:schemeClr val="dk1"/>
            </a:solidFill>
            <a:prstDash val="solid"/>
            <a:round/>
            <a:headEnd type="none" w="med" len="med"/>
            <a:tailEnd type="triangle" w="med" len="med"/>
          </a:ln>
        </p:spPr>
      </p:cxnSp>
      <p:sp>
        <p:nvSpPr>
          <p:cNvPr id="1487" name="Google Shape;1487;p114"/>
          <p:cNvSpPr txBox="1"/>
          <p:nvPr/>
        </p:nvSpPr>
        <p:spPr>
          <a:xfrm>
            <a:off x="3418850" y="2800350"/>
            <a:ext cx="224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a:latin typeface="DM Sans Medium"/>
                <a:ea typeface="DM Sans Medium"/>
                <a:cs typeface="DM Sans Medium"/>
                <a:sym typeface="DM Sans Medium"/>
              </a:rPr>
              <a:t>Formatives Feedback</a:t>
            </a:r>
            <a:endParaRPr>
              <a:latin typeface="DM Sans Medium"/>
              <a:ea typeface="DM Sans Medium"/>
              <a:cs typeface="DM Sans Medium"/>
              <a:sym typeface="DM Sans Medium"/>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11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5"/>
          <p:cNvSpPr txBox="1"/>
          <p:nvPr/>
        </p:nvSpPr>
        <p:spPr>
          <a:xfrm>
            <a:off x="255150" y="194400"/>
            <a:ext cx="86031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Beispiele für Assessments/Übungen</a:t>
            </a:r>
            <a:endParaRPr sz="2400">
              <a:latin typeface="DM Sans"/>
              <a:ea typeface="DM Sans"/>
              <a:cs typeface="DM Sans"/>
              <a:sym typeface="DM Sans"/>
            </a:endParaRPr>
          </a:p>
        </p:txBody>
      </p:sp>
      <p:sp>
        <p:nvSpPr>
          <p:cNvPr id="1494" name="Google Shape;1494;p115"/>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66</a:t>
            </a:fld>
            <a:endParaRPr sz="600">
              <a:solidFill>
                <a:srgbClr val="000000"/>
              </a:solidFill>
              <a:latin typeface="DM Sans Medium"/>
              <a:ea typeface="DM Sans Medium"/>
              <a:cs typeface="DM Sans Medium"/>
              <a:sym typeface="DM Sans Medium"/>
            </a:endParaRPr>
          </a:p>
        </p:txBody>
      </p:sp>
      <p:sp>
        <p:nvSpPr>
          <p:cNvPr id="1495" name="Google Shape;1495;p115"/>
          <p:cNvSpPr/>
          <p:nvPr/>
        </p:nvSpPr>
        <p:spPr>
          <a:xfrm>
            <a:off x="534600" y="1213800"/>
            <a:ext cx="2550600" cy="333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DM Sans"/>
              <a:ea typeface="DM Sans"/>
              <a:cs typeface="DM Sans"/>
              <a:sym typeface="DM Sans"/>
            </a:endParaRPr>
          </a:p>
        </p:txBody>
      </p:sp>
      <p:sp>
        <p:nvSpPr>
          <p:cNvPr id="1496" name="Google Shape;1496;p115"/>
          <p:cNvSpPr/>
          <p:nvPr/>
        </p:nvSpPr>
        <p:spPr>
          <a:xfrm>
            <a:off x="6058800" y="1213800"/>
            <a:ext cx="2550600" cy="333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DM Sans"/>
              <a:ea typeface="DM Sans"/>
              <a:cs typeface="DM Sans"/>
              <a:sym typeface="DM Sans"/>
            </a:endParaRPr>
          </a:p>
        </p:txBody>
      </p:sp>
      <p:sp>
        <p:nvSpPr>
          <p:cNvPr id="1497" name="Google Shape;1497;p115"/>
          <p:cNvSpPr/>
          <p:nvPr/>
        </p:nvSpPr>
        <p:spPr>
          <a:xfrm>
            <a:off x="3298275" y="1213800"/>
            <a:ext cx="2550600" cy="333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DM Sans"/>
              <a:ea typeface="DM Sans"/>
              <a:cs typeface="DM Sans"/>
              <a:sym typeface="DM Sans"/>
            </a:endParaRPr>
          </a:p>
        </p:txBody>
      </p:sp>
      <p:sp>
        <p:nvSpPr>
          <p:cNvPr id="1498" name="Google Shape;1498;p115"/>
          <p:cNvSpPr txBox="1"/>
          <p:nvPr/>
        </p:nvSpPr>
        <p:spPr>
          <a:xfrm>
            <a:off x="418575" y="1277400"/>
            <a:ext cx="2666700" cy="35709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Kommentierte Bibliographie</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Biographie oder Autobiographie</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Broschüre, Plakat</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Budget mit Begründung</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Fallanalyse</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Diagramm, Grafik, visuelles Hilfsmittel</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Kundenbericht für eine Agentur</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Kognitive Karte, Netz oder Diagramm</a:t>
            </a:r>
            <a:endParaRPr sz="1000">
              <a:solidFill>
                <a:schemeClr val="dk1"/>
              </a:solidFill>
              <a:latin typeface="DM Sans"/>
              <a:ea typeface="DM Sans"/>
              <a:cs typeface="DM Sans"/>
              <a:sym typeface="DM Sans"/>
            </a:endParaRPr>
          </a:p>
          <a:p>
            <a:pPr marL="457200" lvl="0" indent="0" algn="l" rtl="0">
              <a:spcBef>
                <a:spcPts val="0"/>
              </a:spcBef>
              <a:spcAft>
                <a:spcPts val="0"/>
              </a:spcAft>
              <a:buNone/>
            </a:pPr>
            <a:r>
              <a:rPr lang="de" sz="1000">
                <a:solidFill>
                  <a:schemeClr val="dk1"/>
                </a:solidFill>
                <a:latin typeface="DM Sans"/>
                <a:ea typeface="DM Sans"/>
                <a:cs typeface="DM Sans"/>
                <a:sym typeface="DM Sans"/>
              </a:rPr>
              <a:t>Erörterung</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Beschreibung eines Prozesses</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Diagramm, Tabelle, Tabelle</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Tagebuch einer realen oder fiktiven historischen Figur</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Aufsatzprüfung</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Zusammenfassung</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Test zum Ausfüllen von Lückentexten</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Flussdiagramm</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latin typeface="DM Sans"/>
              <a:ea typeface="DM Sans"/>
              <a:cs typeface="DM Sans"/>
              <a:sym typeface="DM Sans"/>
            </a:endParaRPr>
          </a:p>
        </p:txBody>
      </p:sp>
      <p:sp>
        <p:nvSpPr>
          <p:cNvPr id="1499" name="Google Shape;1499;p115"/>
          <p:cNvSpPr txBox="1"/>
          <p:nvPr/>
        </p:nvSpPr>
        <p:spPr>
          <a:xfrm>
            <a:off x="3182175" y="1277400"/>
            <a:ext cx="2666700" cy="35709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Leitfaden</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Bestandsaufnahme</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Labor- oder Feldnotizen</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Brief an Herausgeber:in</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Entsprechender Test</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Material- und Methodenplan</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Mathematisches Problem</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Memo</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"Mikrothema" (ein knapper Aufsatz getippt auf einer 5x 8 Karteikarte)</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Multimedia- oder Folienpräsentation</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Multiple-Choice-Test</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Erzählung</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Nachrichten oder Feature Story</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Mündlicher Bericht</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Persönlicher Brief</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Plan zur Durchführung eines Projekts</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latin typeface="DM Sans"/>
              <a:ea typeface="DM Sans"/>
              <a:cs typeface="DM Sans"/>
              <a:sym typeface="DM Sans"/>
            </a:endParaRPr>
          </a:p>
        </p:txBody>
      </p:sp>
      <p:sp>
        <p:nvSpPr>
          <p:cNvPr id="1500" name="Google Shape;1500;p115"/>
          <p:cNvSpPr txBox="1"/>
          <p:nvPr/>
        </p:nvSpPr>
        <p:spPr>
          <a:xfrm>
            <a:off x="5937375" y="1277400"/>
            <a:ext cx="2666700" cy="37248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Gedicht, Theaterstück, Choreographie</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Vorschriften, Gesetze, Regeln</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Forschungsantrag</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Rezension eines Buches, Theaterstücks, einer Ausstellung</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Start" (ein Thesenpapier und eine Gliederung oder</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Liste von Ideen zur Entwicklung)</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Erklärung der Annahmen</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Zusammenfassung oder Précis</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Taxonomie oder eine Reihe von Kategorien</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Technischer oder wissenschaftlicher Bericht</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Hausarbeit, Forschungsarbeit</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Thesensatz (Satz, der die Hauptaussage</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Hauptaussage des Autors)</a:t>
            </a:r>
            <a:endParaRPr sz="1000">
              <a:solidFill>
                <a:schemeClr val="dk1"/>
              </a:solidFill>
              <a:latin typeface="DM Sans"/>
              <a:ea typeface="DM Sans"/>
              <a:cs typeface="DM Sans"/>
              <a:sym typeface="DM Sans"/>
            </a:endParaRPr>
          </a:p>
          <a:p>
            <a:pPr marL="457200" lvl="0" indent="-292100" algn="l" rtl="0">
              <a:spcBef>
                <a:spcPts val="0"/>
              </a:spcBef>
              <a:spcAft>
                <a:spcPts val="0"/>
              </a:spcAft>
              <a:buClr>
                <a:srgbClr val="22FFAA"/>
              </a:buClr>
              <a:buSzPts val="1000"/>
              <a:buFont typeface="DM Sans"/>
              <a:buChar char="➔"/>
            </a:pPr>
            <a:r>
              <a:rPr lang="de" sz="1000">
                <a:solidFill>
                  <a:schemeClr val="dk1"/>
                </a:solidFill>
                <a:latin typeface="DM Sans"/>
                <a:ea typeface="DM Sans"/>
                <a:cs typeface="DM Sans"/>
                <a:sym typeface="DM Sans"/>
              </a:rPr>
              <a:t>Wortproblem</a:t>
            </a: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solidFill>
                <a:schemeClr val="dk1"/>
              </a:solidFill>
              <a:latin typeface="DM Sans"/>
              <a:ea typeface="DM Sans"/>
              <a:cs typeface="DM Sans"/>
              <a:sym typeface="DM Sans"/>
            </a:endParaRPr>
          </a:p>
          <a:p>
            <a:pPr marL="0" lvl="0" indent="0" algn="l" rtl="0">
              <a:spcBef>
                <a:spcPts val="0"/>
              </a:spcBef>
              <a:spcAft>
                <a:spcPts val="0"/>
              </a:spcAft>
              <a:buNone/>
            </a:pPr>
            <a:endParaRPr sz="1000">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16"/>
          <p:cNvSpPr txBox="1"/>
          <p:nvPr/>
        </p:nvSpPr>
        <p:spPr>
          <a:xfrm>
            <a:off x="638825" y="986400"/>
            <a:ext cx="1388700" cy="4157100"/>
          </a:xfrm>
          <a:prstGeom prst="rect">
            <a:avLst/>
          </a:prstGeom>
          <a:solidFill>
            <a:srgbClr val="22FFAA"/>
          </a:solidFill>
          <a:ln>
            <a:noFill/>
          </a:ln>
        </p:spPr>
        <p:txBody>
          <a:bodyPr spcFirstLastPara="1" wrap="square" lIns="252000" tIns="90000" rIns="252000" bIns="86400" anchor="ctr" anchorCtr="0">
            <a:noAutofit/>
          </a:bodyPr>
          <a:lstStyle/>
          <a:p>
            <a:pPr marL="0" lvl="0" indent="0" algn="l" rtl="0">
              <a:spcBef>
                <a:spcPts val="0"/>
              </a:spcBef>
              <a:spcAft>
                <a:spcPts val="0"/>
              </a:spcAft>
              <a:buNone/>
            </a:pPr>
            <a:endParaRPr sz="800">
              <a:solidFill>
                <a:srgbClr val="FFFFFF"/>
              </a:solidFill>
              <a:latin typeface="DM Sans Medium"/>
              <a:ea typeface="DM Sans Medium"/>
              <a:cs typeface="DM Sans Medium"/>
              <a:sym typeface="DM Sans Medium"/>
            </a:endParaRPr>
          </a:p>
        </p:txBody>
      </p:sp>
      <p:sp>
        <p:nvSpPr>
          <p:cNvPr id="1506" name="Google Shape;1506;p116"/>
          <p:cNvSpPr txBox="1"/>
          <p:nvPr/>
        </p:nvSpPr>
        <p:spPr>
          <a:xfrm>
            <a:off x="973650" y="194400"/>
            <a:ext cx="6478200" cy="4356300"/>
          </a:xfrm>
          <a:prstGeom prst="rect">
            <a:avLst/>
          </a:prstGeom>
          <a:noFill/>
          <a:ln>
            <a:noFill/>
          </a:ln>
        </p:spPr>
        <p:txBody>
          <a:bodyPr spcFirstLastPara="1" wrap="square" lIns="252000" tIns="252000" rIns="252000" bIns="252000" anchor="ctr" anchorCtr="0">
            <a:noAutofit/>
          </a:bodyPr>
          <a:lstStyle/>
          <a:p>
            <a:pPr marL="0" lvl="0" indent="0" algn="l" rtl="0">
              <a:spcBef>
                <a:spcPts val="0"/>
              </a:spcBef>
              <a:spcAft>
                <a:spcPts val="0"/>
              </a:spcAft>
              <a:buNone/>
            </a:pPr>
            <a:r>
              <a:rPr lang="de" sz="3600" b="1">
                <a:latin typeface="DM Sans"/>
                <a:ea typeface="DM Sans"/>
                <a:cs typeface="DM Sans"/>
                <a:sym typeface="DM Sans"/>
              </a:rPr>
              <a:t>Schritt 2: Design</a:t>
            </a:r>
            <a:endParaRPr sz="3600" b="1">
              <a:latin typeface="DM Sans"/>
              <a:ea typeface="DM Sans"/>
              <a:cs typeface="DM Sans"/>
              <a:sym typeface="DM Sans"/>
            </a:endParaRPr>
          </a:p>
          <a:p>
            <a:pPr marL="0" lvl="0" indent="0" algn="l" rtl="0">
              <a:spcBef>
                <a:spcPts val="0"/>
              </a:spcBef>
              <a:spcAft>
                <a:spcPts val="0"/>
              </a:spcAft>
              <a:buNone/>
            </a:pPr>
            <a:r>
              <a:rPr lang="de" sz="3600">
                <a:latin typeface="DM Sans"/>
                <a:ea typeface="DM Sans"/>
                <a:cs typeface="DM Sans"/>
                <a:sym typeface="DM Sans"/>
              </a:rPr>
              <a:t>Lernerfahrung konzipieren</a:t>
            </a:r>
            <a:endParaRPr sz="3600">
              <a:latin typeface="DM Sans"/>
              <a:ea typeface="DM Sans"/>
              <a:cs typeface="DM Sans"/>
              <a:sym typeface="DM Sans"/>
            </a:endParaRPr>
          </a:p>
        </p:txBody>
      </p:sp>
      <p:sp>
        <p:nvSpPr>
          <p:cNvPr id="1507" name="Google Shape;1507;p116"/>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67</a:t>
            </a:fld>
            <a:endParaRPr sz="600">
              <a:solidFill>
                <a:srgbClr val="000000"/>
              </a:solidFill>
              <a:latin typeface="DM Sans Medium"/>
              <a:ea typeface="DM Sans Medium"/>
              <a:cs typeface="DM Sans Medium"/>
              <a:sym typeface="DM Sans Medium"/>
            </a:endParaRPr>
          </a:p>
        </p:txBody>
      </p:sp>
      <p:sp>
        <p:nvSpPr>
          <p:cNvPr id="1508" name="Google Shape;1508;p116"/>
          <p:cNvSpPr txBox="1"/>
          <p:nvPr/>
        </p:nvSpPr>
        <p:spPr>
          <a:xfrm>
            <a:off x="2027525" y="3210875"/>
            <a:ext cx="43383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DM Sans"/>
              <a:buChar char="●"/>
            </a:pPr>
            <a:r>
              <a:rPr lang="de">
                <a:latin typeface="DM Sans"/>
                <a:ea typeface="DM Sans"/>
                <a:cs typeface="DM Sans"/>
                <a:sym typeface="DM Sans"/>
              </a:rPr>
              <a:t>Experience: Learning Design Frameworks</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Präsentation und Storytelling für Lernen</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Online, In Person, Blended oder Hybrid</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Module der Lernreise</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Grobe Lernreise</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Lernformate</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Detaillierte Lernreise</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Feindesign der Formate</a:t>
            </a:r>
            <a:endParaRPr>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512"/>
        <p:cNvGrpSpPr/>
        <p:nvPr/>
      </p:nvGrpSpPr>
      <p:grpSpPr>
        <a:xfrm>
          <a:off x="0" y="0"/>
          <a:ext cx="0" cy="0"/>
          <a:chOff x="0" y="0"/>
          <a:chExt cx="0" cy="0"/>
        </a:xfrm>
      </p:grpSpPr>
      <p:sp>
        <p:nvSpPr>
          <p:cNvPr id="1513" name="Google Shape;1513;p117"/>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514" name="Google Shape;1514;p11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17"/>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Experience: Learning Design Frameworks</a:t>
            </a:r>
            <a:endParaRPr sz="2400">
              <a:solidFill>
                <a:schemeClr val="dk1"/>
              </a:solidFill>
              <a:latin typeface="DM Sans Medium"/>
              <a:ea typeface="DM Sans Medium"/>
              <a:cs typeface="DM Sans Medium"/>
              <a:sym typeface="DM Sans Medium"/>
            </a:endParaRPr>
          </a:p>
        </p:txBody>
      </p:sp>
      <p:sp>
        <p:nvSpPr>
          <p:cNvPr id="1516" name="Google Shape;1516;p117"/>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68</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18"/>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522" name="Google Shape;1522;p118"/>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Learning Arches (Kaospilot)</a:t>
            </a:r>
            <a:endParaRPr sz="2400">
              <a:latin typeface="DM Sans Medium"/>
              <a:ea typeface="DM Sans Medium"/>
              <a:cs typeface="DM Sans Medium"/>
              <a:sym typeface="DM Sans Medium"/>
            </a:endParaRPr>
          </a:p>
        </p:txBody>
      </p:sp>
      <p:sp>
        <p:nvSpPr>
          <p:cNvPr id="1523" name="Google Shape;1523;p118"/>
          <p:cNvSpPr txBox="1"/>
          <p:nvPr/>
        </p:nvSpPr>
        <p:spPr>
          <a:xfrm>
            <a:off x="1746475" y="3497050"/>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b="1">
                <a:latin typeface="DM Sans"/>
                <a:ea typeface="DM Sans"/>
                <a:cs typeface="DM Sans"/>
                <a:sym typeface="DM Sans"/>
              </a:rPr>
              <a:t>Start</a:t>
            </a:r>
            <a:endParaRPr b="1"/>
          </a:p>
        </p:txBody>
      </p:sp>
      <p:sp>
        <p:nvSpPr>
          <p:cNvPr id="1524" name="Google Shape;1524;p118"/>
          <p:cNvSpPr txBox="1"/>
          <p:nvPr/>
        </p:nvSpPr>
        <p:spPr>
          <a:xfrm>
            <a:off x="3806538" y="3497050"/>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b="1">
                <a:latin typeface="DM Sans"/>
                <a:ea typeface="DM Sans"/>
                <a:cs typeface="DM Sans"/>
                <a:sym typeface="DM Sans"/>
              </a:rPr>
              <a:t>Erkundung</a:t>
            </a:r>
            <a:endParaRPr/>
          </a:p>
        </p:txBody>
      </p:sp>
      <p:sp>
        <p:nvSpPr>
          <p:cNvPr id="1525" name="Google Shape;1525;p118"/>
          <p:cNvSpPr txBox="1"/>
          <p:nvPr/>
        </p:nvSpPr>
        <p:spPr>
          <a:xfrm>
            <a:off x="5866600" y="3497050"/>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b="1">
                <a:latin typeface="DM Sans"/>
                <a:ea typeface="DM Sans"/>
                <a:cs typeface="DM Sans"/>
                <a:sym typeface="DM Sans"/>
              </a:rPr>
              <a:t>Landung</a:t>
            </a:r>
            <a:endParaRPr/>
          </a:p>
        </p:txBody>
      </p:sp>
      <p:cxnSp>
        <p:nvCxnSpPr>
          <p:cNvPr id="1526" name="Google Shape;1526;p118"/>
          <p:cNvCxnSpPr/>
          <p:nvPr/>
        </p:nvCxnSpPr>
        <p:spPr>
          <a:xfrm flipH="1">
            <a:off x="5711525" y="1950400"/>
            <a:ext cx="8700" cy="2343900"/>
          </a:xfrm>
          <a:prstGeom prst="straightConnector1">
            <a:avLst/>
          </a:prstGeom>
          <a:noFill/>
          <a:ln w="9525" cap="flat" cmpd="sng">
            <a:solidFill>
              <a:schemeClr val="dk2"/>
            </a:solidFill>
            <a:prstDash val="dot"/>
            <a:round/>
            <a:headEnd type="none" w="med" len="med"/>
            <a:tailEnd type="none" w="med" len="med"/>
          </a:ln>
        </p:spPr>
      </p:cxnSp>
      <p:cxnSp>
        <p:nvCxnSpPr>
          <p:cNvPr id="1527" name="Google Shape;1527;p118"/>
          <p:cNvCxnSpPr/>
          <p:nvPr/>
        </p:nvCxnSpPr>
        <p:spPr>
          <a:xfrm rot="10800000" flipH="1">
            <a:off x="356350" y="1610550"/>
            <a:ext cx="4157400" cy="22632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1528" name="Google Shape;1528;p118"/>
          <p:cNvCxnSpPr/>
          <p:nvPr/>
        </p:nvCxnSpPr>
        <p:spPr>
          <a:xfrm>
            <a:off x="4513750" y="1610550"/>
            <a:ext cx="4157400" cy="22632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1529" name="Google Shape;1529;p118"/>
          <p:cNvCxnSpPr/>
          <p:nvPr/>
        </p:nvCxnSpPr>
        <p:spPr>
          <a:xfrm flipH="1">
            <a:off x="3323250" y="1950400"/>
            <a:ext cx="8700" cy="2343900"/>
          </a:xfrm>
          <a:prstGeom prst="straightConnector1">
            <a:avLst/>
          </a:prstGeom>
          <a:noFill/>
          <a:ln w="9525" cap="flat" cmpd="sng">
            <a:solidFill>
              <a:schemeClr val="dk2"/>
            </a:solidFill>
            <a:prstDash val="dot"/>
            <a:round/>
            <a:headEnd type="none" w="med" len="med"/>
            <a:tailEnd type="none" w="med" len="med"/>
          </a:ln>
        </p:spPr>
      </p:cxnSp>
      <p:sp>
        <p:nvSpPr>
          <p:cNvPr id="1530" name="Google Shape;1530;p118"/>
          <p:cNvSpPr/>
          <p:nvPr/>
        </p:nvSpPr>
        <p:spPr>
          <a:xfrm>
            <a:off x="7436800" y="3970850"/>
            <a:ext cx="1100100" cy="302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Check-out</a:t>
            </a:r>
            <a:endParaRPr/>
          </a:p>
        </p:txBody>
      </p:sp>
      <p:sp>
        <p:nvSpPr>
          <p:cNvPr id="1531" name="Google Shape;1531;p118"/>
          <p:cNvSpPr/>
          <p:nvPr/>
        </p:nvSpPr>
        <p:spPr>
          <a:xfrm>
            <a:off x="498950" y="3970850"/>
            <a:ext cx="1100100" cy="3024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Check-in</a:t>
            </a:r>
            <a:endParaRPr/>
          </a:p>
        </p:txBody>
      </p:sp>
      <p:sp>
        <p:nvSpPr>
          <p:cNvPr id="1532" name="Google Shape;1532;p118"/>
          <p:cNvSpPr txBox="1"/>
          <p:nvPr/>
        </p:nvSpPr>
        <p:spPr>
          <a:xfrm>
            <a:off x="6085150" y="1342600"/>
            <a:ext cx="2785800" cy="983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de" sz="1000">
                <a:solidFill>
                  <a:schemeClr val="dk1"/>
                </a:solidFill>
                <a:latin typeface="DM Sans"/>
                <a:ea typeface="DM Sans"/>
                <a:cs typeface="DM Sans"/>
                <a:sym typeface="DM Sans"/>
              </a:rPr>
              <a:t>Warum haben wir xy gemacht?</a:t>
            </a:r>
            <a:endParaRPr sz="1000">
              <a:solidFill>
                <a:schemeClr val="dk1"/>
              </a:solidFill>
              <a:latin typeface="DM Sans"/>
              <a:ea typeface="DM Sans"/>
              <a:cs typeface="DM Sans"/>
              <a:sym typeface="DM Sans"/>
            </a:endParaRPr>
          </a:p>
          <a:p>
            <a:pPr marL="0" lvl="0" indent="0" algn="r" rtl="0">
              <a:lnSpc>
                <a:spcPct val="115000"/>
              </a:lnSpc>
              <a:spcBef>
                <a:spcPts val="0"/>
              </a:spcBef>
              <a:spcAft>
                <a:spcPts val="0"/>
              </a:spcAft>
              <a:buNone/>
            </a:pPr>
            <a:r>
              <a:rPr lang="de" sz="1000">
                <a:solidFill>
                  <a:schemeClr val="dk1"/>
                </a:solidFill>
                <a:latin typeface="DM Sans"/>
                <a:ea typeface="DM Sans"/>
                <a:cs typeface="DM Sans"/>
                <a:sym typeface="DM Sans"/>
              </a:rPr>
              <a:t>Welchen Weg haben wir bestritten?</a:t>
            </a:r>
            <a:endParaRPr sz="1000">
              <a:solidFill>
                <a:schemeClr val="dk1"/>
              </a:solidFill>
              <a:latin typeface="DM Sans"/>
              <a:ea typeface="DM Sans"/>
              <a:cs typeface="DM Sans"/>
              <a:sym typeface="DM Sans"/>
            </a:endParaRPr>
          </a:p>
          <a:p>
            <a:pPr marL="0" lvl="0" indent="0" algn="r" rtl="0">
              <a:lnSpc>
                <a:spcPct val="115000"/>
              </a:lnSpc>
              <a:spcBef>
                <a:spcPts val="0"/>
              </a:spcBef>
              <a:spcAft>
                <a:spcPts val="0"/>
              </a:spcAft>
              <a:buNone/>
            </a:pPr>
            <a:r>
              <a:rPr lang="de" sz="1000">
                <a:solidFill>
                  <a:schemeClr val="dk1"/>
                </a:solidFill>
                <a:latin typeface="DM Sans"/>
                <a:ea typeface="DM Sans"/>
                <a:cs typeface="DM Sans"/>
                <a:sym typeface="DM Sans"/>
              </a:rPr>
              <a:t>Welche Erkenntnisse haben wir gewonnen?</a:t>
            </a:r>
            <a:endParaRPr sz="1000">
              <a:solidFill>
                <a:schemeClr val="dk1"/>
              </a:solidFill>
              <a:latin typeface="DM Sans"/>
              <a:ea typeface="DM Sans"/>
              <a:cs typeface="DM Sans"/>
              <a:sym typeface="DM Sans"/>
            </a:endParaRPr>
          </a:p>
          <a:p>
            <a:pPr marL="0" lvl="0" indent="0" algn="r" rtl="0">
              <a:lnSpc>
                <a:spcPct val="115000"/>
              </a:lnSpc>
              <a:spcBef>
                <a:spcPts val="0"/>
              </a:spcBef>
              <a:spcAft>
                <a:spcPts val="0"/>
              </a:spcAft>
              <a:buNone/>
            </a:pPr>
            <a:r>
              <a:rPr lang="de" sz="1000">
                <a:solidFill>
                  <a:schemeClr val="dk1"/>
                </a:solidFill>
                <a:latin typeface="DM Sans"/>
                <a:ea typeface="DM Sans"/>
                <a:cs typeface="DM Sans"/>
                <a:sym typeface="DM Sans"/>
              </a:rPr>
              <a:t>Was möchten wir zukünftig anders machen?</a:t>
            </a:r>
            <a:endParaRPr sz="1000">
              <a:solidFill>
                <a:schemeClr val="dk1"/>
              </a:solidFill>
              <a:latin typeface="DM Sans"/>
              <a:ea typeface="DM Sans"/>
              <a:cs typeface="DM Sans"/>
              <a:sym typeface="DM Sans"/>
            </a:endParaRPr>
          </a:p>
        </p:txBody>
      </p:sp>
      <p:sp>
        <p:nvSpPr>
          <p:cNvPr id="1533" name="Google Shape;1533;p118"/>
          <p:cNvSpPr txBox="1"/>
          <p:nvPr/>
        </p:nvSpPr>
        <p:spPr>
          <a:xfrm>
            <a:off x="3465288" y="1610550"/>
            <a:ext cx="2112900" cy="983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1000">
                <a:solidFill>
                  <a:schemeClr val="dk1"/>
                </a:solidFill>
                <a:latin typeface="DM Sans"/>
                <a:ea typeface="DM Sans"/>
                <a:cs typeface="DM Sans"/>
                <a:sym typeface="DM Sans"/>
              </a:rPr>
              <a:t>Sind wir auf Kurs?</a:t>
            </a:r>
            <a:endParaRPr sz="1000">
              <a:solidFill>
                <a:schemeClr val="dk1"/>
              </a:solidFill>
              <a:latin typeface="DM Sans"/>
              <a:ea typeface="DM Sans"/>
              <a:cs typeface="DM Sans"/>
              <a:sym typeface="DM Sans"/>
            </a:endParaRPr>
          </a:p>
          <a:p>
            <a:pPr marL="0" lvl="0" indent="0" algn="ctr" rtl="0">
              <a:lnSpc>
                <a:spcPct val="115000"/>
              </a:lnSpc>
              <a:spcBef>
                <a:spcPts val="0"/>
              </a:spcBef>
              <a:spcAft>
                <a:spcPts val="0"/>
              </a:spcAft>
              <a:buNone/>
            </a:pPr>
            <a:r>
              <a:rPr lang="de" sz="1000">
                <a:solidFill>
                  <a:schemeClr val="dk1"/>
                </a:solidFill>
                <a:latin typeface="DM Sans"/>
                <a:ea typeface="DM Sans"/>
                <a:cs typeface="DM Sans"/>
                <a:sym typeface="DM Sans"/>
              </a:rPr>
              <a:t>Bewegen wir uns Richtung Ziel?</a:t>
            </a:r>
            <a:endParaRPr sz="1000">
              <a:solidFill>
                <a:schemeClr val="dk1"/>
              </a:solidFill>
              <a:latin typeface="DM Sans"/>
              <a:ea typeface="DM Sans"/>
              <a:cs typeface="DM Sans"/>
              <a:sym typeface="DM Sans"/>
            </a:endParaRPr>
          </a:p>
          <a:p>
            <a:pPr marL="0" lvl="0" indent="0" algn="ctr" rtl="0">
              <a:lnSpc>
                <a:spcPct val="115000"/>
              </a:lnSpc>
              <a:spcBef>
                <a:spcPts val="0"/>
              </a:spcBef>
              <a:spcAft>
                <a:spcPts val="0"/>
              </a:spcAft>
              <a:buNone/>
            </a:pPr>
            <a:r>
              <a:rPr lang="de" sz="1000">
                <a:solidFill>
                  <a:schemeClr val="dk1"/>
                </a:solidFill>
                <a:latin typeface="DM Sans"/>
                <a:ea typeface="DM Sans"/>
                <a:cs typeface="DM Sans"/>
                <a:sym typeface="DM Sans"/>
              </a:rPr>
              <a:t>Müssen wir etwas verändern?</a:t>
            </a:r>
            <a:endParaRPr sz="1000">
              <a:solidFill>
                <a:schemeClr val="dk1"/>
              </a:solidFill>
              <a:latin typeface="DM Sans"/>
              <a:ea typeface="DM Sans"/>
              <a:cs typeface="DM Sans"/>
              <a:sym typeface="DM Sans"/>
            </a:endParaRPr>
          </a:p>
        </p:txBody>
      </p:sp>
      <p:sp>
        <p:nvSpPr>
          <p:cNvPr id="1534" name="Google Shape;1534;p118"/>
          <p:cNvSpPr txBox="1"/>
          <p:nvPr/>
        </p:nvSpPr>
        <p:spPr>
          <a:xfrm>
            <a:off x="623350" y="2021550"/>
            <a:ext cx="2112900" cy="98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000">
                <a:solidFill>
                  <a:schemeClr val="dk1"/>
                </a:solidFill>
                <a:latin typeface="DM Sans"/>
                <a:ea typeface="DM Sans"/>
                <a:cs typeface="DM Sans"/>
                <a:sym typeface="DM Sans"/>
              </a:rPr>
              <a:t>Warum sind wir hier?</a:t>
            </a:r>
            <a:endParaRPr sz="10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de" sz="1000">
                <a:solidFill>
                  <a:schemeClr val="dk1"/>
                </a:solidFill>
                <a:latin typeface="DM Sans"/>
                <a:ea typeface="DM Sans"/>
                <a:cs typeface="DM Sans"/>
                <a:sym typeface="DM Sans"/>
              </a:rPr>
              <a:t>Wie kommen wir ans Ziel?</a:t>
            </a:r>
            <a:endParaRPr sz="10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de" sz="1000">
                <a:solidFill>
                  <a:schemeClr val="dk1"/>
                </a:solidFill>
                <a:latin typeface="DM Sans"/>
                <a:ea typeface="DM Sans"/>
                <a:cs typeface="DM Sans"/>
                <a:sym typeface="DM Sans"/>
              </a:rPr>
              <a:t>Wie kommen wir an?</a:t>
            </a:r>
            <a:endParaRPr sz="10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de" sz="1000">
                <a:solidFill>
                  <a:schemeClr val="dk1"/>
                </a:solidFill>
                <a:latin typeface="DM Sans"/>
                <a:ea typeface="DM Sans"/>
                <a:cs typeface="DM Sans"/>
                <a:sym typeface="DM Sans"/>
              </a:rPr>
              <a:t>Was haben wir vor?</a:t>
            </a:r>
            <a:endParaRPr sz="1000">
              <a:solidFill>
                <a:schemeClr val="dk1"/>
              </a:solidFill>
              <a:latin typeface="DM Sans"/>
              <a:ea typeface="DM Sans"/>
              <a:cs typeface="DM Sans"/>
              <a:sym typeface="DM Sans"/>
            </a:endParaRPr>
          </a:p>
        </p:txBody>
      </p:sp>
      <p:sp>
        <p:nvSpPr>
          <p:cNvPr id="1535" name="Google Shape;1535;p118"/>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8"/>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69</a:t>
            </a:fld>
            <a:endParaRPr sz="600">
              <a:solidFill>
                <a:srgbClr val="000000"/>
              </a:solidFill>
              <a:latin typeface="DM Sans Medium"/>
              <a:ea typeface="DM Sans Medium"/>
              <a:cs typeface="DM Sans Medium"/>
              <a:sym typeface="DM Sans Medium"/>
            </a:endParaRPr>
          </a:p>
        </p:txBody>
      </p:sp>
      <p:sp>
        <p:nvSpPr>
          <p:cNvPr id="1537" name="Google Shape;1537;p118"/>
          <p:cNvSpPr txBox="1"/>
          <p:nvPr/>
        </p:nvSpPr>
        <p:spPr>
          <a:xfrm>
            <a:off x="1049100" y="4762850"/>
            <a:ext cx="5986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dk1"/>
                </a:solidFill>
                <a:latin typeface="DM Sans"/>
                <a:ea typeface="DM Sans"/>
                <a:cs typeface="DM Sans"/>
                <a:sym typeface="DM Sans"/>
              </a:rPr>
              <a:t>Quelle: Kavanagh, S. (2019). LEARNING ARCH DESIGN: USERS MANUAL. LEARNING ARCH DESIGN: USERS MANUAL. </a:t>
            </a:r>
            <a:endParaRPr sz="8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6"/>
        <p:cNvGrpSpPr/>
        <p:nvPr/>
      </p:nvGrpSpPr>
      <p:grpSpPr>
        <a:xfrm>
          <a:off x="0" y="0"/>
          <a:ext cx="0" cy="0"/>
          <a:chOff x="0" y="0"/>
          <a:chExt cx="0" cy="0"/>
        </a:xfrm>
      </p:grpSpPr>
      <p:pic>
        <p:nvPicPr>
          <p:cNvPr id="247" name="Google Shape;247;p5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74142" y="1256400"/>
            <a:ext cx="6840000" cy="3420001"/>
          </a:xfrm>
          <a:prstGeom prst="rect">
            <a:avLst/>
          </a:prstGeom>
          <a:noFill/>
          <a:ln>
            <a:noFill/>
          </a:ln>
        </p:spPr>
      </p:pic>
      <p:sp>
        <p:nvSpPr>
          <p:cNvPr id="248" name="Google Shape;248;p56"/>
          <p:cNvSpPr txBox="1"/>
          <p:nvPr/>
        </p:nvSpPr>
        <p:spPr>
          <a:xfrm>
            <a:off x="1058438" y="2787794"/>
            <a:ext cx="1088700" cy="27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Brightworks School</a:t>
            </a:r>
            <a:endParaRPr sz="600">
              <a:latin typeface="DM Sans Medium"/>
              <a:ea typeface="DM Sans Medium"/>
              <a:cs typeface="DM Sans Medium"/>
              <a:sym typeface="DM Sans Medium"/>
            </a:endParaRPr>
          </a:p>
          <a:p>
            <a:pPr marL="0" lvl="0" indent="0" algn="l" rtl="0">
              <a:spcBef>
                <a:spcPts val="0"/>
              </a:spcBef>
              <a:spcAft>
                <a:spcPts val="0"/>
              </a:spcAft>
              <a:buNone/>
            </a:pPr>
            <a:r>
              <a:rPr lang="de" sz="600">
                <a:latin typeface="DM Sans Medium"/>
                <a:ea typeface="DM Sans Medium"/>
                <a:cs typeface="DM Sans Medium"/>
                <a:sym typeface="DM Sans Medium"/>
              </a:rPr>
              <a:t>High Tech High</a:t>
            </a:r>
            <a:endParaRPr sz="600">
              <a:latin typeface="DM Sans Medium"/>
              <a:ea typeface="DM Sans Medium"/>
              <a:cs typeface="DM Sans Medium"/>
              <a:sym typeface="DM Sans Medium"/>
            </a:endParaRPr>
          </a:p>
          <a:p>
            <a:pPr marL="0" lvl="0" indent="0" algn="l" rtl="0">
              <a:spcBef>
                <a:spcPts val="0"/>
              </a:spcBef>
              <a:spcAft>
                <a:spcPts val="0"/>
              </a:spcAft>
              <a:buNone/>
            </a:pPr>
            <a:r>
              <a:rPr lang="de" sz="600">
                <a:latin typeface="DM Sans Medium"/>
                <a:ea typeface="DM Sans Medium"/>
                <a:cs typeface="DM Sans Medium"/>
                <a:sym typeface="DM Sans Medium"/>
              </a:rPr>
              <a:t>IDEO</a:t>
            </a:r>
            <a:endParaRPr sz="600">
              <a:latin typeface="DM Sans Medium"/>
              <a:ea typeface="DM Sans Medium"/>
              <a:cs typeface="DM Sans Medium"/>
              <a:sym typeface="DM Sans Medium"/>
            </a:endParaRPr>
          </a:p>
        </p:txBody>
      </p:sp>
      <p:sp>
        <p:nvSpPr>
          <p:cNvPr id="249" name="Google Shape;249;p56"/>
          <p:cNvSpPr txBox="1"/>
          <p:nvPr/>
        </p:nvSpPr>
        <p:spPr>
          <a:xfrm>
            <a:off x="2977625" y="2282799"/>
            <a:ext cx="575700" cy="136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250" name="Google Shape;250;p56"/>
          <p:cNvSpPr txBox="1"/>
          <p:nvPr/>
        </p:nvSpPr>
        <p:spPr>
          <a:xfrm>
            <a:off x="2627711" y="2282803"/>
            <a:ext cx="324900" cy="136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251" name="Google Shape;251;p56"/>
          <p:cNvSpPr txBox="1"/>
          <p:nvPr/>
        </p:nvSpPr>
        <p:spPr>
          <a:xfrm>
            <a:off x="3437842" y="1777073"/>
            <a:ext cx="273600" cy="9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252" name="Google Shape;252;p56"/>
          <p:cNvSpPr txBox="1"/>
          <p:nvPr/>
        </p:nvSpPr>
        <p:spPr>
          <a:xfrm>
            <a:off x="3864737" y="1777073"/>
            <a:ext cx="256500" cy="9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253" name="Google Shape;253;p56"/>
          <p:cNvSpPr txBox="1"/>
          <p:nvPr/>
        </p:nvSpPr>
        <p:spPr>
          <a:xfrm>
            <a:off x="4372893" y="1604083"/>
            <a:ext cx="256500" cy="9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254" name="Google Shape;254;p56"/>
          <p:cNvSpPr txBox="1"/>
          <p:nvPr/>
        </p:nvSpPr>
        <p:spPr>
          <a:xfrm>
            <a:off x="4210477" y="1697219"/>
            <a:ext cx="148200" cy="39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255" name="Google Shape;255;p56"/>
          <p:cNvSpPr txBox="1"/>
          <p:nvPr/>
        </p:nvSpPr>
        <p:spPr>
          <a:xfrm>
            <a:off x="4689399" y="1697230"/>
            <a:ext cx="199500" cy="39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256" name="Google Shape;256;p56"/>
          <p:cNvSpPr txBox="1"/>
          <p:nvPr/>
        </p:nvSpPr>
        <p:spPr>
          <a:xfrm>
            <a:off x="4793992" y="1507831"/>
            <a:ext cx="456000" cy="18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400">
              <a:latin typeface="DM Sans Medium"/>
              <a:ea typeface="DM Sans Medium"/>
              <a:cs typeface="DM Sans Medium"/>
              <a:sym typeface="DM Sans Medium"/>
            </a:endParaRPr>
          </a:p>
        </p:txBody>
      </p:sp>
      <p:sp>
        <p:nvSpPr>
          <p:cNvPr id="257" name="Google Shape;257;p56"/>
          <p:cNvSpPr/>
          <p:nvPr/>
        </p:nvSpPr>
        <p:spPr>
          <a:xfrm>
            <a:off x="1944879" y="2542341"/>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56"/>
          <p:cNvCxnSpPr/>
          <p:nvPr/>
        </p:nvCxnSpPr>
        <p:spPr>
          <a:xfrm rot="10800000">
            <a:off x="1058213" y="2722081"/>
            <a:ext cx="1048800" cy="0"/>
          </a:xfrm>
          <a:prstGeom prst="straightConnector1">
            <a:avLst/>
          </a:prstGeom>
          <a:noFill/>
          <a:ln w="9525" cap="flat" cmpd="sng">
            <a:solidFill>
              <a:srgbClr val="000000"/>
            </a:solidFill>
            <a:prstDash val="solid"/>
            <a:round/>
            <a:headEnd type="none" w="med" len="med"/>
            <a:tailEnd type="oval" w="med" len="med"/>
          </a:ln>
        </p:spPr>
      </p:cxnSp>
      <p:sp>
        <p:nvSpPr>
          <p:cNvPr id="259" name="Google Shape;259;p56"/>
          <p:cNvSpPr txBox="1"/>
          <p:nvPr/>
        </p:nvSpPr>
        <p:spPr>
          <a:xfrm>
            <a:off x="1058438" y="2353116"/>
            <a:ext cx="1117200" cy="30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Incite Focus</a:t>
            </a:r>
            <a:endParaRPr sz="600">
              <a:solidFill>
                <a:srgbClr val="7799FF"/>
              </a:solidFill>
              <a:latin typeface="DM Sans Medium"/>
              <a:ea typeface="DM Sans Medium"/>
              <a:cs typeface="DM Sans Medium"/>
              <a:sym typeface="DM Sans Medium"/>
            </a:endParaRPr>
          </a:p>
        </p:txBody>
      </p:sp>
      <p:sp>
        <p:nvSpPr>
          <p:cNvPr id="260" name="Google Shape;260;p56"/>
          <p:cNvSpPr/>
          <p:nvPr/>
        </p:nvSpPr>
        <p:spPr>
          <a:xfrm>
            <a:off x="2627309" y="2381743"/>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6"/>
          <p:cNvSpPr/>
          <p:nvPr/>
        </p:nvSpPr>
        <p:spPr>
          <a:xfrm>
            <a:off x="2818756" y="2397371"/>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6"/>
          <p:cNvSpPr txBox="1"/>
          <p:nvPr/>
        </p:nvSpPr>
        <p:spPr>
          <a:xfrm>
            <a:off x="1058438" y="1805125"/>
            <a:ext cx="1191300" cy="27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WeWork, The New School, HBS. MIT Learning Lab, </a:t>
            </a:r>
            <a:endParaRPr sz="600">
              <a:solidFill>
                <a:srgbClr val="7799FF"/>
              </a:solidFill>
              <a:latin typeface="DM Sans Medium"/>
              <a:ea typeface="DM Sans Medium"/>
              <a:cs typeface="DM Sans Medium"/>
              <a:sym typeface="DM Sans Medium"/>
            </a:endParaRPr>
          </a:p>
        </p:txBody>
      </p:sp>
      <p:sp>
        <p:nvSpPr>
          <p:cNvPr id="263" name="Google Shape;263;p56"/>
          <p:cNvSpPr/>
          <p:nvPr/>
        </p:nvSpPr>
        <p:spPr>
          <a:xfrm>
            <a:off x="1058438" y="2287393"/>
            <a:ext cx="1731858" cy="275504"/>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64" name="Google Shape;264;p56"/>
          <p:cNvSpPr/>
          <p:nvPr/>
        </p:nvSpPr>
        <p:spPr>
          <a:xfrm>
            <a:off x="1058438" y="1739396"/>
            <a:ext cx="1942127" cy="822310"/>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65" name="Google Shape;265;p56"/>
          <p:cNvSpPr/>
          <p:nvPr/>
        </p:nvSpPr>
        <p:spPr>
          <a:xfrm>
            <a:off x="3967038" y="2344458"/>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6"/>
          <p:cNvSpPr/>
          <p:nvPr/>
        </p:nvSpPr>
        <p:spPr>
          <a:xfrm>
            <a:off x="6319477" y="3464008"/>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6"/>
          <p:cNvSpPr/>
          <p:nvPr/>
        </p:nvSpPr>
        <p:spPr>
          <a:xfrm>
            <a:off x="4296086" y="2308471"/>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6"/>
          <p:cNvSpPr/>
          <p:nvPr/>
        </p:nvSpPr>
        <p:spPr>
          <a:xfrm>
            <a:off x="4246902" y="2218796"/>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6"/>
          <p:cNvSpPr/>
          <p:nvPr/>
        </p:nvSpPr>
        <p:spPr>
          <a:xfrm>
            <a:off x="4362384" y="2344458"/>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6"/>
          <p:cNvSpPr/>
          <p:nvPr/>
        </p:nvSpPr>
        <p:spPr>
          <a:xfrm>
            <a:off x="4361979" y="1943864"/>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56"/>
          <p:cNvCxnSpPr/>
          <p:nvPr/>
        </p:nvCxnSpPr>
        <p:spPr>
          <a:xfrm rot="10800000">
            <a:off x="3357566" y="2516057"/>
            <a:ext cx="763800" cy="0"/>
          </a:xfrm>
          <a:prstGeom prst="straightConnector1">
            <a:avLst/>
          </a:prstGeom>
          <a:noFill/>
          <a:ln w="9525" cap="flat" cmpd="sng">
            <a:solidFill>
              <a:srgbClr val="000000"/>
            </a:solidFill>
            <a:prstDash val="solid"/>
            <a:round/>
            <a:headEnd type="none" w="med" len="med"/>
            <a:tailEnd type="oval" w="med" len="med"/>
          </a:ln>
        </p:spPr>
      </p:cxnSp>
      <p:sp>
        <p:nvSpPr>
          <p:cNvPr id="272" name="Google Shape;272;p56"/>
          <p:cNvSpPr txBox="1"/>
          <p:nvPr/>
        </p:nvSpPr>
        <p:spPr>
          <a:xfrm>
            <a:off x="3384237" y="2565090"/>
            <a:ext cx="478800" cy="27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Village </a:t>
            </a:r>
            <a:br>
              <a:rPr lang="de" sz="600">
                <a:latin typeface="DM Sans Medium"/>
                <a:ea typeface="DM Sans Medium"/>
                <a:cs typeface="DM Sans Medium"/>
                <a:sym typeface="DM Sans Medium"/>
              </a:rPr>
            </a:br>
            <a:r>
              <a:rPr lang="de" sz="600">
                <a:latin typeface="DM Sans Medium"/>
                <a:ea typeface="DM Sans Medium"/>
                <a:cs typeface="DM Sans Medium"/>
                <a:sym typeface="DM Sans Medium"/>
              </a:rPr>
              <a:t>Underground</a:t>
            </a: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p:txBody>
      </p:sp>
      <p:sp>
        <p:nvSpPr>
          <p:cNvPr id="273" name="Google Shape;273;p56"/>
          <p:cNvSpPr txBox="1"/>
          <p:nvPr/>
        </p:nvSpPr>
        <p:spPr>
          <a:xfrm>
            <a:off x="5496221" y="1753204"/>
            <a:ext cx="575700" cy="2730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Hellerup Skole</a:t>
            </a:r>
            <a:endParaRPr sz="600">
              <a:latin typeface="DM Sans Medium"/>
              <a:ea typeface="DM Sans Medium"/>
              <a:cs typeface="DM Sans Medium"/>
              <a:sym typeface="DM Sans Medium"/>
            </a:endParaRPr>
          </a:p>
          <a:p>
            <a:pPr marL="0" lvl="0" indent="0" algn="r" rtl="0">
              <a:spcBef>
                <a:spcPts val="0"/>
              </a:spcBef>
              <a:spcAft>
                <a:spcPts val="0"/>
              </a:spcAft>
              <a:buNone/>
            </a:pPr>
            <a:r>
              <a:rPr lang="de" sz="600">
                <a:latin typeface="DM Sans Medium"/>
                <a:ea typeface="DM Sans Medium"/>
                <a:cs typeface="DM Sans Medium"/>
                <a:sym typeface="DM Sans Medium"/>
              </a:rPr>
              <a:t>Kaospilot</a:t>
            </a:r>
            <a:endParaRPr sz="600">
              <a:latin typeface="DM Sans Medium"/>
              <a:ea typeface="DM Sans Medium"/>
              <a:cs typeface="DM Sans Medium"/>
              <a:sym typeface="DM Sans Medium"/>
            </a:endParaRPr>
          </a:p>
          <a:p>
            <a:pPr marL="0" lvl="0" indent="0" algn="r" rtl="0">
              <a:spcBef>
                <a:spcPts val="0"/>
              </a:spcBef>
              <a:spcAft>
                <a:spcPts val="0"/>
              </a:spcAft>
              <a:buNone/>
            </a:pPr>
            <a:r>
              <a:rPr lang="de" sz="600">
                <a:latin typeface="DM Sans Medium"/>
                <a:ea typeface="DM Sans Medium"/>
                <a:cs typeface="DM Sans Medium"/>
                <a:sym typeface="DM Sans Medium"/>
              </a:rPr>
              <a:t>Godsbanen</a:t>
            </a:r>
            <a:endParaRPr sz="600">
              <a:latin typeface="DM Sans Medium"/>
              <a:ea typeface="DM Sans Medium"/>
              <a:cs typeface="DM Sans Medium"/>
              <a:sym typeface="DM Sans Medium"/>
            </a:endParaRPr>
          </a:p>
          <a:p>
            <a:pPr marL="0" lvl="0" indent="0" algn="r" rtl="0">
              <a:spcBef>
                <a:spcPts val="0"/>
              </a:spcBef>
              <a:spcAft>
                <a:spcPts val="0"/>
              </a:spcAft>
              <a:buNone/>
            </a:pPr>
            <a:r>
              <a:rPr lang="de" sz="600">
                <a:latin typeface="DM Sans Medium"/>
                <a:ea typeface="DM Sans Medium"/>
                <a:cs typeface="DM Sans Medium"/>
                <a:sym typeface="DM Sans Medium"/>
              </a:rPr>
              <a:t>Hyper Island</a:t>
            </a:r>
            <a:endParaRPr sz="600">
              <a:latin typeface="DM Sans Medium"/>
              <a:ea typeface="DM Sans Medium"/>
              <a:cs typeface="DM Sans Medium"/>
              <a:sym typeface="DM Sans Medium"/>
            </a:endParaRPr>
          </a:p>
        </p:txBody>
      </p:sp>
      <p:sp>
        <p:nvSpPr>
          <p:cNvPr id="274" name="Google Shape;274;p56"/>
          <p:cNvSpPr/>
          <p:nvPr/>
        </p:nvSpPr>
        <p:spPr>
          <a:xfrm rot="10800000" flipH="1">
            <a:off x="3357380" y="2653749"/>
            <a:ext cx="852548" cy="324442"/>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75" name="Google Shape;275;p56"/>
          <p:cNvSpPr txBox="1"/>
          <p:nvPr/>
        </p:nvSpPr>
        <p:spPr>
          <a:xfrm>
            <a:off x="3384237" y="3022867"/>
            <a:ext cx="478800" cy="27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Learning Gypsies</a:t>
            </a: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p:txBody>
      </p:sp>
      <p:sp>
        <p:nvSpPr>
          <p:cNvPr id="276" name="Google Shape;276;p56"/>
          <p:cNvSpPr/>
          <p:nvPr/>
        </p:nvSpPr>
        <p:spPr>
          <a:xfrm>
            <a:off x="3357380" y="2198671"/>
            <a:ext cx="1101048" cy="287936"/>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77" name="Google Shape;277;p56"/>
          <p:cNvSpPr txBox="1"/>
          <p:nvPr/>
        </p:nvSpPr>
        <p:spPr>
          <a:xfrm>
            <a:off x="3384237" y="2243356"/>
            <a:ext cx="478800" cy="27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The Camp</a:t>
            </a: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p:txBody>
      </p:sp>
      <p:sp>
        <p:nvSpPr>
          <p:cNvPr id="278" name="Google Shape;278;p56"/>
          <p:cNvSpPr/>
          <p:nvPr/>
        </p:nvSpPr>
        <p:spPr>
          <a:xfrm flipH="1">
            <a:off x="4516812" y="2248737"/>
            <a:ext cx="1586580" cy="275504"/>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79" name="Google Shape;279;p56"/>
          <p:cNvSpPr txBox="1"/>
          <p:nvPr/>
        </p:nvSpPr>
        <p:spPr>
          <a:xfrm>
            <a:off x="5496221" y="2287396"/>
            <a:ext cx="575700" cy="2730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H-Farm</a:t>
            </a:r>
            <a:endParaRPr sz="600">
              <a:latin typeface="DM Sans Medium"/>
              <a:ea typeface="DM Sans Medium"/>
              <a:cs typeface="DM Sans Medium"/>
              <a:sym typeface="DM Sans Medium"/>
            </a:endParaRPr>
          </a:p>
          <a:p>
            <a:pPr marL="0" lvl="0" indent="0" algn="r" rtl="0">
              <a:spcBef>
                <a:spcPts val="0"/>
              </a:spcBef>
              <a:spcAft>
                <a:spcPts val="0"/>
              </a:spcAft>
              <a:buNone/>
            </a:pPr>
            <a:endParaRPr sz="600">
              <a:latin typeface="DM Sans Medium"/>
              <a:ea typeface="DM Sans Medium"/>
              <a:cs typeface="DM Sans Medium"/>
              <a:sym typeface="DM Sans Medium"/>
            </a:endParaRPr>
          </a:p>
          <a:p>
            <a:pPr marL="0" lvl="0" indent="0" algn="r" rtl="0">
              <a:spcBef>
                <a:spcPts val="0"/>
              </a:spcBef>
              <a:spcAft>
                <a:spcPts val="0"/>
              </a:spcAft>
              <a:buNone/>
            </a:pPr>
            <a:endParaRPr sz="600">
              <a:latin typeface="DM Sans Medium"/>
              <a:ea typeface="DM Sans Medium"/>
              <a:cs typeface="DM Sans Medium"/>
              <a:sym typeface="DM Sans Medium"/>
            </a:endParaRPr>
          </a:p>
        </p:txBody>
      </p:sp>
      <p:sp>
        <p:nvSpPr>
          <p:cNvPr id="280" name="Google Shape;280;p56"/>
          <p:cNvSpPr txBox="1"/>
          <p:nvPr/>
        </p:nvSpPr>
        <p:spPr>
          <a:xfrm>
            <a:off x="3383307" y="1988356"/>
            <a:ext cx="461700" cy="136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STRIDE</a:t>
            </a: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p:txBody>
      </p:sp>
      <p:sp>
        <p:nvSpPr>
          <p:cNvPr id="281" name="Google Shape;281;p56"/>
          <p:cNvSpPr txBox="1"/>
          <p:nvPr/>
        </p:nvSpPr>
        <p:spPr>
          <a:xfrm>
            <a:off x="5622828" y="4143970"/>
            <a:ext cx="478800" cy="27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Green School</a:t>
            </a:r>
            <a:endParaRPr sz="600">
              <a:latin typeface="DM Sans Medium"/>
              <a:ea typeface="DM Sans Medium"/>
              <a:cs typeface="DM Sans Medium"/>
              <a:sym typeface="DM Sans Medium"/>
            </a:endParaRPr>
          </a:p>
        </p:txBody>
      </p:sp>
      <p:sp>
        <p:nvSpPr>
          <p:cNvPr id="282" name="Google Shape;282;p56"/>
          <p:cNvSpPr/>
          <p:nvPr/>
        </p:nvSpPr>
        <p:spPr>
          <a:xfrm rot="10800000" flipH="1">
            <a:off x="5552750" y="3634732"/>
            <a:ext cx="919351" cy="472043"/>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83" name="Google Shape;283;p56"/>
          <p:cNvSpPr/>
          <p:nvPr/>
        </p:nvSpPr>
        <p:spPr>
          <a:xfrm>
            <a:off x="6115782" y="3202982"/>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6"/>
          <p:cNvSpPr/>
          <p:nvPr/>
        </p:nvSpPr>
        <p:spPr>
          <a:xfrm rot="10800000" flipH="1">
            <a:off x="5384600" y="3357408"/>
            <a:ext cx="901443" cy="336742"/>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85" name="Google Shape;285;p56"/>
          <p:cNvSpPr txBox="1"/>
          <p:nvPr/>
        </p:nvSpPr>
        <p:spPr>
          <a:xfrm>
            <a:off x="5429209" y="3701490"/>
            <a:ext cx="763800" cy="182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Liger Leadership Academy </a:t>
            </a:r>
            <a:endParaRPr sz="400">
              <a:latin typeface="DM Sans Medium"/>
              <a:ea typeface="DM Sans Medium"/>
              <a:cs typeface="DM Sans Medium"/>
              <a:sym typeface="DM Sans Medium"/>
            </a:endParaRPr>
          </a:p>
        </p:txBody>
      </p:sp>
      <p:sp>
        <p:nvSpPr>
          <p:cNvPr id="286" name="Google Shape;286;p5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6"/>
          <p:cNvSpPr txBox="1"/>
          <p:nvPr/>
        </p:nvSpPr>
        <p:spPr>
          <a:xfrm>
            <a:off x="255150" y="194400"/>
            <a:ext cx="7953600" cy="723000"/>
          </a:xfrm>
          <a:prstGeom prst="rect">
            <a:avLst/>
          </a:prstGeom>
          <a:noFill/>
          <a:ln>
            <a:noFill/>
          </a:ln>
        </p:spPr>
        <p:txBody>
          <a:bodyPr spcFirstLastPara="1" wrap="square" lIns="252000" tIns="252000" rIns="252000" bIns="252000" anchor="t" anchorCtr="0">
            <a:noAutofit/>
          </a:bodyPr>
          <a:lstStyle/>
          <a:p>
            <a:pPr marL="0" lvl="0" indent="0" algn="l" rtl="0">
              <a:lnSpc>
                <a:spcPct val="90000"/>
              </a:lnSpc>
              <a:spcBef>
                <a:spcPts val="0"/>
              </a:spcBef>
              <a:spcAft>
                <a:spcPts val="0"/>
              </a:spcAft>
              <a:buClr>
                <a:schemeClr val="dk1"/>
              </a:buClr>
              <a:buSzPts val="1100"/>
              <a:buFont typeface="Arial"/>
              <a:buNone/>
            </a:pPr>
            <a:r>
              <a:rPr lang="de" sz="2200">
                <a:solidFill>
                  <a:schemeClr val="dk1"/>
                </a:solidFill>
                <a:latin typeface="DM Sans Medium"/>
                <a:ea typeface="DM Sans Medium"/>
                <a:cs typeface="DM Sans Medium"/>
                <a:sym typeface="DM Sans Medium"/>
              </a:rPr>
              <a:t>Wir haben Zukunftsorte und Change-Maker aus aller Welt besucht</a:t>
            </a:r>
            <a:endParaRPr sz="2400">
              <a:solidFill>
                <a:schemeClr val="dk1"/>
              </a:solidFill>
              <a:latin typeface="DM Sans Medium"/>
              <a:ea typeface="DM Sans Medium"/>
              <a:cs typeface="DM Sans Medium"/>
              <a:sym typeface="DM Sans Medium"/>
            </a:endParaRPr>
          </a:p>
        </p:txBody>
      </p:sp>
      <p:sp>
        <p:nvSpPr>
          <p:cNvPr id="288" name="Google Shape;288;p56"/>
          <p:cNvSpPr/>
          <p:nvPr/>
        </p:nvSpPr>
        <p:spPr>
          <a:xfrm>
            <a:off x="6328488" y="2657108"/>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6"/>
          <p:cNvSpPr/>
          <p:nvPr/>
        </p:nvSpPr>
        <p:spPr>
          <a:xfrm flipH="1">
            <a:off x="6506820" y="2524949"/>
            <a:ext cx="1586580" cy="287936"/>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90" name="Google Shape;290;p56"/>
          <p:cNvSpPr txBox="1"/>
          <p:nvPr/>
        </p:nvSpPr>
        <p:spPr>
          <a:xfrm>
            <a:off x="7517696" y="2585409"/>
            <a:ext cx="575700" cy="2730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Shanghai / Hangzhou Startup Ökosystem</a:t>
            </a:r>
            <a:endParaRPr sz="600">
              <a:latin typeface="DM Sans Medium"/>
              <a:ea typeface="DM Sans Medium"/>
              <a:cs typeface="DM Sans Medium"/>
              <a:sym typeface="DM Sans Medium"/>
            </a:endParaRPr>
          </a:p>
          <a:p>
            <a:pPr marL="0" lvl="0" indent="0" algn="r" rtl="0">
              <a:spcBef>
                <a:spcPts val="0"/>
              </a:spcBef>
              <a:spcAft>
                <a:spcPts val="0"/>
              </a:spcAft>
              <a:buNone/>
            </a:pPr>
            <a:endParaRPr sz="600">
              <a:latin typeface="DM Sans Medium"/>
              <a:ea typeface="DM Sans Medium"/>
              <a:cs typeface="DM Sans Medium"/>
              <a:sym typeface="DM Sans Medium"/>
            </a:endParaRPr>
          </a:p>
          <a:p>
            <a:pPr marL="0" lvl="0" indent="0" algn="r" rtl="0">
              <a:spcBef>
                <a:spcPts val="0"/>
              </a:spcBef>
              <a:spcAft>
                <a:spcPts val="0"/>
              </a:spcAft>
              <a:buNone/>
            </a:pPr>
            <a:endParaRPr sz="600">
              <a:latin typeface="DM Sans Medium"/>
              <a:ea typeface="DM Sans Medium"/>
              <a:cs typeface="DM Sans Medium"/>
              <a:sym typeface="DM Sans Medium"/>
            </a:endParaRPr>
          </a:p>
          <a:p>
            <a:pPr marL="0" lvl="0" indent="0" algn="r" rtl="0">
              <a:spcBef>
                <a:spcPts val="0"/>
              </a:spcBef>
              <a:spcAft>
                <a:spcPts val="0"/>
              </a:spcAft>
              <a:buNone/>
            </a:pPr>
            <a:endParaRPr sz="600">
              <a:latin typeface="DM Sans Medium"/>
              <a:ea typeface="DM Sans Medium"/>
              <a:cs typeface="DM Sans Medium"/>
              <a:sym typeface="DM Sans Medium"/>
            </a:endParaRPr>
          </a:p>
        </p:txBody>
      </p:sp>
      <p:sp>
        <p:nvSpPr>
          <p:cNvPr id="291" name="Google Shape;291;p56"/>
          <p:cNvSpPr/>
          <p:nvPr/>
        </p:nvSpPr>
        <p:spPr>
          <a:xfrm>
            <a:off x="4231704" y="1964864"/>
            <a:ext cx="324900" cy="324300"/>
          </a:xfrm>
          <a:prstGeom prst="ellipse">
            <a:avLst/>
          </a:prstGeom>
          <a:solidFill>
            <a:srgbClr val="22FFAA">
              <a:alpha val="67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6"/>
          <p:cNvSpPr/>
          <p:nvPr/>
        </p:nvSpPr>
        <p:spPr>
          <a:xfrm>
            <a:off x="3355800" y="1329825"/>
            <a:ext cx="1062818" cy="806071"/>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93" name="Google Shape;293;p56"/>
          <p:cNvSpPr txBox="1"/>
          <p:nvPr/>
        </p:nvSpPr>
        <p:spPr>
          <a:xfrm>
            <a:off x="3378057" y="1725156"/>
            <a:ext cx="461700" cy="136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a:p>
            <a:pPr marL="0" lvl="0" indent="0" algn="l" rtl="0">
              <a:spcBef>
                <a:spcPts val="0"/>
              </a:spcBef>
              <a:spcAft>
                <a:spcPts val="0"/>
              </a:spcAft>
              <a:buNone/>
            </a:pPr>
            <a:endParaRPr sz="600">
              <a:latin typeface="DM Sans Medium"/>
              <a:ea typeface="DM Sans Medium"/>
              <a:cs typeface="DM Sans Medium"/>
              <a:sym typeface="DM Sans Medium"/>
            </a:endParaRPr>
          </a:p>
        </p:txBody>
      </p:sp>
      <p:sp>
        <p:nvSpPr>
          <p:cNvPr id="294" name="Google Shape;294;p56"/>
          <p:cNvSpPr txBox="1"/>
          <p:nvPr/>
        </p:nvSpPr>
        <p:spPr>
          <a:xfrm>
            <a:off x="3378050" y="1372500"/>
            <a:ext cx="678900" cy="42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 sz="600">
                <a:latin typeface="DM Sans Medium"/>
                <a:ea typeface="DM Sans Medium"/>
                <a:cs typeface="DM Sans Medium"/>
                <a:sym typeface="DM Sans Medium"/>
              </a:rPr>
              <a:t>Henkel</a:t>
            </a:r>
            <a:endParaRPr sz="600">
              <a:latin typeface="DM Sans Medium"/>
              <a:ea typeface="DM Sans Medium"/>
              <a:cs typeface="DM Sans Medium"/>
              <a:sym typeface="DM Sans Medium"/>
            </a:endParaRPr>
          </a:p>
          <a:p>
            <a:pPr marL="0" lvl="0" indent="0" algn="l" rtl="0">
              <a:spcBef>
                <a:spcPts val="0"/>
              </a:spcBef>
              <a:spcAft>
                <a:spcPts val="0"/>
              </a:spcAft>
              <a:buNone/>
            </a:pPr>
            <a:r>
              <a:rPr lang="de" sz="600">
                <a:latin typeface="DM Sans Medium"/>
                <a:ea typeface="DM Sans Medium"/>
                <a:cs typeface="DM Sans Medium"/>
                <a:sym typeface="DM Sans Medium"/>
              </a:rPr>
              <a:t>Porsche</a:t>
            </a:r>
            <a:endParaRPr sz="600">
              <a:latin typeface="DM Sans Medium"/>
              <a:ea typeface="DM Sans Medium"/>
              <a:cs typeface="DM Sans Medium"/>
              <a:sym typeface="DM Sans Medium"/>
            </a:endParaRPr>
          </a:p>
          <a:p>
            <a:pPr marL="0" lvl="0" indent="0" algn="l" rtl="0">
              <a:spcBef>
                <a:spcPts val="0"/>
              </a:spcBef>
              <a:spcAft>
                <a:spcPts val="0"/>
              </a:spcAft>
              <a:buNone/>
            </a:pPr>
            <a:r>
              <a:rPr lang="de" sz="600">
                <a:latin typeface="DM Sans Medium"/>
                <a:ea typeface="DM Sans Medium"/>
                <a:cs typeface="DM Sans Medium"/>
                <a:sym typeface="DM Sans Medium"/>
              </a:rPr>
              <a:t>Deutsche Bank</a:t>
            </a:r>
            <a:endParaRPr sz="600">
              <a:latin typeface="DM Sans Medium"/>
              <a:ea typeface="DM Sans Medium"/>
              <a:cs typeface="DM Sans Medium"/>
              <a:sym typeface="DM Sans Medium"/>
            </a:endParaRPr>
          </a:p>
          <a:p>
            <a:pPr marL="0" lvl="0" indent="0" algn="l" rtl="0">
              <a:spcBef>
                <a:spcPts val="0"/>
              </a:spcBef>
              <a:spcAft>
                <a:spcPts val="0"/>
              </a:spcAft>
              <a:buNone/>
            </a:pPr>
            <a:r>
              <a:rPr lang="de" sz="600">
                <a:latin typeface="DM Sans Medium"/>
                <a:ea typeface="DM Sans Medium"/>
                <a:cs typeface="DM Sans Medium"/>
                <a:sym typeface="DM Sans Medium"/>
              </a:rPr>
              <a:t>Telekom</a:t>
            </a:r>
            <a:br>
              <a:rPr lang="de" sz="600">
                <a:latin typeface="DM Sans Medium"/>
                <a:ea typeface="DM Sans Medium"/>
                <a:cs typeface="DM Sans Medium"/>
                <a:sym typeface="DM Sans Medium"/>
              </a:rPr>
            </a:br>
            <a:endParaRPr sz="600">
              <a:latin typeface="DM Sans Medium"/>
              <a:ea typeface="DM Sans Medium"/>
              <a:cs typeface="DM Sans Medium"/>
              <a:sym typeface="DM Sans Medium"/>
            </a:endParaRPr>
          </a:p>
        </p:txBody>
      </p:sp>
      <p:sp>
        <p:nvSpPr>
          <p:cNvPr id="295" name="Google Shape;295;p56"/>
          <p:cNvSpPr/>
          <p:nvPr/>
        </p:nvSpPr>
        <p:spPr>
          <a:xfrm>
            <a:off x="3357380" y="1943874"/>
            <a:ext cx="1062818" cy="410717"/>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96" name="Google Shape;296;p56"/>
          <p:cNvSpPr/>
          <p:nvPr/>
        </p:nvSpPr>
        <p:spPr>
          <a:xfrm flipH="1">
            <a:off x="4516812" y="1715988"/>
            <a:ext cx="1586580" cy="394959"/>
          </a:xfrm>
          <a:custGeom>
            <a:avLst/>
            <a:gdLst/>
            <a:ahLst/>
            <a:cxnLst/>
            <a:rect l="l" t="t" r="r" b="b"/>
            <a:pathLst>
              <a:path w="80486" h="17509" extrusionOk="0">
                <a:moveTo>
                  <a:pt x="0" y="0"/>
                </a:moveTo>
                <a:lnTo>
                  <a:pt x="47727" y="0"/>
                </a:lnTo>
                <a:lnTo>
                  <a:pt x="80486" y="17509"/>
                </a:lnTo>
              </a:path>
            </a:pathLst>
          </a:custGeom>
          <a:noFill/>
          <a:ln w="9525" cap="flat" cmpd="sng">
            <a:solidFill>
              <a:srgbClr val="000000"/>
            </a:solidFill>
            <a:prstDash val="solid"/>
            <a:round/>
            <a:headEnd type="oval" w="med" len="med"/>
            <a:tailEnd type="none" w="med" len="med"/>
          </a:ln>
        </p:spPr>
      </p:sp>
      <p:sp>
        <p:nvSpPr>
          <p:cNvPr id="297" name="Google Shape;297;p56"/>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19"/>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543" name="Google Shape;1543;p119"/>
          <p:cNvSpPr/>
          <p:nvPr/>
        </p:nvSpPr>
        <p:spPr>
          <a:xfrm>
            <a:off x="804425" y="2335850"/>
            <a:ext cx="15624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Excitement</a:t>
            </a:r>
            <a:endParaRPr/>
          </a:p>
        </p:txBody>
      </p:sp>
      <p:sp>
        <p:nvSpPr>
          <p:cNvPr id="1544" name="Google Shape;1544;p119"/>
          <p:cNvSpPr/>
          <p:nvPr/>
        </p:nvSpPr>
        <p:spPr>
          <a:xfrm>
            <a:off x="2366825" y="2335850"/>
            <a:ext cx="15624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Entry</a:t>
            </a:r>
            <a:endParaRPr/>
          </a:p>
        </p:txBody>
      </p:sp>
      <p:sp>
        <p:nvSpPr>
          <p:cNvPr id="1545" name="Google Shape;1545;p119"/>
          <p:cNvSpPr/>
          <p:nvPr/>
        </p:nvSpPr>
        <p:spPr>
          <a:xfrm>
            <a:off x="3929225" y="2335850"/>
            <a:ext cx="15858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Engagement</a:t>
            </a:r>
            <a:endParaRPr/>
          </a:p>
        </p:txBody>
      </p:sp>
      <p:sp>
        <p:nvSpPr>
          <p:cNvPr id="1546" name="Google Shape;1546;p119"/>
          <p:cNvSpPr/>
          <p:nvPr/>
        </p:nvSpPr>
        <p:spPr>
          <a:xfrm>
            <a:off x="5491625" y="2335850"/>
            <a:ext cx="15624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Exit</a:t>
            </a:r>
            <a:endParaRPr sz="1000" b="1">
              <a:latin typeface="DM Sans"/>
              <a:ea typeface="DM Sans"/>
              <a:cs typeface="DM Sans"/>
              <a:sym typeface="DM Sans"/>
            </a:endParaRPr>
          </a:p>
        </p:txBody>
      </p:sp>
      <p:sp>
        <p:nvSpPr>
          <p:cNvPr id="1547" name="Google Shape;1547;p119"/>
          <p:cNvSpPr/>
          <p:nvPr/>
        </p:nvSpPr>
        <p:spPr>
          <a:xfrm>
            <a:off x="7054025" y="2335850"/>
            <a:ext cx="15624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de" sz="1000" b="1">
                <a:latin typeface="DM Sans"/>
                <a:ea typeface="DM Sans"/>
                <a:cs typeface="DM Sans"/>
                <a:sym typeface="DM Sans"/>
              </a:rPr>
              <a:t>Extension</a:t>
            </a:r>
            <a:endParaRPr/>
          </a:p>
        </p:txBody>
      </p:sp>
      <p:sp>
        <p:nvSpPr>
          <p:cNvPr id="1548" name="Google Shape;1548;p119"/>
          <p:cNvSpPr txBox="1"/>
          <p:nvPr/>
        </p:nvSpPr>
        <p:spPr>
          <a:xfrm>
            <a:off x="4216075" y="1578925"/>
            <a:ext cx="14517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b="1">
                <a:latin typeface="DM Sans"/>
                <a:ea typeface="DM Sans"/>
                <a:cs typeface="DM Sans"/>
                <a:sym typeface="DM Sans"/>
              </a:rPr>
              <a:t>Konzept</a:t>
            </a:r>
            <a:endParaRPr/>
          </a:p>
        </p:txBody>
      </p:sp>
      <p:sp>
        <p:nvSpPr>
          <p:cNvPr id="1549" name="Google Shape;1549;p119"/>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Die fünf </a:t>
            </a:r>
            <a:r>
              <a:rPr lang="de" sz="2400" i="1">
                <a:latin typeface="DM Sans Medium"/>
                <a:ea typeface="DM Sans Medium"/>
                <a:cs typeface="DM Sans Medium"/>
                <a:sym typeface="DM Sans Medium"/>
              </a:rPr>
              <a:t>E</a:t>
            </a:r>
            <a:r>
              <a:rPr lang="de" sz="2400">
                <a:latin typeface="DM Sans Medium"/>
                <a:ea typeface="DM Sans Medium"/>
                <a:cs typeface="DM Sans Medium"/>
                <a:sym typeface="DM Sans Medium"/>
              </a:rPr>
              <a:t>s des Experience Designs (Kaospilot)</a:t>
            </a:r>
            <a:endParaRPr sz="2400">
              <a:latin typeface="DM Sans Medium"/>
              <a:ea typeface="DM Sans Medium"/>
              <a:cs typeface="DM Sans Medium"/>
              <a:sym typeface="DM Sans Medium"/>
            </a:endParaRPr>
          </a:p>
        </p:txBody>
      </p:sp>
      <p:sp>
        <p:nvSpPr>
          <p:cNvPr id="1550" name="Google Shape;1550;p119"/>
          <p:cNvSpPr txBox="1"/>
          <p:nvPr/>
        </p:nvSpPr>
        <p:spPr>
          <a:xfrm>
            <a:off x="827525" y="2773900"/>
            <a:ext cx="1516200" cy="15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a:solidFill>
                  <a:schemeClr val="dk1"/>
                </a:solidFill>
                <a:latin typeface="DM Sans"/>
                <a:ea typeface="DM Sans"/>
                <a:cs typeface="DM Sans"/>
                <a:sym typeface="DM Sans"/>
              </a:rPr>
              <a:t>Was ist der erste Berührungspunkt mit der Experience und wie zieht er die Aufmerksamkeit auf sich?</a:t>
            </a:r>
            <a:endParaRPr/>
          </a:p>
        </p:txBody>
      </p:sp>
      <p:sp>
        <p:nvSpPr>
          <p:cNvPr id="1551" name="Google Shape;1551;p119"/>
          <p:cNvSpPr txBox="1"/>
          <p:nvPr/>
        </p:nvSpPr>
        <p:spPr>
          <a:xfrm>
            <a:off x="2275325" y="2773900"/>
            <a:ext cx="1516200" cy="15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a:solidFill>
                  <a:schemeClr val="dk1"/>
                </a:solidFill>
                <a:latin typeface="DM Sans"/>
                <a:ea typeface="DM Sans"/>
                <a:cs typeface="DM Sans"/>
                <a:sym typeface="DM Sans"/>
              </a:rPr>
              <a:t>Wie wird man Teil des Kontextes der Experience?</a:t>
            </a:r>
            <a:endParaRPr/>
          </a:p>
        </p:txBody>
      </p:sp>
      <p:sp>
        <p:nvSpPr>
          <p:cNvPr id="1552" name="Google Shape;1552;p119"/>
          <p:cNvSpPr txBox="1"/>
          <p:nvPr/>
        </p:nvSpPr>
        <p:spPr>
          <a:xfrm>
            <a:off x="3875525" y="2773900"/>
            <a:ext cx="1516200" cy="15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a:solidFill>
                  <a:schemeClr val="dk1"/>
                </a:solidFill>
                <a:latin typeface="DM Sans"/>
                <a:ea typeface="DM Sans"/>
                <a:cs typeface="DM Sans"/>
                <a:sym typeface="DM Sans"/>
              </a:rPr>
              <a:t>Welche Aktivitäten engagieren und bereichern die Teilnehmer? </a:t>
            </a:r>
            <a:endParaRPr/>
          </a:p>
        </p:txBody>
      </p:sp>
      <p:sp>
        <p:nvSpPr>
          <p:cNvPr id="1553" name="Google Shape;1553;p119"/>
          <p:cNvSpPr txBox="1"/>
          <p:nvPr/>
        </p:nvSpPr>
        <p:spPr>
          <a:xfrm>
            <a:off x="5399525" y="2773900"/>
            <a:ext cx="1516200" cy="15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a:solidFill>
                  <a:schemeClr val="dk1"/>
                </a:solidFill>
                <a:latin typeface="DM Sans"/>
                <a:ea typeface="DM Sans"/>
                <a:cs typeface="DM Sans"/>
                <a:sym typeface="DM Sans"/>
              </a:rPr>
              <a:t>Was ist das klar definierte Ende und Ziel der Experience? Wie verlässt man den Kontext?</a:t>
            </a:r>
            <a:endParaRPr/>
          </a:p>
        </p:txBody>
      </p:sp>
      <p:sp>
        <p:nvSpPr>
          <p:cNvPr id="1554" name="Google Shape;1554;p119"/>
          <p:cNvSpPr txBox="1"/>
          <p:nvPr/>
        </p:nvSpPr>
        <p:spPr>
          <a:xfrm>
            <a:off x="6999725" y="2773900"/>
            <a:ext cx="1516200" cy="15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a:solidFill>
                  <a:schemeClr val="dk1"/>
                </a:solidFill>
                <a:latin typeface="DM Sans"/>
                <a:ea typeface="DM Sans"/>
                <a:cs typeface="DM Sans"/>
                <a:sym typeface="DM Sans"/>
              </a:rPr>
              <a:t>Was passiert nach der Experience? Wie bleibt das Erfahrene präsent und wir in das “Danach” integriert? </a:t>
            </a:r>
            <a:endParaRPr/>
          </a:p>
        </p:txBody>
      </p:sp>
      <p:sp>
        <p:nvSpPr>
          <p:cNvPr id="1555" name="Google Shape;1555;p119"/>
          <p:cNvSpPr/>
          <p:nvPr/>
        </p:nvSpPr>
        <p:spPr>
          <a:xfrm>
            <a:off x="827525" y="1525275"/>
            <a:ext cx="7604700" cy="1377600"/>
          </a:xfrm>
          <a:prstGeom prst="blockArc">
            <a:avLst>
              <a:gd name="adj1" fmla="val 10800000"/>
              <a:gd name="adj2" fmla="val 4499"/>
              <a:gd name="adj3" fmla="val 3527"/>
            </a:avLst>
          </a:prstGeom>
          <a:solidFill>
            <a:srgbClr val="22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1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19"/>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70</a:t>
            </a:fld>
            <a:endParaRPr sz="600">
              <a:solidFill>
                <a:srgbClr val="000000"/>
              </a:solidFill>
              <a:latin typeface="DM Sans Medium"/>
              <a:ea typeface="DM Sans Medium"/>
              <a:cs typeface="DM Sans Medium"/>
              <a:sym typeface="DM Sans Medium"/>
            </a:endParaRPr>
          </a:p>
        </p:txBody>
      </p:sp>
      <p:sp>
        <p:nvSpPr>
          <p:cNvPr id="1558" name="Google Shape;1558;p119"/>
          <p:cNvSpPr txBox="1"/>
          <p:nvPr/>
        </p:nvSpPr>
        <p:spPr>
          <a:xfrm>
            <a:off x="1049100" y="4762839"/>
            <a:ext cx="424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dk1"/>
                </a:solidFill>
                <a:latin typeface="DM Sans"/>
                <a:ea typeface="DM Sans"/>
                <a:cs typeface="DM Sans"/>
                <a:sym typeface="DM Sans"/>
              </a:rPr>
              <a:t>Quelle: Sontag, A. (2022, March 25). The 5E Experience Design Model. Medium.</a:t>
            </a:r>
            <a:endParaRPr sz="800">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562"/>
        <p:cNvGrpSpPr/>
        <p:nvPr/>
      </p:nvGrpSpPr>
      <p:grpSpPr>
        <a:xfrm>
          <a:off x="0" y="0"/>
          <a:ext cx="0" cy="0"/>
          <a:chOff x="0" y="0"/>
          <a:chExt cx="0" cy="0"/>
        </a:xfrm>
      </p:grpSpPr>
      <p:sp>
        <p:nvSpPr>
          <p:cNvPr id="1563" name="Google Shape;1563;p120"/>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564" name="Google Shape;1564;p120"/>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20"/>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Module</a:t>
            </a:r>
            <a:endParaRPr sz="2400">
              <a:solidFill>
                <a:schemeClr val="dk1"/>
              </a:solidFill>
              <a:latin typeface="DM Sans Medium"/>
              <a:ea typeface="DM Sans Medium"/>
              <a:cs typeface="DM Sans Medium"/>
              <a:sym typeface="DM Sans Medium"/>
            </a:endParaRPr>
          </a:p>
        </p:txBody>
      </p:sp>
      <p:sp>
        <p:nvSpPr>
          <p:cNvPr id="1566" name="Google Shape;1566;p120"/>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71</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graphicFrame>
        <p:nvGraphicFramePr>
          <p:cNvPr id="1571" name="Google Shape;1571;p121"/>
          <p:cNvGraphicFramePr/>
          <p:nvPr/>
        </p:nvGraphicFramePr>
        <p:xfrm>
          <a:off x="528600" y="1382370"/>
          <a:ext cx="3000000" cy="3000000"/>
        </p:xfrm>
        <a:graphic>
          <a:graphicData uri="http://schemas.openxmlformats.org/drawingml/2006/table">
            <a:tbl>
              <a:tblPr>
                <a:noFill/>
                <a:tableStyleId>{F0285A5F-0087-4D3B-B5D4-1DF4A8B80FA8}</a:tableStyleId>
              </a:tblPr>
              <a:tblGrid>
                <a:gridCol w="1347800">
                  <a:extLst>
                    <a:ext uri="{9D8B030D-6E8A-4147-A177-3AD203B41FA5}">
                      <a16:colId xmlns:a16="http://schemas.microsoft.com/office/drawing/2014/main" val="20000"/>
                    </a:ext>
                  </a:extLst>
                </a:gridCol>
                <a:gridCol w="1347800">
                  <a:extLst>
                    <a:ext uri="{9D8B030D-6E8A-4147-A177-3AD203B41FA5}">
                      <a16:colId xmlns:a16="http://schemas.microsoft.com/office/drawing/2014/main" val="20001"/>
                    </a:ext>
                  </a:extLst>
                </a:gridCol>
                <a:gridCol w="1347800">
                  <a:extLst>
                    <a:ext uri="{9D8B030D-6E8A-4147-A177-3AD203B41FA5}">
                      <a16:colId xmlns:a16="http://schemas.microsoft.com/office/drawing/2014/main" val="20002"/>
                    </a:ext>
                  </a:extLst>
                </a:gridCol>
                <a:gridCol w="1347800">
                  <a:extLst>
                    <a:ext uri="{9D8B030D-6E8A-4147-A177-3AD203B41FA5}">
                      <a16:colId xmlns:a16="http://schemas.microsoft.com/office/drawing/2014/main" val="20003"/>
                    </a:ext>
                  </a:extLst>
                </a:gridCol>
                <a:gridCol w="1347800">
                  <a:extLst>
                    <a:ext uri="{9D8B030D-6E8A-4147-A177-3AD203B41FA5}">
                      <a16:colId xmlns:a16="http://schemas.microsoft.com/office/drawing/2014/main" val="20004"/>
                    </a:ext>
                  </a:extLst>
                </a:gridCol>
                <a:gridCol w="1347800">
                  <a:extLst>
                    <a:ext uri="{9D8B030D-6E8A-4147-A177-3AD203B41FA5}">
                      <a16:colId xmlns:a16="http://schemas.microsoft.com/office/drawing/2014/main" val="20005"/>
                    </a:ext>
                  </a:extLst>
                </a:gridCol>
              </a:tblGrid>
              <a:tr h="609300">
                <a:tc>
                  <a:txBody>
                    <a:bodyPr/>
                    <a:lstStyle/>
                    <a:p>
                      <a:pPr marL="0" lvl="0" indent="0" algn="l" rtl="0">
                        <a:spcBef>
                          <a:spcPts val="0"/>
                        </a:spcBef>
                        <a:spcAft>
                          <a:spcPts val="0"/>
                        </a:spcAft>
                        <a:buNone/>
                      </a:pPr>
                      <a:r>
                        <a:rPr lang="de" sz="900" b="1">
                          <a:latin typeface="DM Sans"/>
                          <a:ea typeface="DM Sans"/>
                          <a:cs typeface="DM Sans"/>
                          <a:sym typeface="DM Sans"/>
                        </a:rPr>
                        <a:t>Modul 1</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latin typeface="DM Sans"/>
                        <a:ea typeface="DM Sans"/>
                        <a:cs typeface="DM Sans"/>
                        <a:sym typeface="DM Sans"/>
                      </a:endParaRPr>
                    </a:p>
                    <a:p>
                      <a:pPr marL="0" lvl="0" indent="0" algn="l" rtl="0">
                        <a:spcBef>
                          <a:spcPts val="0"/>
                        </a:spcBef>
                        <a:spcAft>
                          <a:spcPts val="0"/>
                        </a:spcAft>
                        <a:buNone/>
                      </a:pPr>
                      <a:r>
                        <a:rPr lang="de" sz="900" b="1">
                          <a:latin typeface="DM Sans"/>
                          <a:ea typeface="DM Sans"/>
                          <a:cs typeface="DM Sans"/>
                          <a:sym typeface="DM Sans"/>
                        </a:rPr>
                        <a:t>Onboarding</a:t>
                      </a:r>
                      <a:endParaRPr sz="900" b="1">
                        <a:latin typeface="DM Sans"/>
                        <a:ea typeface="DM Sans"/>
                        <a:cs typeface="DM Sans"/>
                        <a:sym typeface="DM Sans"/>
                      </a:endParaRPr>
                    </a:p>
                    <a:p>
                      <a:pPr marL="0" lvl="0" indent="0" algn="l" rtl="0">
                        <a:spcBef>
                          <a:spcPts val="0"/>
                        </a:spcBef>
                        <a:spcAft>
                          <a:spcPts val="0"/>
                        </a:spcAft>
                        <a:buNone/>
                      </a:pPr>
                      <a:endParaRPr sz="900">
                        <a:latin typeface="DM Sans"/>
                        <a:ea typeface="DM Sans"/>
                        <a:cs typeface="DM Sans"/>
                        <a:sym typeface="DM Sans"/>
                      </a:endParaRPr>
                    </a:p>
                    <a:p>
                      <a:pPr marL="0" lvl="0" indent="0" algn="l" rtl="0">
                        <a:spcBef>
                          <a:spcPts val="0"/>
                        </a:spcBef>
                        <a:spcAft>
                          <a:spcPts val="0"/>
                        </a:spcAft>
                        <a:buNone/>
                      </a:pPr>
                      <a:r>
                        <a:rPr lang="de" sz="900" i="1">
                          <a:latin typeface="DM Sans"/>
                          <a:ea typeface="DM Sans"/>
                          <a:cs typeface="DM Sans"/>
                          <a:sym typeface="DM Sans"/>
                        </a:rPr>
                        <a:t>Neugierde wecken</a:t>
                      </a:r>
                      <a:endParaRPr sz="900" i="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2</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latin typeface="DM Sans"/>
                        <a:ea typeface="DM Sans"/>
                        <a:cs typeface="DM Sans"/>
                        <a:sym typeface="DM Sans"/>
                      </a:endParaRPr>
                    </a:p>
                    <a:p>
                      <a:pPr marL="0" lvl="0" indent="0" algn="l" rtl="0">
                        <a:spcBef>
                          <a:spcPts val="0"/>
                        </a:spcBef>
                        <a:spcAft>
                          <a:spcPts val="0"/>
                        </a:spcAft>
                        <a:buNone/>
                      </a:pPr>
                      <a:r>
                        <a:rPr lang="de" sz="900" b="1">
                          <a:latin typeface="DM Sans"/>
                          <a:ea typeface="DM Sans"/>
                          <a:cs typeface="DM Sans"/>
                          <a:sym typeface="DM Sans"/>
                        </a:rPr>
                        <a:t>Individuelles Mindset</a:t>
                      </a:r>
                      <a:endParaRPr sz="900" b="1">
                        <a:latin typeface="DM Sans"/>
                        <a:ea typeface="DM Sans"/>
                        <a:cs typeface="DM Sans"/>
                        <a:sym typeface="DM Sans"/>
                      </a:endParaRPr>
                    </a:p>
                    <a:p>
                      <a:pPr marL="0" lvl="0" indent="0" algn="l" rtl="0">
                        <a:spcBef>
                          <a:spcPts val="0"/>
                        </a:spcBef>
                        <a:spcAft>
                          <a:spcPts val="0"/>
                        </a:spcAft>
                        <a:buNone/>
                      </a:pPr>
                      <a:r>
                        <a:rPr lang="de" sz="900" i="1">
                          <a:latin typeface="DM Sans"/>
                          <a:ea typeface="DM Sans"/>
                          <a:cs typeface="DM Sans"/>
                          <a:sym typeface="DM Sans"/>
                        </a:rPr>
                        <a:t>Veränderung verstehen</a:t>
                      </a:r>
                      <a:endParaRPr sz="900" i="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3</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latin typeface="DM Sans"/>
                        <a:ea typeface="DM Sans"/>
                        <a:cs typeface="DM Sans"/>
                        <a:sym typeface="DM Sans"/>
                      </a:endParaRPr>
                    </a:p>
                    <a:p>
                      <a:pPr marL="0" lvl="0" indent="0" algn="l" rtl="0">
                        <a:spcBef>
                          <a:spcPts val="0"/>
                        </a:spcBef>
                        <a:spcAft>
                          <a:spcPts val="0"/>
                        </a:spcAft>
                        <a:buNone/>
                      </a:pPr>
                      <a:r>
                        <a:rPr lang="de" sz="900" b="1">
                          <a:latin typeface="DM Sans"/>
                          <a:ea typeface="DM Sans"/>
                          <a:cs typeface="DM Sans"/>
                          <a:sym typeface="DM Sans"/>
                        </a:rPr>
                        <a:t>Effektives </a:t>
                      </a:r>
                      <a:endParaRPr sz="900" b="1">
                        <a:latin typeface="DM Sans"/>
                        <a:ea typeface="DM Sans"/>
                        <a:cs typeface="DM Sans"/>
                        <a:sym typeface="DM Sans"/>
                      </a:endParaRPr>
                    </a:p>
                    <a:p>
                      <a:pPr marL="0" lvl="0" indent="0" algn="l" rtl="0">
                        <a:spcBef>
                          <a:spcPts val="0"/>
                        </a:spcBef>
                        <a:spcAft>
                          <a:spcPts val="0"/>
                        </a:spcAft>
                        <a:buNone/>
                      </a:pPr>
                      <a:r>
                        <a:rPr lang="de" sz="900" b="1">
                          <a:latin typeface="DM Sans"/>
                          <a:ea typeface="DM Sans"/>
                          <a:cs typeface="DM Sans"/>
                          <a:sym typeface="DM Sans"/>
                        </a:rPr>
                        <a:t>Lernen</a:t>
                      </a:r>
                      <a:endParaRPr sz="900" b="1">
                        <a:latin typeface="DM Sans"/>
                        <a:ea typeface="DM Sans"/>
                        <a:cs typeface="DM Sans"/>
                        <a:sym typeface="DM Sans"/>
                      </a:endParaRPr>
                    </a:p>
                    <a:p>
                      <a:pPr marL="0" lvl="0" indent="0" algn="l" rtl="0">
                        <a:spcBef>
                          <a:spcPts val="0"/>
                        </a:spcBef>
                        <a:spcAft>
                          <a:spcPts val="0"/>
                        </a:spcAft>
                        <a:buNone/>
                      </a:pPr>
                      <a:r>
                        <a:rPr lang="de" sz="900" i="1">
                          <a:latin typeface="DM Sans"/>
                          <a:ea typeface="DM Sans"/>
                          <a:cs typeface="DM Sans"/>
                          <a:sym typeface="DM Sans"/>
                        </a:rPr>
                        <a:t>Lernen lernen</a:t>
                      </a:r>
                      <a:endParaRPr sz="900" i="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4</a:t>
                      </a:r>
                      <a:endParaRPr sz="900" b="1">
                        <a:latin typeface="DM Sans"/>
                        <a:ea typeface="DM Sans"/>
                        <a:cs typeface="DM Sans"/>
                        <a:sym typeface="DM Sans"/>
                      </a:endParaRPr>
                    </a:p>
                    <a:p>
                      <a:pPr marL="0" lvl="0" indent="0" algn="l" rtl="0">
                        <a:spcBef>
                          <a:spcPts val="0"/>
                        </a:spcBef>
                        <a:spcAft>
                          <a:spcPts val="0"/>
                        </a:spcAft>
                        <a:buNone/>
                      </a:pP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b="1">
                          <a:latin typeface="DM Sans"/>
                          <a:ea typeface="DM Sans"/>
                          <a:cs typeface="DM Sans"/>
                          <a:sym typeface="DM Sans"/>
                        </a:rPr>
                        <a:t>Self-</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b="1">
                          <a:latin typeface="DM Sans"/>
                          <a:ea typeface="DM Sans"/>
                          <a:cs typeface="DM Sans"/>
                          <a:sym typeface="DM Sans"/>
                        </a:rPr>
                        <a:t>Leadership</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i="1">
                          <a:latin typeface="DM Sans"/>
                          <a:ea typeface="DM Sans"/>
                          <a:cs typeface="DM Sans"/>
                          <a:sym typeface="DM Sans"/>
                        </a:rPr>
                        <a:t>Potenzial aktivieren</a:t>
                      </a:r>
                      <a:endParaRPr sz="900" i="1">
                        <a:latin typeface="DM Sans"/>
                        <a:ea typeface="DM Sans"/>
                        <a:cs typeface="DM Sans"/>
                        <a:sym typeface="DM Sans"/>
                      </a:endParaRPr>
                    </a:p>
                    <a:p>
                      <a:pPr marL="0" lvl="0" indent="0" algn="l" rtl="0">
                        <a:spcBef>
                          <a:spcPts val="0"/>
                        </a:spcBef>
                        <a:spcAft>
                          <a:spcPts val="0"/>
                        </a:spcAft>
                        <a:buNone/>
                      </a:pPr>
                      <a:endParaRPr sz="9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5</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b="1">
                          <a:latin typeface="DM Sans"/>
                          <a:ea typeface="DM Sans"/>
                          <a:cs typeface="DM Sans"/>
                          <a:sym typeface="DM Sans"/>
                        </a:rPr>
                        <a:t>Gesundes </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b="1">
                          <a:latin typeface="DM Sans"/>
                          <a:ea typeface="DM Sans"/>
                          <a:cs typeface="DM Sans"/>
                          <a:sym typeface="DM Sans"/>
                        </a:rPr>
                        <a:t>Lernen</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i="1">
                          <a:latin typeface="DM Sans"/>
                          <a:ea typeface="DM Sans"/>
                          <a:cs typeface="DM Sans"/>
                          <a:sym typeface="DM Sans"/>
                        </a:rPr>
                        <a:t>Lernen leben</a:t>
                      </a:r>
                      <a:endParaRPr sz="900" i="1">
                        <a:latin typeface="DM Sans"/>
                        <a:ea typeface="DM Sans"/>
                        <a:cs typeface="DM Sans"/>
                        <a:sym typeface="DM Sans"/>
                      </a:endParaRPr>
                    </a:p>
                    <a:p>
                      <a:pPr marL="0" lvl="0" indent="0" algn="l" rtl="0">
                        <a:spcBef>
                          <a:spcPts val="0"/>
                        </a:spcBef>
                        <a:spcAft>
                          <a:spcPts val="0"/>
                        </a:spcAft>
                        <a:buNone/>
                      </a:pPr>
                      <a:endParaRPr sz="9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6</a:t>
                      </a:r>
                      <a:endParaRPr sz="900" b="1">
                        <a:latin typeface="DM Sans"/>
                        <a:ea typeface="DM Sans"/>
                        <a:cs typeface="DM Sans"/>
                        <a:sym typeface="DM Sans"/>
                      </a:endParaRPr>
                    </a:p>
                    <a:p>
                      <a:pPr marL="0" lvl="0" indent="0" algn="l" rtl="0">
                        <a:spcBef>
                          <a:spcPts val="0"/>
                        </a:spcBef>
                        <a:spcAft>
                          <a:spcPts val="0"/>
                        </a:spcAft>
                        <a:buNone/>
                      </a:pPr>
                      <a:endParaRPr sz="900" b="1">
                        <a:latin typeface="DM Sans"/>
                        <a:ea typeface="DM Sans"/>
                        <a:cs typeface="DM Sans"/>
                        <a:sym typeface="DM Sans"/>
                      </a:endParaRPr>
                    </a:p>
                    <a:p>
                      <a:pPr marL="0" lvl="0" indent="0" algn="l" rtl="0">
                        <a:spcBef>
                          <a:spcPts val="0"/>
                        </a:spcBef>
                        <a:spcAft>
                          <a:spcPts val="0"/>
                        </a:spcAft>
                        <a:buNone/>
                      </a:pPr>
                      <a:r>
                        <a:rPr lang="de" sz="900" b="1">
                          <a:latin typeface="DM Sans"/>
                          <a:ea typeface="DM Sans"/>
                          <a:cs typeface="DM Sans"/>
                          <a:sym typeface="DM Sans"/>
                        </a:rPr>
                        <a:t>Organisational Mindset</a:t>
                      </a:r>
                      <a:endParaRPr sz="900" b="1">
                        <a:latin typeface="DM Sans"/>
                        <a:ea typeface="DM Sans"/>
                        <a:cs typeface="DM Sans"/>
                        <a:sym typeface="DM Sans"/>
                      </a:endParaRPr>
                    </a:p>
                    <a:p>
                      <a:pPr marL="0" lvl="0" indent="0" algn="l" rtl="0">
                        <a:spcBef>
                          <a:spcPts val="0"/>
                        </a:spcBef>
                        <a:spcAft>
                          <a:spcPts val="0"/>
                        </a:spcAft>
                        <a:buNone/>
                      </a:pPr>
                      <a:r>
                        <a:rPr lang="de" sz="900" i="1">
                          <a:latin typeface="DM Sans"/>
                          <a:ea typeface="DM Sans"/>
                          <a:cs typeface="DM Sans"/>
                          <a:sym typeface="DM Sans"/>
                        </a:rPr>
                        <a:t>Wandel gestalten</a:t>
                      </a:r>
                      <a:endParaRPr sz="900" i="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02925">
                <a:tc gridSpan="5">
                  <a:txBody>
                    <a:bodyPr/>
                    <a:lstStyle/>
                    <a:p>
                      <a:pPr marL="0" lvl="0" indent="0" algn="ctr" rtl="0">
                        <a:spcBef>
                          <a:spcPts val="0"/>
                        </a:spcBef>
                        <a:spcAft>
                          <a:spcPts val="0"/>
                        </a:spcAft>
                        <a:buNone/>
                      </a:pPr>
                      <a:r>
                        <a:rPr lang="de" sz="900">
                          <a:latin typeface="DM Sans"/>
                          <a:ea typeface="DM Sans"/>
                          <a:cs typeface="DM Sans"/>
                          <a:sym typeface="DM Sans"/>
                        </a:rPr>
                        <a:t>Wesentlicher Inhalt</a:t>
                      </a: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a:txBody>
                    <a:bodyPr/>
                    <a:lstStyle/>
                    <a:p>
                      <a:pPr marL="0" lvl="0" indent="0" algn="ctr" rtl="0">
                        <a:spcBef>
                          <a:spcPts val="0"/>
                        </a:spcBef>
                        <a:spcAft>
                          <a:spcPts val="0"/>
                        </a:spcAft>
                        <a:buNone/>
                      </a:pP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003675">
                <a:tc>
                  <a:txBody>
                    <a:bodyPr/>
                    <a:lstStyle/>
                    <a:p>
                      <a:pPr marL="0" lvl="0" indent="0" algn="l" rtl="0">
                        <a:spcBef>
                          <a:spcPts val="0"/>
                        </a:spcBef>
                        <a:spcAft>
                          <a:spcPts val="0"/>
                        </a:spcAft>
                        <a:buNone/>
                      </a:pPr>
                      <a:r>
                        <a:rPr lang="de" sz="900">
                          <a:latin typeface="DM Sans"/>
                          <a:ea typeface="DM Sans"/>
                          <a:cs typeface="DM Sans"/>
                          <a:sym typeface="DM Sans"/>
                        </a:rPr>
                        <a:t>Überblick über das Programm</a:t>
                      </a:r>
                      <a:endParaRPr sz="900">
                        <a:latin typeface="DM Sans"/>
                        <a:ea typeface="DM Sans"/>
                        <a:cs typeface="DM Sans"/>
                        <a:sym typeface="DM Sans"/>
                      </a:endParaRPr>
                    </a:p>
                    <a:p>
                      <a:pPr marL="0" lvl="0" indent="0" algn="l" rtl="0">
                        <a:spcBef>
                          <a:spcPts val="500"/>
                        </a:spcBef>
                        <a:spcAft>
                          <a:spcPts val="0"/>
                        </a:spcAft>
                        <a:buNone/>
                      </a:pPr>
                      <a:r>
                        <a:rPr lang="de" sz="900">
                          <a:latin typeface="DM Sans"/>
                          <a:ea typeface="DM Sans"/>
                          <a:cs typeface="DM Sans"/>
                          <a:sym typeface="DM Sans"/>
                        </a:rPr>
                        <a:t>Intention und Zielsetzung</a:t>
                      </a:r>
                      <a:endParaRPr sz="900">
                        <a:latin typeface="DM Sans"/>
                        <a:ea typeface="DM Sans"/>
                        <a:cs typeface="DM Sans"/>
                        <a:sym typeface="DM Sans"/>
                      </a:endParaRPr>
                    </a:p>
                    <a:p>
                      <a:pPr marL="0" lvl="0" indent="0" algn="l" rtl="0">
                        <a:spcBef>
                          <a:spcPts val="500"/>
                        </a:spcBef>
                        <a:spcAft>
                          <a:spcPts val="0"/>
                        </a:spcAft>
                        <a:buNone/>
                      </a:pPr>
                      <a:r>
                        <a:rPr lang="de" sz="900">
                          <a:latin typeface="DM Sans"/>
                          <a:ea typeface="DM Sans"/>
                          <a:cs typeface="DM Sans"/>
                          <a:sym typeface="DM Sans"/>
                        </a:rPr>
                        <a:t>Werkzeuge der Zusammenarbeit</a:t>
                      </a:r>
                      <a:endParaRPr sz="900">
                        <a:latin typeface="DM Sans"/>
                        <a:ea typeface="DM Sans"/>
                        <a:cs typeface="DM Sans"/>
                        <a:sym typeface="DM Sans"/>
                      </a:endParaRPr>
                    </a:p>
                    <a:p>
                      <a:pPr marL="0" lvl="0" indent="0" algn="l" rtl="0">
                        <a:spcBef>
                          <a:spcPts val="500"/>
                        </a:spcBef>
                        <a:spcAft>
                          <a:spcPts val="0"/>
                        </a:spcAft>
                        <a:buNone/>
                      </a:pPr>
                      <a:r>
                        <a:rPr lang="de" sz="900">
                          <a:latin typeface="DM Sans"/>
                          <a:ea typeface="DM Sans"/>
                          <a:cs typeface="DM Sans"/>
                          <a:sym typeface="DM Sans"/>
                        </a:rPr>
                        <a:t>Team und Sicherer Raum</a:t>
                      </a:r>
                      <a:endParaRPr sz="900">
                        <a:latin typeface="DM Sans"/>
                        <a:ea typeface="DM Sans"/>
                        <a:cs typeface="DM Sans"/>
                        <a:sym typeface="DM Sans"/>
                      </a:endParaRPr>
                    </a:p>
                    <a:p>
                      <a:pPr marL="0" lvl="0" indent="0" algn="l" rtl="0">
                        <a:spcBef>
                          <a:spcPts val="500"/>
                        </a:spcBef>
                        <a:spcAft>
                          <a:spcPts val="500"/>
                        </a:spcAft>
                        <a:buNone/>
                      </a:pPr>
                      <a:r>
                        <a:rPr lang="de" sz="900">
                          <a:latin typeface="DM Sans"/>
                          <a:ea typeface="DM Sans"/>
                          <a:cs typeface="DM Sans"/>
                          <a:sym typeface="DM Sans"/>
                        </a:rPr>
                        <a:t>Lernprojekt: Schritt 1</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a:latin typeface="DM Sans"/>
                          <a:ea typeface="DM Sans"/>
                          <a:cs typeface="DM Sans"/>
                          <a:sym typeface="DM Sans"/>
                        </a:rPr>
                        <a:t>Growth und Fixed Mindset</a:t>
                      </a:r>
                      <a:endParaRPr sz="900">
                        <a:latin typeface="DM Sans"/>
                        <a:ea typeface="DM Sans"/>
                        <a:cs typeface="DM Sans"/>
                        <a:sym typeface="DM Sans"/>
                      </a:endParaRPr>
                    </a:p>
                    <a:p>
                      <a:pPr marL="0" lvl="0" indent="0" algn="l" rtl="0">
                        <a:spcBef>
                          <a:spcPts val="500"/>
                        </a:spcBef>
                        <a:spcAft>
                          <a:spcPts val="0"/>
                        </a:spcAft>
                        <a:buNone/>
                      </a:pPr>
                      <a:r>
                        <a:rPr lang="de" sz="900">
                          <a:latin typeface="DM Sans"/>
                          <a:ea typeface="DM Sans"/>
                          <a:cs typeface="DM Sans"/>
                          <a:sym typeface="DM Sans"/>
                        </a:rPr>
                        <a:t>Mindset Forschung</a:t>
                      </a:r>
                      <a:endParaRPr sz="900">
                        <a:latin typeface="DM Sans"/>
                        <a:ea typeface="DM Sans"/>
                        <a:cs typeface="DM Sans"/>
                        <a:sym typeface="DM Sans"/>
                      </a:endParaRPr>
                    </a:p>
                    <a:p>
                      <a:pPr marL="0" lvl="0" indent="0" algn="l" rtl="0">
                        <a:spcBef>
                          <a:spcPts val="500"/>
                        </a:spcBef>
                        <a:spcAft>
                          <a:spcPts val="0"/>
                        </a:spcAft>
                        <a:buNone/>
                      </a:pPr>
                      <a:r>
                        <a:rPr lang="de" sz="900">
                          <a:latin typeface="DM Sans"/>
                          <a:ea typeface="DM Sans"/>
                          <a:cs typeface="DM Sans"/>
                          <a:sym typeface="DM Sans"/>
                        </a:rPr>
                        <a:t>3-Zonen-Modell und Flow-Modell</a:t>
                      </a:r>
                      <a:endParaRPr sz="900">
                        <a:latin typeface="DM Sans"/>
                        <a:ea typeface="DM Sans"/>
                        <a:cs typeface="DM Sans"/>
                        <a:sym typeface="DM Sans"/>
                      </a:endParaRPr>
                    </a:p>
                    <a:p>
                      <a:pPr marL="0" lvl="0" indent="0" algn="l" rtl="0">
                        <a:spcBef>
                          <a:spcPts val="500"/>
                        </a:spcBef>
                        <a:spcAft>
                          <a:spcPts val="0"/>
                        </a:spcAft>
                        <a:buNone/>
                      </a:pPr>
                      <a:r>
                        <a:rPr lang="de" sz="900">
                          <a:latin typeface="DM Sans"/>
                          <a:ea typeface="DM Sans"/>
                          <a:cs typeface="DM Sans"/>
                          <a:sym typeface="DM Sans"/>
                        </a:rPr>
                        <a:t>Selbstgespräch und Innerer Monolog</a:t>
                      </a:r>
                      <a:endParaRPr sz="900">
                        <a:latin typeface="DM Sans"/>
                        <a:ea typeface="DM Sans"/>
                        <a:cs typeface="DM Sans"/>
                        <a:sym typeface="DM Sans"/>
                      </a:endParaRPr>
                    </a:p>
                    <a:p>
                      <a:pPr marL="0" lvl="0" indent="0" algn="l" rtl="0">
                        <a:spcBef>
                          <a:spcPts val="500"/>
                        </a:spcBef>
                        <a:spcAft>
                          <a:spcPts val="500"/>
                        </a:spcAft>
                        <a:buNone/>
                      </a:pPr>
                      <a:r>
                        <a:rPr lang="de" sz="900">
                          <a:latin typeface="DM Sans"/>
                          <a:ea typeface="DM Sans"/>
                          <a:cs typeface="DM Sans"/>
                          <a:sym typeface="DM Sans"/>
                        </a:rPr>
                        <a:t>Lernprojekt: Schritt 2</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de" sz="900">
                          <a:latin typeface="DM Sans"/>
                          <a:ea typeface="DM Sans"/>
                          <a:cs typeface="DM Sans"/>
                          <a:sym typeface="DM Sans"/>
                        </a:rPr>
                        <a:t>Einführung Learnability</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Eisberg des Lernens</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Der Lernprozess</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Nachhaltiges Abspeichern von Neuem</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Reflexion im Alltag und Feedback</a:t>
                      </a:r>
                      <a:endParaRPr sz="900">
                        <a:latin typeface="DM Sans"/>
                        <a:ea typeface="DM Sans"/>
                        <a:cs typeface="DM Sans"/>
                        <a:sym typeface="DM Sans"/>
                      </a:endParaRPr>
                    </a:p>
                    <a:p>
                      <a:pPr marL="0" marR="0" lvl="0" indent="0" algn="l" rtl="0">
                        <a:lnSpc>
                          <a:spcPct val="100000"/>
                        </a:lnSpc>
                        <a:spcBef>
                          <a:spcPts val="500"/>
                        </a:spcBef>
                        <a:spcAft>
                          <a:spcPts val="500"/>
                        </a:spcAft>
                        <a:buNone/>
                      </a:pPr>
                      <a:r>
                        <a:rPr lang="de" sz="900">
                          <a:latin typeface="DM Sans"/>
                          <a:ea typeface="DM Sans"/>
                          <a:cs typeface="DM Sans"/>
                          <a:sym typeface="DM Sans"/>
                        </a:rPr>
                        <a:t>Lernprojekt: Schritt 3</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de" sz="900">
                          <a:latin typeface="DM Sans"/>
                          <a:ea typeface="DM Sans"/>
                          <a:cs typeface="DM Sans"/>
                          <a:sym typeface="DM Sans"/>
                        </a:rPr>
                        <a:t>Einführung Selbstführung</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Gewohnheiten und Routinen</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Fokussiertes und ablenkungsfreies Lernen</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Verantwortung und Rechenschaft</a:t>
                      </a:r>
                      <a:endParaRPr sz="900">
                        <a:latin typeface="DM Sans"/>
                        <a:ea typeface="DM Sans"/>
                        <a:cs typeface="DM Sans"/>
                        <a:sym typeface="DM Sans"/>
                      </a:endParaRPr>
                    </a:p>
                    <a:p>
                      <a:pPr marL="0" marR="0" lvl="0" indent="0" algn="l" rtl="0">
                        <a:lnSpc>
                          <a:spcPct val="100000"/>
                        </a:lnSpc>
                        <a:spcBef>
                          <a:spcPts val="500"/>
                        </a:spcBef>
                        <a:spcAft>
                          <a:spcPts val="500"/>
                        </a:spcAft>
                        <a:buNone/>
                      </a:pPr>
                      <a:r>
                        <a:rPr lang="de" sz="900">
                          <a:latin typeface="DM Sans"/>
                          <a:ea typeface="DM Sans"/>
                          <a:cs typeface="DM Sans"/>
                          <a:sym typeface="DM Sans"/>
                        </a:rPr>
                        <a:t>Lernprojekt: Schritt 4</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de" sz="900">
                          <a:latin typeface="DM Sans"/>
                          <a:ea typeface="DM Sans"/>
                          <a:cs typeface="DM Sans"/>
                          <a:sym typeface="DM Sans"/>
                        </a:rPr>
                        <a:t>Lerneisberg Teil 2: Ganzheitliches Lernen</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Emotionen und Stress</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Neugierde und Motivation</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Schlag und Erholung</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Soziales Lernen sowie Austausch</a:t>
                      </a:r>
                      <a:endParaRPr sz="900">
                        <a:latin typeface="DM Sans"/>
                        <a:ea typeface="DM Sans"/>
                        <a:cs typeface="DM Sans"/>
                        <a:sym typeface="DM Sans"/>
                      </a:endParaRPr>
                    </a:p>
                    <a:p>
                      <a:pPr marL="0" marR="0" lvl="0" indent="0" algn="l" rtl="0">
                        <a:lnSpc>
                          <a:spcPct val="100000"/>
                        </a:lnSpc>
                        <a:spcBef>
                          <a:spcPts val="500"/>
                        </a:spcBef>
                        <a:spcAft>
                          <a:spcPts val="500"/>
                        </a:spcAft>
                        <a:buNone/>
                      </a:pPr>
                      <a:r>
                        <a:rPr lang="de" sz="900">
                          <a:latin typeface="DM Sans"/>
                          <a:ea typeface="DM Sans"/>
                          <a:cs typeface="DM Sans"/>
                          <a:sym typeface="DM Sans"/>
                        </a:rPr>
                        <a:t>Lernprojekt: Schritt 4</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de" sz="900">
                          <a:latin typeface="DM Sans"/>
                          <a:ea typeface="DM Sans"/>
                          <a:cs typeface="DM Sans"/>
                          <a:sym typeface="DM Sans"/>
                        </a:rPr>
                        <a:t>Zukunftsfähige und lernfähige Organis.</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Glaubenssätze von Organisationen</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Psychologische Sicherheit in Teams</a:t>
                      </a:r>
                      <a:endParaRPr sz="900">
                        <a:latin typeface="DM Sans"/>
                        <a:ea typeface="DM Sans"/>
                        <a:cs typeface="DM Sans"/>
                        <a:sym typeface="DM Sans"/>
                      </a:endParaRPr>
                    </a:p>
                    <a:p>
                      <a:pPr marL="0" marR="0" lvl="0" indent="0" algn="l" rtl="0">
                        <a:lnSpc>
                          <a:spcPct val="100000"/>
                        </a:lnSpc>
                        <a:spcBef>
                          <a:spcPts val="500"/>
                        </a:spcBef>
                        <a:spcAft>
                          <a:spcPts val="0"/>
                        </a:spcAft>
                        <a:buNone/>
                      </a:pPr>
                      <a:r>
                        <a:rPr lang="de" sz="900">
                          <a:latin typeface="DM Sans"/>
                          <a:ea typeface="DM Sans"/>
                          <a:cs typeface="DM Sans"/>
                          <a:sym typeface="DM Sans"/>
                        </a:rPr>
                        <a:t>Wirkungskreise in Systemen</a:t>
                      </a:r>
                      <a:endParaRPr sz="900">
                        <a:latin typeface="DM Sans"/>
                        <a:ea typeface="DM Sans"/>
                        <a:cs typeface="DM Sans"/>
                        <a:sym typeface="DM Sans"/>
                      </a:endParaRPr>
                    </a:p>
                    <a:p>
                      <a:pPr marL="0" marR="0" lvl="0" indent="0" algn="l" rtl="0">
                        <a:lnSpc>
                          <a:spcPct val="100000"/>
                        </a:lnSpc>
                        <a:spcBef>
                          <a:spcPts val="500"/>
                        </a:spcBef>
                        <a:spcAft>
                          <a:spcPts val="500"/>
                        </a:spcAft>
                        <a:buNone/>
                      </a:pPr>
                      <a:r>
                        <a:rPr lang="de" sz="900">
                          <a:latin typeface="DM Sans"/>
                          <a:ea typeface="DM Sans"/>
                          <a:cs typeface="DM Sans"/>
                          <a:sym typeface="DM Sans"/>
                        </a:rPr>
                        <a:t>Reflexion der Lernreise</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sp>
        <p:nvSpPr>
          <p:cNvPr id="1572" name="Google Shape;1572;p121"/>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573" name="Google Shape;1573;p121"/>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Modul Template</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latin typeface="DM Sans Medium"/>
                <a:ea typeface="DM Sans Medium"/>
                <a:cs typeface="DM Sans Medium"/>
                <a:sym typeface="DM Sans Medium"/>
              </a:rPr>
              <a:t>Inhalte und inhaltliche Themenschwerpunkte</a:t>
            </a:r>
            <a:endParaRPr sz="2400">
              <a:latin typeface="DM Sans Medium"/>
              <a:ea typeface="DM Sans Medium"/>
              <a:cs typeface="DM Sans Medium"/>
              <a:sym typeface="DM Sans Medium"/>
            </a:endParaRPr>
          </a:p>
        </p:txBody>
      </p:sp>
      <p:sp>
        <p:nvSpPr>
          <p:cNvPr id="1574" name="Google Shape;1574;p12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21"/>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72</a:t>
            </a:fld>
            <a:endParaRPr sz="600">
              <a:solidFill>
                <a:srgbClr val="000000"/>
              </a:solidFill>
              <a:latin typeface="DM Sans Medium"/>
              <a:ea typeface="DM Sans Medium"/>
              <a:cs typeface="DM Sans Medium"/>
              <a:sym typeface="DM Sans Medium"/>
            </a:endParaRPr>
          </a:p>
        </p:txBody>
      </p:sp>
      <p:grpSp>
        <p:nvGrpSpPr>
          <p:cNvPr id="1576" name="Google Shape;1576;p121"/>
          <p:cNvGrpSpPr/>
          <p:nvPr/>
        </p:nvGrpSpPr>
        <p:grpSpPr>
          <a:xfrm>
            <a:off x="8137800" y="0"/>
            <a:ext cx="1006200" cy="369300"/>
            <a:chOff x="8137800" y="9750"/>
            <a:chExt cx="1006200" cy="369300"/>
          </a:xfrm>
        </p:grpSpPr>
        <p:sp>
          <p:nvSpPr>
            <p:cNvPr id="1577" name="Google Shape;1577;p121"/>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8" name="Google Shape;1578;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22"/>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584" name="Google Shape;1584;p122"/>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Modul Template</a:t>
            </a:r>
            <a:endParaRPr sz="2400">
              <a:latin typeface="DM Sans Medium"/>
              <a:ea typeface="DM Sans Medium"/>
              <a:cs typeface="DM Sans Medium"/>
              <a:sym typeface="DM Sans Medium"/>
            </a:endParaRPr>
          </a:p>
          <a:p>
            <a:pPr marL="0" lvl="0" indent="0" algn="l" rtl="0">
              <a:spcBef>
                <a:spcPts val="0"/>
              </a:spcBef>
              <a:spcAft>
                <a:spcPts val="0"/>
              </a:spcAft>
              <a:buNone/>
            </a:pPr>
            <a:r>
              <a:rPr lang="de" sz="2400">
                <a:latin typeface="DM Sans Medium"/>
                <a:ea typeface="DM Sans Medium"/>
                <a:cs typeface="DM Sans Medium"/>
                <a:sym typeface="DM Sans Medium"/>
              </a:rPr>
              <a:t>Inhalte und inhaltliche Themenschwerpunkte</a:t>
            </a:r>
            <a:endParaRPr sz="2400">
              <a:latin typeface="DM Sans Medium"/>
              <a:ea typeface="DM Sans Medium"/>
              <a:cs typeface="DM Sans Medium"/>
              <a:sym typeface="DM Sans Medium"/>
            </a:endParaRPr>
          </a:p>
        </p:txBody>
      </p:sp>
      <p:sp>
        <p:nvSpPr>
          <p:cNvPr id="1585" name="Google Shape;1585;p12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22"/>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73</a:t>
            </a:fld>
            <a:endParaRPr sz="600">
              <a:solidFill>
                <a:srgbClr val="000000"/>
              </a:solidFill>
              <a:latin typeface="DM Sans Medium"/>
              <a:ea typeface="DM Sans Medium"/>
              <a:cs typeface="DM Sans Medium"/>
              <a:sym typeface="DM Sans Medium"/>
            </a:endParaRPr>
          </a:p>
        </p:txBody>
      </p:sp>
      <p:graphicFrame>
        <p:nvGraphicFramePr>
          <p:cNvPr id="1587" name="Google Shape;1587;p122"/>
          <p:cNvGraphicFramePr/>
          <p:nvPr/>
        </p:nvGraphicFramePr>
        <p:xfrm>
          <a:off x="528600" y="1382370"/>
          <a:ext cx="3000000" cy="3000000"/>
        </p:xfrm>
        <a:graphic>
          <a:graphicData uri="http://schemas.openxmlformats.org/drawingml/2006/table">
            <a:tbl>
              <a:tblPr>
                <a:noFill/>
                <a:tableStyleId>{F0285A5F-0087-4D3B-B5D4-1DF4A8B80FA8}</a:tableStyleId>
              </a:tblPr>
              <a:tblGrid>
                <a:gridCol w="1347800">
                  <a:extLst>
                    <a:ext uri="{9D8B030D-6E8A-4147-A177-3AD203B41FA5}">
                      <a16:colId xmlns:a16="http://schemas.microsoft.com/office/drawing/2014/main" val="20000"/>
                    </a:ext>
                  </a:extLst>
                </a:gridCol>
                <a:gridCol w="1347800">
                  <a:extLst>
                    <a:ext uri="{9D8B030D-6E8A-4147-A177-3AD203B41FA5}">
                      <a16:colId xmlns:a16="http://schemas.microsoft.com/office/drawing/2014/main" val="20001"/>
                    </a:ext>
                  </a:extLst>
                </a:gridCol>
                <a:gridCol w="1347800">
                  <a:extLst>
                    <a:ext uri="{9D8B030D-6E8A-4147-A177-3AD203B41FA5}">
                      <a16:colId xmlns:a16="http://schemas.microsoft.com/office/drawing/2014/main" val="20002"/>
                    </a:ext>
                  </a:extLst>
                </a:gridCol>
                <a:gridCol w="1347800">
                  <a:extLst>
                    <a:ext uri="{9D8B030D-6E8A-4147-A177-3AD203B41FA5}">
                      <a16:colId xmlns:a16="http://schemas.microsoft.com/office/drawing/2014/main" val="20003"/>
                    </a:ext>
                  </a:extLst>
                </a:gridCol>
                <a:gridCol w="1347800">
                  <a:extLst>
                    <a:ext uri="{9D8B030D-6E8A-4147-A177-3AD203B41FA5}">
                      <a16:colId xmlns:a16="http://schemas.microsoft.com/office/drawing/2014/main" val="20004"/>
                    </a:ext>
                  </a:extLst>
                </a:gridCol>
                <a:gridCol w="1347800">
                  <a:extLst>
                    <a:ext uri="{9D8B030D-6E8A-4147-A177-3AD203B41FA5}">
                      <a16:colId xmlns:a16="http://schemas.microsoft.com/office/drawing/2014/main" val="20005"/>
                    </a:ext>
                  </a:extLst>
                </a:gridCol>
              </a:tblGrid>
              <a:tr h="609300">
                <a:tc>
                  <a:txBody>
                    <a:bodyPr/>
                    <a:lstStyle/>
                    <a:p>
                      <a:pPr marL="0" lvl="0" indent="0" algn="l" rtl="0">
                        <a:spcBef>
                          <a:spcPts val="0"/>
                        </a:spcBef>
                        <a:spcAft>
                          <a:spcPts val="0"/>
                        </a:spcAft>
                        <a:buNone/>
                      </a:pPr>
                      <a:r>
                        <a:rPr lang="de" sz="900" b="1">
                          <a:latin typeface="DM Sans"/>
                          <a:ea typeface="DM Sans"/>
                          <a:cs typeface="DM Sans"/>
                          <a:sym typeface="DM Sans"/>
                        </a:rPr>
                        <a:t>Modul 1</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latin typeface="DM Sans"/>
                        <a:ea typeface="DM Sans"/>
                        <a:cs typeface="DM Sans"/>
                        <a:sym typeface="DM Sans"/>
                      </a:endParaRPr>
                    </a:p>
                    <a:p>
                      <a:pPr marL="0" lvl="0" indent="0" algn="l" rtl="0">
                        <a:spcBef>
                          <a:spcPts val="0"/>
                        </a:spcBef>
                        <a:spcAft>
                          <a:spcPts val="0"/>
                        </a:spcAft>
                        <a:buNone/>
                      </a:pPr>
                      <a:r>
                        <a:rPr lang="de" sz="900" b="1">
                          <a:latin typeface="DM Sans"/>
                          <a:ea typeface="DM Sans"/>
                          <a:cs typeface="DM Sans"/>
                          <a:sym typeface="DM Sans"/>
                        </a:rPr>
                        <a:t>Titel</a:t>
                      </a:r>
                      <a:endParaRPr sz="900" b="1">
                        <a:latin typeface="DM Sans"/>
                        <a:ea typeface="DM Sans"/>
                        <a:cs typeface="DM Sans"/>
                        <a:sym typeface="DM Sans"/>
                      </a:endParaRPr>
                    </a:p>
                    <a:p>
                      <a:pPr marL="0" lvl="0" indent="0" algn="l" rtl="0">
                        <a:spcBef>
                          <a:spcPts val="0"/>
                        </a:spcBef>
                        <a:spcAft>
                          <a:spcPts val="0"/>
                        </a:spcAft>
                        <a:buNone/>
                      </a:pPr>
                      <a:endParaRPr sz="900" b="1">
                        <a:latin typeface="DM Sans"/>
                        <a:ea typeface="DM Sans"/>
                        <a:cs typeface="DM Sans"/>
                        <a:sym typeface="DM Sans"/>
                      </a:endParaRPr>
                    </a:p>
                    <a:p>
                      <a:pPr marL="0" lvl="0" indent="0" algn="l" rtl="0">
                        <a:spcBef>
                          <a:spcPts val="0"/>
                        </a:spcBef>
                        <a:spcAft>
                          <a:spcPts val="0"/>
                        </a:spcAft>
                        <a:buNone/>
                      </a:pPr>
                      <a:r>
                        <a:rPr lang="de" sz="900" i="1">
                          <a:latin typeface="DM Sans"/>
                          <a:ea typeface="DM Sans"/>
                          <a:cs typeface="DM Sans"/>
                          <a:sym typeface="DM Sans"/>
                        </a:rPr>
                        <a:t>Untertitel</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2</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b="1">
                          <a:solidFill>
                            <a:schemeClr val="dk1"/>
                          </a:solidFill>
                          <a:latin typeface="DM Sans"/>
                          <a:ea typeface="DM Sans"/>
                          <a:cs typeface="DM Sans"/>
                          <a:sym typeface="DM Sans"/>
                        </a:rPr>
                        <a:t>Titel</a:t>
                      </a: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i="1">
                          <a:solidFill>
                            <a:schemeClr val="dk1"/>
                          </a:solidFill>
                          <a:latin typeface="DM Sans"/>
                          <a:ea typeface="DM Sans"/>
                          <a:cs typeface="DM Sans"/>
                          <a:sym typeface="DM Sans"/>
                        </a:rPr>
                        <a:t>Untertitel</a:t>
                      </a:r>
                      <a:endParaRPr sz="9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3</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b="1">
                          <a:solidFill>
                            <a:schemeClr val="dk1"/>
                          </a:solidFill>
                          <a:latin typeface="DM Sans"/>
                          <a:ea typeface="DM Sans"/>
                          <a:cs typeface="DM Sans"/>
                          <a:sym typeface="DM Sans"/>
                        </a:rPr>
                        <a:t>Titel</a:t>
                      </a: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i="1">
                          <a:solidFill>
                            <a:schemeClr val="dk1"/>
                          </a:solidFill>
                          <a:latin typeface="DM Sans"/>
                          <a:ea typeface="DM Sans"/>
                          <a:cs typeface="DM Sans"/>
                          <a:sym typeface="DM Sans"/>
                        </a:rPr>
                        <a:t>Untertitel</a:t>
                      </a:r>
                      <a:endParaRPr sz="9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4</a:t>
                      </a:r>
                      <a:endParaRPr sz="900" b="1">
                        <a:latin typeface="DM Sans"/>
                        <a:ea typeface="DM Sans"/>
                        <a:cs typeface="DM Sans"/>
                        <a:sym typeface="DM Sans"/>
                      </a:endParaRPr>
                    </a:p>
                    <a:p>
                      <a:pPr marL="0" lvl="0" indent="0" algn="l" rtl="0">
                        <a:spcBef>
                          <a:spcPts val="0"/>
                        </a:spcBef>
                        <a:spcAft>
                          <a:spcPts val="0"/>
                        </a:spcAft>
                        <a:buNone/>
                      </a:pP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b="1">
                          <a:solidFill>
                            <a:schemeClr val="dk1"/>
                          </a:solidFill>
                          <a:latin typeface="DM Sans"/>
                          <a:ea typeface="DM Sans"/>
                          <a:cs typeface="DM Sans"/>
                          <a:sym typeface="DM Sans"/>
                        </a:rPr>
                        <a:t>Titel</a:t>
                      </a: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i="1">
                          <a:solidFill>
                            <a:schemeClr val="dk1"/>
                          </a:solidFill>
                          <a:latin typeface="DM Sans"/>
                          <a:ea typeface="DM Sans"/>
                          <a:cs typeface="DM Sans"/>
                          <a:sym typeface="DM Sans"/>
                        </a:rPr>
                        <a:t>Untertitel</a:t>
                      </a:r>
                      <a:endParaRPr sz="900" b="1">
                        <a:latin typeface="DM Sans"/>
                        <a:ea typeface="DM Sans"/>
                        <a:cs typeface="DM Sans"/>
                        <a:sym typeface="DM Sans"/>
                      </a:endParaRPr>
                    </a:p>
                    <a:p>
                      <a:pPr marL="0" lvl="0" indent="0" algn="l" rtl="0">
                        <a:spcBef>
                          <a:spcPts val="0"/>
                        </a:spcBef>
                        <a:spcAft>
                          <a:spcPts val="0"/>
                        </a:spcAft>
                        <a:buNone/>
                      </a:pPr>
                      <a:endParaRPr sz="9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5</a:t>
                      </a: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b="1">
                          <a:solidFill>
                            <a:schemeClr val="dk1"/>
                          </a:solidFill>
                          <a:latin typeface="DM Sans"/>
                          <a:ea typeface="DM Sans"/>
                          <a:cs typeface="DM Sans"/>
                          <a:sym typeface="DM Sans"/>
                        </a:rPr>
                        <a:t>Titel</a:t>
                      </a: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i="1">
                          <a:solidFill>
                            <a:schemeClr val="dk1"/>
                          </a:solidFill>
                          <a:latin typeface="DM Sans"/>
                          <a:ea typeface="DM Sans"/>
                          <a:cs typeface="DM Sans"/>
                          <a:sym typeface="DM Sans"/>
                        </a:rPr>
                        <a:t>Untertitel</a:t>
                      </a:r>
                      <a:endParaRPr sz="900" b="1">
                        <a:latin typeface="DM Sans"/>
                        <a:ea typeface="DM Sans"/>
                        <a:cs typeface="DM Sans"/>
                        <a:sym typeface="DM Sans"/>
                      </a:endParaRPr>
                    </a:p>
                    <a:p>
                      <a:pPr marL="0" lvl="0" indent="0" algn="l" rtl="0">
                        <a:spcBef>
                          <a:spcPts val="0"/>
                        </a:spcBef>
                        <a:spcAft>
                          <a:spcPts val="0"/>
                        </a:spcAft>
                        <a:buNone/>
                      </a:pPr>
                      <a:endParaRPr sz="9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de" sz="900" b="1">
                          <a:latin typeface="DM Sans"/>
                          <a:ea typeface="DM Sans"/>
                          <a:cs typeface="DM Sans"/>
                          <a:sym typeface="DM Sans"/>
                        </a:rPr>
                        <a:t>Modul 6</a:t>
                      </a:r>
                      <a:endParaRPr sz="900" b="1">
                        <a:latin typeface="DM Sans"/>
                        <a:ea typeface="DM Sans"/>
                        <a:cs typeface="DM Sans"/>
                        <a:sym typeface="DM Sans"/>
                      </a:endParaRPr>
                    </a:p>
                    <a:p>
                      <a:pPr marL="0" lvl="0" indent="0" algn="l" rtl="0">
                        <a:spcBef>
                          <a:spcPts val="0"/>
                        </a:spcBef>
                        <a:spcAft>
                          <a:spcPts val="0"/>
                        </a:spcAft>
                        <a:buNone/>
                      </a:pPr>
                      <a:endParaRPr sz="90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b="1">
                          <a:solidFill>
                            <a:schemeClr val="dk1"/>
                          </a:solidFill>
                          <a:latin typeface="DM Sans"/>
                          <a:ea typeface="DM Sans"/>
                          <a:cs typeface="DM Sans"/>
                          <a:sym typeface="DM Sans"/>
                        </a:rPr>
                        <a:t>Titel</a:t>
                      </a: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90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i="1">
                          <a:solidFill>
                            <a:schemeClr val="dk1"/>
                          </a:solidFill>
                          <a:latin typeface="DM Sans"/>
                          <a:ea typeface="DM Sans"/>
                          <a:cs typeface="DM Sans"/>
                          <a:sym typeface="DM Sans"/>
                        </a:rPr>
                        <a:t>Untertitel</a:t>
                      </a:r>
                      <a:endParaRPr sz="9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02925">
                <a:tc gridSpan="5">
                  <a:txBody>
                    <a:bodyPr/>
                    <a:lstStyle/>
                    <a:p>
                      <a:pPr marL="0" lvl="0" indent="0" algn="ctr" rtl="0">
                        <a:spcBef>
                          <a:spcPts val="0"/>
                        </a:spcBef>
                        <a:spcAft>
                          <a:spcPts val="0"/>
                        </a:spcAft>
                        <a:buNone/>
                      </a:pPr>
                      <a:r>
                        <a:rPr lang="de" sz="900">
                          <a:latin typeface="DM Sans"/>
                          <a:ea typeface="DM Sans"/>
                          <a:cs typeface="DM Sans"/>
                          <a:sym typeface="DM Sans"/>
                        </a:rPr>
                        <a:t>Wesentlicher Inhalt</a:t>
                      </a: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a:txBody>
                    <a:bodyPr/>
                    <a:lstStyle/>
                    <a:p>
                      <a:pPr marL="0" lvl="0" indent="0" algn="ctr" rtl="0">
                        <a:spcBef>
                          <a:spcPts val="0"/>
                        </a:spcBef>
                        <a:spcAft>
                          <a:spcPts val="0"/>
                        </a:spcAft>
                        <a:buNone/>
                      </a:pP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003675">
                <a:tc>
                  <a:txBody>
                    <a:bodyPr/>
                    <a:lstStyle/>
                    <a:p>
                      <a:pPr marL="0" lvl="0" indent="0" algn="l" rtl="0">
                        <a:spcBef>
                          <a:spcPts val="0"/>
                        </a:spcBef>
                        <a:spcAft>
                          <a:spcPts val="0"/>
                        </a:spcAft>
                        <a:buNone/>
                      </a:pPr>
                      <a:r>
                        <a:rPr lang="de" sz="900">
                          <a:latin typeface="DM Sans"/>
                          <a:ea typeface="DM Sans"/>
                          <a:cs typeface="DM Sans"/>
                          <a:sym typeface="DM Sans"/>
                        </a:rPr>
                        <a:t>Inhaltlicher Schwerpunkt 1</a:t>
                      </a:r>
                      <a:endParaRPr sz="900">
                        <a:latin typeface="DM Sans"/>
                        <a:ea typeface="DM Sans"/>
                        <a:cs typeface="DM Sans"/>
                        <a:sym typeface="DM Sans"/>
                      </a:endParaRPr>
                    </a:p>
                    <a:p>
                      <a:pPr marL="0" lvl="0" indent="0" algn="l" rtl="0">
                        <a:spcBef>
                          <a:spcPts val="500"/>
                        </a:spcBef>
                        <a:spcAft>
                          <a:spcPts val="0"/>
                        </a:spcAft>
                        <a:buNone/>
                      </a:pPr>
                      <a:r>
                        <a:rPr lang="de" sz="900">
                          <a:latin typeface="DM Sans"/>
                          <a:ea typeface="DM Sans"/>
                          <a:cs typeface="DM Sans"/>
                          <a:sym typeface="DM Sans"/>
                        </a:rPr>
                        <a:t>Inhaltlicher Schwerpunkt 2</a:t>
                      </a:r>
                      <a:endParaRPr sz="900">
                        <a:latin typeface="DM Sans"/>
                        <a:ea typeface="DM Sans"/>
                        <a:cs typeface="DM Sans"/>
                        <a:sym typeface="DM Sans"/>
                      </a:endParaRPr>
                    </a:p>
                    <a:p>
                      <a:pPr marL="0" lvl="0" indent="0" algn="l" rtl="0">
                        <a:spcBef>
                          <a:spcPts val="500"/>
                        </a:spcBef>
                        <a:spcAft>
                          <a:spcPts val="500"/>
                        </a:spcAft>
                        <a:buNone/>
                      </a:pPr>
                      <a:r>
                        <a:rPr lang="de" sz="900">
                          <a:latin typeface="DM Sans"/>
                          <a:ea typeface="DM Sans"/>
                          <a:cs typeface="DM Sans"/>
                          <a:sym typeface="DM Sans"/>
                        </a:rPr>
                        <a:t>Inhaltlicher Schwerpunkt 3</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1</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2</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3</a:t>
                      </a:r>
                      <a:endParaRPr sz="900">
                        <a:solidFill>
                          <a:schemeClr val="dk1"/>
                        </a:solidFill>
                        <a:latin typeface="DM Sans"/>
                        <a:ea typeface="DM Sans"/>
                        <a:cs typeface="DM Sans"/>
                        <a:sym typeface="DM Sans"/>
                      </a:endParaRPr>
                    </a:p>
                    <a:p>
                      <a:pPr marL="0" lvl="0" indent="0" algn="l" rtl="0">
                        <a:spcBef>
                          <a:spcPts val="500"/>
                        </a:spcBef>
                        <a:spcAft>
                          <a:spcPts val="50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1</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2</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3</a:t>
                      </a:r>
                      <a:endParaRPr sz="900">
                        <a:solidFill>
                          <a:schemeClr val="dk1"/>
                        </a:solidFill>
                        <a:latin typeface="DM Sans"/>
                        <a:ea typeface="DM Sans"/>
                        <a:cs typeface="DM Sans"/>
                        <a:sym typeface="DM Sans"/>
                      </a:endParaRPr>
                    </a:p>
                    <a:p>
                      <a:pPr marL="0" marR="0" lvl="0" indent="0" algn="l" rtl="0">
                        <a:lnSpc>
                          <a:spcPct val="100000"/>
                        </a:lnSpc>
                        <a:spcBef>
                          <a:spcPts val="500"/>
                        </a:spcBef>
                        <a:spcAft>
                          <a:spcPts val="50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1</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2</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3</a:t>
                      </a:r>
                      <a:endParaRPr sz="900">
                        <a:solidFill>
                          <a:schemeClr val="dk1"/>
                        </a:solidFill>
                        <a:latin typeface="DM Sans"/>
                        <a:ea typeface="DM Sans"/>
                        <a:cs typeface="DM Sans"/>
                        <a:sym typeface="DM Sans"/>
                      </a:endParaRPr>
                    </a:p>
                    <a:p>
                      <a:pPr marL="0" marR="0" lvl="0" indent="0" algn="l" rtl="0">
                        <a:lnSpc>
                          <a:spcPct val="100000"/>
                        </a:lnSpc>
                        <a:spcBef>
                          <a:spcPts val="500"/>
                        </a:spcBef>
                        <a:spcAft>
                          <a:spcPts val="50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1</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2</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3</a:t>
                      </a:r>
                      <a:endParaRPr sz="900">
                        <a:solidFill>
                          <a:schemeClr val="dk1"/>
                        </a:solidFill>
                        <a:latin typeface="DM Sans"/>
                        <a:ea typeface="DM Sans"/>
                        <a:cs typeface="DM Sans"/>
                        <a:sym typeface="DM Sans"/>
                      </a:endParaRPr>
                    </a:p>
                    <a:p>
                      <a:pPr marL="0" marR="0" lvl="0" indent="0" algn="l" rtl="0">
                        <a:lnSpc>
                          <a:spcPct val="100000"/>
                        </a:lnSpc>
                        <a:spcBef>
                          <a:spcPts val="500"/>
                        </a:spcBef>
                        <a:spcAft>
                          <a:spcPts val="50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1</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2</a:t>
                      </a:r>
                      <a:endParaRPr sz="900">
                        <a:solidFill>
                          <a:schemeClr val="dk1"/>
                        </a:solidFill>
                        <a:latin typeface="DM Sans"/>
                        <a:ea typeface="DM Sans"/>
                        <a:cs typeface="DM Sans"/>
                        <a:sym typeface="DM Sans"/>
                      </a:endParaRPr>
                    </a:p>
                    <a:p>
                      <a:pPr marL="0" lvl="0" indent="0" algn="l" rtl="0">
                        <a:spcBef>
                          <a:spcPts val="500"/>
                        </a:spcBef>
                        <a:spcAft>
                          <a:spcPts val="0"/>
                        </a:spcAft>
                        <a:buClr>
                          <a:schemeClr val="dk1"/>
                        </a:buClr>
                        <a:buSzPts val="1100"/>
                        <a:buFont typeface="Arial"/>
                        <a:buNone/>
                      </a:pPr>
                      <a:r>
                        <a:rPr lang="de" sz="900">
                          <a:solidFill>
                            <a:schemeClr val="dk1"/>
                          </a:solidFill>
                          <a:latin typeface="DM Sans"/>
                          <a:ea typeface="DM Sans"/>
                          <a:cs typeface="DM Sans"/>
                          <a:sym typeface="DM Sans"/>
                        </a:rPr>
                        <a:t>Inhaltlicher Schwerpunkt 3</a:t>
                      </a:r>
                      <a:endParaRPr sz="900">
                        <a:solidFill>
                          <a:schemeClr val="dk1"/>
                        </a:solidFill>
                        <a:latin typeface="DM Sans"/>
                        <a:ea typeface="DM Sans"/>
                        <a:cs typeface="DM Sans"/>
                        <a:sym typeface="DM Sans"/>
                      </a:endParaRPr>
                    </a:p>
                    <a:p>
                      <a:pPr marL="0" marR="0" lvl="0" indent="0" algn="l" rtl="0">
                        <a:lnSpc>
                          <a:spcPct val="100000"/>
                        </a:lnSpc>
                        <a:spcBef>
                          <a:spcPts val="500"/>
                        </a:spcBef>
                        <a:spcAft>
                          <a:spcPts val="50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grpSp>
        <p:nvGrpSpPr>
          <p:cNvPr id="1588" name="Google Shape;1588;p122"/>
          <p:cNvGrpSpPr/>
          <p:nvPr/>
        </p:nvGrpSpPr>
        <p:grpSpPr>
          <a:xfrm>
            <a:off x="8142476" y="-6100"/>
            <a:ext cx="1006185" cy="369303"/>
            <a:chOff x="8686170" y="1200886"/>
            <a:chExt cx="913800" cy="327600"/>
          </a:xfrm>
        </p:grpSpPr>
        <p:sp>
          <p:nvSpPr>
            <p:cNvPr id="1589" name="Google Shape;1589;p122"/>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0" name="Google Shape;1590;p12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594"/>
        <p:cNvGrpSpPr/>
        <p:nvPr/>
      </p:nvGrpSpPr>
      <p:grpSpPr>
        <a:xfrm>
          <a:off x="0" y="0"/>
          <a:ext cx="0" cy="0"/>
          <a:chOff x="0" y="0"/>
          <a:chExt cx="0" cy="0"/>
        </a:xfrm>
      </p:grpSpPr>
      <p:sp>
        <p:nvSpPr>
          <p:cNvPr id="1595" name="Google Shape;1595;p123"/>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596" name="Google Shape;1596;p12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3"/>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Lernreise</a:t>
            </a:r>
            <a:endParaRPr sz="2400">
              <a:solidFill>
                <a:schemeClr val="dk1"/>
              </a:solidFill>
              <a:latin typeface="DM Sans Medium"/>
              <a:ea typeface="DM Sans Medium"/>
              <a:cs typeface="DM Sans Medium"/>
              <a:sym typeface="DM Sans Medium"/>
            </a:endParaRPr>
          </a:p>
        </p:txBody>
      </p:sp>
      <p:sp>
        <p:nvSpPr>
          <p:cNvPr id="1598" name="Google Shape;1598;p123"/>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74</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24"/>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604" name="Google Shape;1604;p124"/>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Grobe Lernreise: Online Learning Lab</a:t>
            </a:r>
            <a:endParaRPr sz="2400">
              <a:latin typeface="DM Sans Medium"/>
              <a:ea typeface="DM Sans Medium"/>
              <a:cs typeface="DM Sans Medium"/>
              <a:sym typeface="DM Sans Medium"/>
            </a:endParaRPr>
          </a:p>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605" name="Google Shape;1605;p12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4"/>
          <p:cNvSpPr/>
          <p:nvPr/>
        </p:nvSpPr>
        <p:spPr>
          <a:xfrm>
            <a:off x="1427519"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latin typeface="DM Sans"/>
                <a:ea typeface="DM Sans"/>
                <a:cs typeface="DM Sans"/>
                <a:sym typeface="DM Sans"/>
              </a:rPr>
              <a:t>Onboarding</a:t>
            </a:r>
            <a:endParaRPr sz="900" b="1">
              <a:latin typeface="DM Sans"/>
              <a:ea typeface="DM Sans"/>
              <a:cs typeface="DM Sans"/>
              <a:sym typeface="DM Sans"/>
            </a:endParaRPr>
          </a:p>
          <a:p>
            <a:pPr marL="0" lvl="0" indent="0" algn="ctr" rtl="0">
              <a:lnSpc>
                <a:spcPct val="115000"/>
              </a:lnSpc>
              <a:spcBef>
                <a:spcPts val="0"/>
              </a:spcBef>
              <a:spcAft>
                <a:spcPts val="0"/>
              </a:spcAft>
              <a:buNone/>
            </a:pPr>
            <a:r>
              <a:rPr lang="de" sz="900">
                <a:latin typeface="DM Sans"/>
                <a:ea typeface="DM Sans"/>
                <a:cs typeface="DM Sans"/>
                <a:sym typeface="DM Sans"/>
              </a:rPr>
              <a:t> </a:t>
            </a:r>
            <a:endParaRPr sz="900">
              <a:latin typeface="DM Sans"/>
              <a:ea typeface="DM Sans"/>
              <a:cs typeface="DM Sans"/>
              <a:sym typeface="DM Sans"/>
            </a:endParaRPr>
          </a:p>
        </p:txBody>
      </p:sp>
      <p:sp>
        <p:nvSpPr>
          <p:cNvPr id="1607" name="Google Shape;1607;p124"/>
          <p:cNvSpPr/>
          <p:nvPr/>
        </p:nvSpPr>
        <p:spPr>
          <a:xfrm>
            <a:off x="2502232"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latin typeface="DM Sans"/>
                <a:ea typeface="DM Sans"/>
                <a:cs typeface="DM Sans"/>
                <a:sym typeface="DM Sans"/>
              </a:rPr>
              <a:t>Individuelles Mindset</a:t>
            </a:r>
            <a:endParaRPr sz="900">
              <a:latin typeface="DM Sans"/>
              <a:ea typeface="DM Sans"/>
              <a:cs typeface="DM Sans"/>
              <a:sym typeface="DM Sans"/>
            </a:endParaRPr>
          </a:p>
        </p:txBody>
      </p:sp>
      <p:sp>
        <p:nvSpPr>
          <p:cNvPr id="1608" name="Google Shape;1608;p124"/>
          <p:cNvSpPr/>
          <p:nvPr/>
        </p:nvSpPr>
        <p:spPr>
          <a:xfrm>
            <a:off x="3576945"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Clr>
                <a:srgbClr val="000000"/>
              </a:buClr>
              <a:buSzPts val="1100"/>
              <a:buFont typeface="Arial"/>
              <a:buNone/>
            </a:pPr>
            <a:r>
              <a:rPr lang="de" sz="900" b="1">
                <a:solidFill>
                  <a:srgbClr val="000000"/>
                </a:solidFill>
                <a:latin typeface="DM Sans"/>
                <a:ea typeface="DM Sans"/>
                <a:cs typeface="DM Sans"/>
                <a:sym typeface="DM Sans"/>
              </a:rPr>
              <a:t>Effektives Lernen</a:t>
            </a:r>
            <a:endParaRPr sz="900">
              <a:latin typeface="DM Sans"/>
              <a:ea typeface="DM Sans"/>
              <a:cs typeface="DM Sans"/>
              <a:sym typeface="DM Sans"/>
            </a:endParaRPr>
          </a:p>
        </p:txBody>
      </p:sp>
      <p:sp>
        <p:nvSpPr>
          <p:cNvPr id="1609" name="Google Shape;1609;p124"/>
          <p:cNvSpPr/>
          <p:nvPr/>
        </p:nvSpPr>
        <p:spPr>
          <a:xfrm>
            <a:off x="4651658"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solidFill>
                  <a:srgbClr val="000000"/>
                </a:solidFill>
                <a:latin typeface="DM Sans"/>
                <a:ea typeface="DM Sans"/>
                <a:cs typeface="DM Sans"/>
                <a:sym typeface="DM Sans"/>
              </a:rPr>
              <a:t>Self-Leadership</a:t>
            </a:r>
            <a:endParaRPr sz="900" b="1">
              <a:solidFill>
                <a:srgbClr val="000000"/>
              </a:solidFill>
              <a:latin typeface="DM Sans"/>
              <a:ea typeface="DM Sans"/>
              <a:cs typeface="DM Sans"/>
              <a:sym typeface="DM Sans"/>
            </a:endParaRPr>
          </a:p>
          <a:p>
            <a:pPr marL="0" lvl="0" indent="0" algn="ctr" rtl="0">
              <a:lnSpc>
                <a:spcPct val="115000"/>
              </a:lnSpc>
              <a:spcBef>
                <a:spcPts val="0"/>
              </a:spcBef>
              <a:spcAft>
                <a:spcPts val="0"/>
              </a:spcAft>
              <a:buNone/>
            </a:pPr>
            <a:endParaRPr sz="900" b="1">
              <a:solidFill>
                <a:srgbClr val="000000"/>
              </a:solidFill>
              <a:latin typeface="DM Sans"/>
              <a:ea typeface="DM Sans"/>
              <a:cs typeface="DM Sans"/>
              <a:sym typeface="DM Sans"/>
            </a:endParaRPr>
          </a:p>
        </p:txBody>
      </p:sp>
      <p:sp>
        <p:nvSpPr>
          <p:cNvPr id="1610" name="Google Shape;1610;p124"/>
          <p:cNvSpPr/>
          <p:nvPr/>
        </p:nvSpPr>
        <p:spPr>
          <a:xfrm>
            <a:off x="5726371"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latin typeface="DM Sans"/>
                <a:ea typeface="DM Sans"/>
                <a:cs typeface="DM Sans"/>
                <a:sym typeface="DM Sans"/>
              </a:rPr>
              <a:t>Gesundes Lernen</a:t>
            </a:r>
            <a:endParaRPr sz="900">
              <a:latin typeface="DM Sans"/>
              <a:ea typeface="DM Sans"/>
              <a:cs typeface="DM Sans"/>
              <a:sym typeface="DM Sans"/>
            </a:endParaRPr>
          </a:p>
        </p:txBody>
      </p:sp>
      <p:sp>
        <p:nvSpPr>
          <p:cNvPr id="1611" name="Google Shape;1611;p124"/>
          <p:cNvSpPr/>
          <p:nvPr/>
        </p:nvSpPr>
        <p:spPr>
          <a:xfrm>
            <a:off x="6797671"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latin typeface="DM Sans"/>
                <a:ea typeface="DM Sans"/>
                <a:cs typeface="DM Sans"/>
                <a:sym typeface="DM Sans"/>
              </a:rPr>
              <a:t>Organisationales Mindset</a:t>
            </a:r>
            <a:endParaRPr sz="900">
              <a:latin typeface="DM Sans"/>
              <a:ea typeface="DM Sans"/>
              <a:cs typeface="DM Sans"/>
              <a:sym typeface="DM Sans"/>
            </a:endParaRPr>
          </a:p>
        </p:txBody>
      </p:sp>
      <p:sp>
        <p:nvSpPr>
          <p:cNvPr id="1612" name="Google Shape;1612;p124"/>
          <p:cNvSpPr/>
          <p:nvPr/>
        </p:nvSpPr>
        <p:spPr>
          <a:xfrm>
            <a:off x="352800" y="1766575"/>
            <a:ext cx="1023000" cy="1488900"/>
          </a:xfrm>
          <a:prstGeom prst="rect">
            <a:avLst/>
          </a:prstGeom>
          <a:solidFill>
            <a:srgbClr val="FFFFFF"/>
          </a:solidFill>
          <a:ln w="9525" cap="flat" cmpd="sng">
            <a:solidFill>
              <a:srgbClr val="EEEEEE"/>
            </a:solidFill>
            <a:prstDash val="solid"/>
            <a:round/>
            <a:headEnd type="none" w="sm" len="sm"/>
            <a:tailEnd type="none" w="sm" len="sm"/>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latin typeface="DM Sans"/>
                <a:ea typeface="DM Sans"/>
                <a:cs typeface="DM Sans"/>
                <a:sym typeface="DM Sans"/>
              </a:rPr>
              <a:t>Willkommen</a:t>
            </a:r>
            <a:endParaRPr sz="900" b="1">
              <a:latin typeface="DM Sans"/>
              <a:ea typeface="DM Sans"/>
              <a:cs typeface="DM Sans"/>
              <a:sym typeface="DM Sans"/>
            </a:endParaRPr>
          </a:p>
          <a:p>
            <a:pPr marL="0" lvl="0" indent="0" algn="ctr" rtl="0">
              <a:lnSpc>
                <a:spcPct val="115000"/>
              </a:lnSpc>
              <a:spcBef>
                <a:spcPts val="0"/>
              </a:spcBef>
              <a:spcAft>
                <a:spcPts val="0"/>
              </a:spcAft>
              <a:buNone/>
            </a:pPr>
            <a:endParaRPr sz="900" b="1">
              <a:latin typeface="DM Sans"/>
              <a:ea typeface="DM Sans"/>
              <a:cs typeface="DM Sans"/>
              <a:sym typeface="DM Sans"/>
            </a:endParaRPr>
          </a:p>
        </p:txBody>
      </p:sp>
      <p:pic>
        <p:nvPicPr>
          <p:cNvPr id="1613" name="Google Shape;1613;p12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938587" y="1854907"/>
            <a:ext cx="741176" cy="943580"/>
          </a:xfrm>
          <a:prstGeom prst="rect">
            <a:avLst/>
          </a:prstGeom>
          <a:noFill/>
          <a:ln>
            <a:noFill/>
          </a:ln>
        </p:spPr>
      </p:pic>
      <p:pic>
        <p:nvPicPr>
          <p:cNvPr id="1614" name="Google Shape;1614;p12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909113" y="1830899"/>
            <a:ext cx="564721" cy="943550"/>
          </a:xfrm>
          <a:prstGeom prst="rect">
            <a:avLst/>
          </a:prstGeom>
          <a:noFill/>
          <a:ln>
            <a:noFill/>
          </a:ln>
        </p:spPr>
      </p:pic>
      <p:pic>
        <p:nvPicPr>
          <p:cNvPr id="1615" name="Google Shape;1615;p12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648919" y="1833544"/>
            <a:ext cx="741174" cy="943560"/>
          </a:xfrm>
          <a:prstGeom prst="rect">
            <a:avLst/>
          </a:prstGeom>
          <a:noFill/>
          <a:ln>
            <a:noFill/>
          </a:ln>
        </p:spPr>
      </p:pic>
      <p:pic>
        <p:nvPicPr>
          <p:cNvPr id="1616" name="Google Shape;1616;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691246" y="1833544"/>
            <a:ext cx="741146" cy="943565"/>
          </a:xfrm>
          <a:prstGeom prst="rect">
            <a:avLst/>
          </a:prstGeom>
          <a:noFill/>
          <a:ln>
            <a:noFill/>
          </a:ln>
        </p:spPr>
      </p:pic>
      <p:pic>
        <p:nvPicPr>
          <p:cNvPr id="1617" name="Google Shape;1617;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615205" y="1890407"/>
            <a:ext cx="647658" cy="824550"/>
          </a:xfrm>
          <a:prstGeom prst="rect">
            <a:avLst/>
          </a:prstGeom>
          <a:noFill/>
          <a:ln>
            <a:noFill/>
          </a:ln>
        </p:spPr>
      </p:pic>
      <p:pic>
        <p:nvPicPr>
          <p:cNvPr id="1618" name="Google Shape;1618;p12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47024" y="2419299"/>
            <a:ext cx="834474" cy="270050"/>
          </a:xfrm>
          <a:prstGeom prst="rect">
            <a:avLst/>
          </a:prstGeom>
          <a:noFill/>
          <a:ln>
            <a:noFill/>
          </a:ln>
        </p:spPr>
      </p:pic>
      <p:sp>
        <p:nvSpPr>
          <p:cNvPr id="1619" name="Google Shape;1619;p124"/>
          <p:cNvSpPr/>
          <p:nvPr/>
        </p:nvSpPr>
        <p:spPr>
          <a:xfrm>
            <a:off x="7868976" y="1766580"/>
            <a:ext cx="1023000" cy="1476900"/>
          </a:xfrm>
          <a:prstGeom prst="rect">
            <a:avLst/>
          </a:prstGeom>
          <a:noFill/>
          <a:ln w="9525" cap="flat" cmpd="sng">
            <a:solidFill>
              <a:srgbClr val="EEEEEE"/>
            </a:solidFill>
            <a:prstDash val="solid"/>
            <a:round/>
            <a:headEnd type="none" w="sm" len="sm"/>
            <a:tailEnd type="none" w="sm" len="sm"/>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latin typeface="DM Sans"/>
                <a:ea typeface="DM Sans"/>
                <a:cs typeface="DM Sans"/>
                <a:sym typeface="DM Sans"/>
              </a:rPr>
              <a:t>Transfer</a:t>
            </a:r>
            <a:endParaRPr sz="900" b="1">
              <a:latin typeface="DM Sans"/>
              <a:ea typeface="DM Sans"/>
              <a:cs typeface="DM Sans"/>
              <a:sym typeface="DM Sans"/>
            </a:endParaRPr>
          </a:p>
          <a:p>
            <a:pPr marL="0" lvl="0" indent="0" algn="ctr" rtl="0">
              <a:lnSpc>
                <a:spcPct val="115000"/>
              </a:lnSpc>
              <a:spcBef>
                <a:spcPts val="0"/>
              </a:spcBef>
              <a:spcAft>
                <a:spcPts val="0"/>
              </a:spcAft>
              <a:buNone/>
            </a:pPr>
            <a:endParaRPr sz="900" b="1">
              <a:latin typeface="DM Sans"/>
              <a:ea typeface="DM Sans"/>
              <a:cs typeface="DM Sans"/>
              <a:sym typeface="DM Sans"/>
            </a:endParaRPr>
          </a:p>
        </p:txBody>
      </p:sp>
      <p:sp>
        <p:nvSpPr>
          <p:cNvPr id="1620" name="Google Shape;1620;p124"/>
          <p:cNvSpPr/>
          <p:nvPr/>
        </p:nvSpPr>
        <p:spPr>
          <a:xfrm>
            <a:off x="352800" y="1528650"/>
            <a:ext cx="1023000" cy="202200"/>
          </a:xfrm>
          <a:prstGeom prst="rect">
            <a:avLst/>
          </a:prstGeom>
          <a:solidFill>
            <a:srgbClr val="FFFFFF"/>
          </a:solidFill>
          <a:ln w="9525" cap="flat" cmpd="sng">
            <a:solidFill>
              <a:srgbClr val="EEEEEE"/>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0</a:t>
            </a:r>
            <a:endParaRPr sz="800">
              <a:latin typeface="DM Sans"/>
              <a:ea typeface="DM Sans"/>
              <a:cs typeface="DM Sans"/>
              <a:sym typeface="DM Sans"/>
            </a:endParaRPr>
          </a:p>
        </p:txBody>
      </p:sp>
      <p:sp>
        <p:nvSpPr>
          <p:cNvPr id="1621" name="Google Shape;1621;p124"/>
          <p:cNvSpPr/>
          <p:nvPr/>
        </p:nvSpPr>
        <p:spPr>
          <a:xfrm>
            <a:off x="1426539"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1</a:t>
            </a:r>
            <a:endParaRPr sz="800">
              <a:latin typeface="DM Sans"/>
              <a:ea typeface="DM Sans"/>
              <a:cs typeface="DM Sans"/>
              <a:sym typeface="DM Sans"/>
            </a:endParaRPr>
          </a:p>
        </p:txBody>
      </p:sp>
      <p:sp>
        <p:nvSpPr>
          <p:cNvPr id="1622" name="Google Shape;1622;p124"/>
          <p:cNvSpPr/>
          <p:nvPr/>
        </p:nvSpPr>
        <p:spPr>
          <a:xfrm>
            <a:off x="2500279"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2</a:t>
            </a:r>
            <a:endParaRPr sz="800">
              <a:latin typeface="DM Sans"/>
              <a:ea typeface="DM Sans"/>
              <a:cs typeface="DM Sans"/>
              <a:sym typeface="DM Sans"/>
            </a:endParaRPr>
          </a:p>
        </p:txBody>
      </p:sp>
      <p:sp>
        <p:nvSpPr>
          <p:cNvPr id="1623" name="Google Shape;1623;p124"/>
          <p:cNvSpPr/>
          <p:nvPr/>
        </p:nvSpPr>
        <p:spPr>
          <a:xfrm>
            <a:off x="3574018"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3</a:t>
            </a:r>
            <a:endParaRPr sz="800">
              <a:latin typeface="DM Sans"/>
              <a:ea typeface="DM Sans"/>
              <a:cs typeface="DM Sans"/>
              <a:sym typeface="DM Sans"/>
            </a:endParaRPr>
          </a:p>
        </p:txBody>
      </p:sp>
      <p:sp>
        <p:nvSpPr>
          <p:cNvPr id="1624" name="Google Shape;1624;p124"/>
          <p:cNvSpPr/>
          <p:nvPr/>
        </p:nvSpPr>
        <p:spPr>
          <a:xfrm>
            <a:off x="4647757"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4</a:t>
            </a:r>
            <a:endParaRPr sz="800">
              <a:latin typeface="DM Sans"/>
              <a:ea typeface="DM Sans"/>
              <a:cs typeface="DM Sans"/>
              <a:sym typeface="DM Sans"/>
            </a:endParaRPr>
          </a:p>
        </p:txBody>
      </p:sp>
      <p:sp>
        <p:nvSpPr>
          <p:cNvPr id="1625" name="Google Shape;1625;p124"/>
          <p:cNvSpPr/>
          <p:nvPr/>
        </p:nvSpPr>
        <p:spPr>
          <a:xfrm>
            <a:off x="5721496"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5</a:t>
            </a:r>
            <a:endParaRPr sz="800">
              <a:latin typeface="DM Sans"/>
              <a:ea typeface="DM Sans"/>
              <a:cs typeface="DM Sans"/>
              <a:sym typeface="DM Sans"/>
            </a:endParaRPr>
          </a:p>
        </p:txBody>
      </p:sp>
      <p:sp>
        <p:nvSpPr>
          <p:cNvPr id="1626" name="Google Shape;1626;p124"/>
          <p:cNvSpPr/>
          <p:nvPr/>
        </p:nvSpPr>
        <p:spPr>
          <a:xfrm>
            <a:off x="7868975" y="1528650"/>
            <a:ext cx="1023000" cy="202200"/>
          </a:xfrm>
          <a:prstGeom prst="rect">
            <a:avLst/>
          </a:prstGeom>
          <a:noFill/>
          <a:ln w="9525" cap="flat" cmpd="sng">
            <a:solidFill>
              <a:srgbClr val="EEEEEE"/>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Wochen 7-12</a:t>
            </a:r>
            <a:endParaRPr sz="800">
              <a:latin typeface="DM Sans"/>
              <a:ea typeface="DM Sans"/>
              <a:cs typeface="DM Sans"/>
              <a:sym typeface="DM Sans"/>
            </a:endParaRPr>
          </a:p>
        </p:txBody>
      </p:sp>
      <p:sp>
        <p:nvSpPr>
          <p:cNvPr id="1627" name="Google Shape;1627;p124"/>
          <p:cNvSpPr/>
          <p:nvPr/>
        </p:nvSpPr>
        <p:spPr>
          <a:xfrm>
            <a:off x="6795236"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6</a:t>
            </a:r>
            <a:endParaRPr sz="800">
              <a:latin typeface="DM Sans"/>
              <a:ea typeface="DM Sans"/>
              <a:cs typeface="DM Sans"/>
              <a:sym typeface="DM Sans"/>
            </a:endParaRPr>
          </a:p>
        </p:txBody>
      </p:sp>
      <p:sp>
        <p:nvSpPr>
          <p:cNvPr id="1628" name="Google Shape;1628;p124"/>
          <p:cNvSpPr/>
          <p:nvPr/>
        </p:nvSpPr>
        <p:spPr>
          <a:xfrm>
            <a:off x="352800" y="3295121"/>
            <a:ext cx="1023000" cy="366000"/>
          </a:xfrm>
          <a:prstGeom prst="rect">
            <a:avLst/>
          </a:prstGeom>
          <a:solidFill>
            <a:srgbClr val="FFFFFF"/>
          </a:solidFill>
          <a:ln w="9525" cap="flat" cmpd="sng">
            <a:solidFill>
              <a:srgbClr val="EEEEEE"/>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latin typeface="DM Sans"/>
                <a:ea typeface="DM Sans"/>
                <a:cs typeface="DM Sans"/>
                <a:sym typeface="DM Sans"/>
              </a:rPr>
              <a:t>Lernreise verstehen</a:t>
            </a:r>
            <a:endParaRPr sz="900">
              <a:latin typeface="DM Sans"/>
              <a:ea typeface="DM Sans"/>
              <a:cs typeface="DM Sans"/>
              <a:sym typeface="DM Sans"/>
            </a:endParaRPr>
          </a:p>
        </p:txBody>
      </p:sp>
      <p:sp>
        <p:nvSpPr>
          <p:cNvPr id="1629" name="Google Shape;1629;p124"/>
          <p:cNvSpPr/>
          <p:nvPr/>
        </p:nvSpPr>
        <p:spPr>
          <a:xfrm>
            <a:off x="1426539"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latin typeface="DM Sans"/>
                <a:ea typeface="DM Sans"/>
                <a:cs typeface="DM Sans"/>
                <a:sym typeface="DM Sans"/>
              </a:rPr>
              <a:t>Neugierde </a:t>
            </a:r>
            <a:endParaRPr sz="900">
              <a:latin typeface="DM Sans"/>
              <a:ea typeface="DM Sans"/>
              <a:cs typeface="DM Sans"/>
              <a:sym typeface="DM Sans"/>
            </a:endParaRPr>
          </a:p>
          <a:p>
            <a:pPr marL="0" lvl="0" indent="0" algn="ctr" rtl="0">
              <a:lnSpc>
                <a:spcPct val="115000"/>
              </a:lnSpc>
              <a:spcBef>
                <a:spcPts val="0"/>
              </a:spcBef>
              <a:spcAft>
                <a:spcPts val="0"/>
              </a:spcAft>
              <a:buNone/>
            </a:pPr>
            <a:r>
              <a:rPr lang="de" sz="900">
                <a:latin typeface="DM Sans"/>
                <a:ea typeface="DM Sans"/>
                <a:cs typeface="DM Sans"/>
                <a:sym typeface="DM Sans"/>
              </a:rPr>
              <a:t>wecken</a:t>
            </a:r>
            <a:endParaRPr sz="900">
              <a:latin typeface="DM Sans"/>
              <a:ea typeface="DM Sans"/>
              <a:cs typeface="DM Sans"/>
              <a:sym typeface="DM Sans"/>
            </a:endParaRPr>
          </a:p>
        </p:txBody>
      </p:sp>
      <p:sp>
        <p:nvSpPr>
          <p:cNvPr id="1630" name="Google Shape;1630;p124"/>
          <p:cNvSpPr/>
          <p:nvPr/>
        </p:nvSpPr>
        <p:spPr>
          <a:xfrm>
            <a:off x="2500277"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rgbClr val="000000"/>
                </a:solidFill>
                <a:latin typeface="DM Sans"/>
                <a:ea typeface="DM Sans"/>
                <a:cs typeface="DM Sans"/>
                <a:sym typeface="DM Sans"/>
              </a:rPr>
              <a:t>Veränderung verstehen</a:t>
            </a:r>
            <a:endParaRPr sz="900">
              <a:solidFill>
                <a:srgbClr val="000000"/>
              </a:solidFill>
              <a:latin typeface="DM Sans"/>
              <a:ea typeface="DM Sans"/>
              <a:cs typeface="DM Sans"/>
              <a:sym typeface="DM Sans"/>
            </a:endParaRPr>
          </a:p>
        </p:txBody>
      </p:sp>
      <p:sp>
        <p:nvSpPr>
          <p:cNvPr id="1631" name="Google Shape;1631;p124"/>
          <p:cNvSpPr/>
          <p:nvPr/>
        </p:nvSpPr>
        <p:spPr>
          <a:xfrm>
            <a:off x="3574016"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rgbClr val="000000"/>
                </a:solidFill>
                <a:latin typeface="DM Sans"/>
                <a:ea typeface="DM Sans"/>
                <a:cs typeface="DM Sans"/>
                <a:sym typeface="DM Sans"/>
              </a:rPr>
              <a:t>Lernen </a:t>
            </a:r>
            <a:endParaRPr sz="900">
              <a:solidFill>
                <a:srgbClr val="000000"/>
              </a:solidFill>
              <a:latin typeface="DM Sans"/>
              <a:ea typeface="DM Sans"/>
              <a:cs typeface="DM Sans"/>
              <a:sym typeface="DM Sans"/>
            </a:endParaRPr>
          </a:p>
          <a:p>
            <a:pPr marL="0" lvl="0" indent="0" algn="ctr" rtl="0">
              <a:lnSpc>
                <a:spcPct val="115000"/>
              </a:lnSpc>
              <a:spcBef>
                <a:spcPts val="0"/>
              </a:spcBef>
              <a:spcAft>
                <a:spcPts val="0"/>
              </a:spcAft>
              <a:buNone/>
            </a:pPr>
            <a:r>
              <a:rPr lang="de" sz="900">
                <a:solidFill>
                  <a:srgbClr val="000000"/>
                </a:solidFill>
                <a:latin typeface="DM Sans"/>
                <a:ea typeface="DM Sans"/>
                <a:cs typeface="DM Sans"/>
                <a:sym typeface="DM Sans"/>
              </a:rPr>
              <a:t>lernen</a:t>
            </a:r>
            <a:endParaRPr sz="900">
              <a:latin typeface="DM Sans"/>
              <a:ea typeface="DM Sans"/>
              <a:cs typeface="DM Sans"/>
              <a:sym typeface="DM Sans"/>
            </a:endParaRPr>
          </a:p>
        </p:txBody>
      </p:sp>
      <p:sp>
        <p:nvSpPr>
          <p:cNvPr id="1632" name="Google Shape;1632;p124"/>
          <p:cNvSpPr/>
          <p:nvPr/>
        </p:nvSpPr>
        <p:spPr>
          <a:xfrm>
            <a:off x="4647754"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rgbClr val="000000"/>
                </a:solidFill>
                <a:latin typeface="DM Sans"/>
                <a:ea typeface="DM Sans"/>
                <a:cs typeface="DM Sans"/>
                <a:sym typeface="DM Sans"/>
              </a:rPr>
              <a:t>Potenzial aktivieren</a:t>
            </a:r>
            <a:endParaRPr sz="900">
              <a:latin typeface="DM Sans"/>
              <a:ea typeface="DM Sans"/>
              <a:cs typeface="DM Sans"/>
              <a:sym typeface="DM Sans"/>
            </a:endParaRPr>
          </a:p>
        </p:txBody>
      </p:sp>
      <p:sp>
        <p:nvSpPr>
          <p:cNvPr id="1633" name="Google Shape;1633;p124"/>
          <p:cNvSpPr/>
          <p:nvPr/>
        </p:nvSpPr>
        <p:spPr>
          <a:xfrm>
            <a:off x="5721493"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rgbClr val="000000"/>
                </a:solidFill>
                <a:latin typeface="DM Sans"/>
                <a:ea typeface="DM Sans"/>
                <a:cs typeface="DM Sans"/>
                <a:sym typeface="DM Sans"/>
              </a:rPr>
              <a:t>Lernen </a:t>
            </a:r>
            <a:endParaRPr sz="900">
              <a:solidFill>
                <a:srgbClr val="000000"/>
              </a:solidFill>
              <a:latin typeface="DM Sans"/>
              <a:ea typeface="DM Sans"/>
              <a:cs typeface="DM Sans"/>
              <a:sym typeface="DM Sans"/>
            </a:endParaRPr>
          </a:p>
          <a:p>
            <a:pPr marL="0" lvl="0" indent="0" algn="ctr" rtl="0">
              <a:lnSpc>
                <a:spcPct val="115000"/>
              </a:lnSpc>
              <a:spcBef>
                <a:spcPts val="0"/>
              </a:spcBef>
              <a:spcAft>
                <a:spcPts val="0"/>
              </a:spcAft>
              <a:buNone/>
            </a:pPr>
            <a:r>
              <a:rPr lang="de" sz="900">
                <a:solidFill>
                  <a:srgbClr val="000000"/>
                </a:solidFill>
                <a:latin typeface="DM Sans"/>
                <a:ea typeface="DM Sans"/>
                <a:cs typeface="DM Sans"/>
                <a:sym typeface="DM Sans"/>
              </a:rPr>
              <a:t>leben</a:t>
            </a:r>
            <a:endParaRPr sz="900">
              <a:latin typeface="DM Sans"/>
              <a:ea typeface="DM Sans"/>
              <a:cs typeface="DM Sans"/>
              <a:sym typeface="DM Sans"/>
            </a:endParaRPr>
          </a:p>
        </p:txBody>
      </p:sp>
      <p:sp>
        <p:nvSpPr>
          <p:cNvPr id="1634" name="Google Shape;1634;p124"/>
          <p:cNvSpPr/>
          <p:nvPr/>
        </p:nvSpPr>
        <p:spPr>
          <a:xfrm>
            <a:off x="7868970" y="3295121"/>
            <a:ext cx="1023000" cy="366000"/>
          </a:xfrm>
          <a:prstGeom prst="rect">
            <a:avLst/>
          </a:prstGeom>
          <a:noFill/>
          <a:ln w="9525" cap="flat" cmpd="sng">
            <a:solidFill>
              <a:srgbClr val="EEEEEE"/>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latin typeface="DM Sans"/>
                <a:ea typeface="DM Sans"/>
                <a:cs typeface="DM Sans"/>
                <a:sym typeface="DM Sans"/>
              </a:rPr>
              <a:t>Veränderung verankern</a:t>
            </a:r>
            <a:endParaRPr sz="900">
              <a:latin typeface="DM Sans"/>
              <a:ea typeface="DM Sans"/>
              <a:cs typeface="DM Sans"/>
              <a:sym typeface="DM Sans"/>
            </a:endParaRPr>
          </a:p>
        </p:txBody>
      </p:sp>
      <p:sp>
        <p:nvSpPr>
          <p:cNvPr id="1635" name="Google Shape;1635;p124"/>
          <p:cNvSpPr/>
          <p:nvPr/>
        </p:nvSpPr>
        <p:spPr>
          <a:xfrm>
            <a:off x="6795231"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latin typeface="DM Sans"/>
                <a:ea typeface="DM Sans"/>
                <a:cs typeface="DM Sans"/>
                <a:sym typeface="DM Sans"/>
              </a:rPr>
              <a:t>Wandel </a:t>
            </a:r>
            <a:endParaRPr sz="900">
              <a:latin typeface="DM Sans"/>
              <a:ea typeface="DM Sans"/>
              <a:cs typeface="DM Sans"/>
              <a:sym typeface="DM Sans"/>
            </a:endParaRPr>
          </a:p>
          <a:p>
            <a:pPr marL="0" lvl="0" indent="0" algn="ctr" rtl="0">
              <a:lnSpc>
                <a:spcPct val="115000"/>
              </a:lnSpc>
              <a:spcBef>
                <a:spcPts val="0"/>
              </a:spcBef>
              <a:spcAft>
                <a:spcPts val="0"/>
              </a:spcAft>
              <a:buNone/>
            </a:pPr>
            <a:r>
              <a:rPr lang="de" sz="900">
                <a:latin typeface="DM Sans"/>
                <a:ea typeface="DM Sans"/>
                <a:cs typeface="DM Sans"/>
                <a:sym typeface="DM Sans"/>
              </a:rPr>
              <a:t>gestalten</a:t>
            </a:r>
            <a:endParaRPr sz="900">
              <a:latin typeface="DM Sans"/>
              <a:ea typeface="DM Sans"/>
              <a:cs typeface="DM Sans"/>
              <a:sym typeface="DM Sans"/>
            </a:endParaRPr>
          </a:p>
        </p:txBody>
      </p:sp>
      <p:pic>
        <p:nvPicPr>
          <p:cNvPr id="1636" name="Google Shape;1636;p124"/>
          <p:cNvPicPr preferRelativeResize="0"/>
          <p:nvPr/>
        </p:nvPicPr>
        <p:blipFill rotWithShape="1">
          <a:blip r:embed="rId9" cstate="print">
            <a:alphaModFix/>
            <a:extLst>
              <a:ext uri="{28A0092B-C50C-407E-A947-70E740481C1C}">
                <a14:useLocalDpi xmlns:a14="http://schemas.microsoft.com/office/drawing/2010/main"/>
              </a:ext>
            </a:extLst>
          </a:blip>
          <a:srcRect l="-4333" t="-17710" r="-4268" b="-27575"/>
          <a:stretch/>
        </p:blipFill>
        <p:spPr>
          <a:xfrm>
            <a:off x="7932427" y="2132202"/>
            <a:ext cx="909251" cy="665525"/>
          </a:xfrm>
          <a:prstGeom prst="rect">
            <a:avLst/>
          </a:prstGeom>
          <a:noFill/>
          <a:ln>
            <a:noFill/>
          </a:ln>
        </p:spPr>
      </p:pic>
      <p:pic>
        <p:nvPicPr>
          <p:cNvPr id="1637" name="Google Shape;1637;p12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895612" y="1833543"/>
            <a:ext cx="741151" cy="943580"/>
          </a:xfrm>
          <a:prstGeom prst="rect">
            <a:avLst/>
          </a:prstGeom>
          <a:noFill/>
          <a:ln>
            <a:noFill/>
          </a:ln>
        </p:spPr>
      </p:pic>
      <p:sp>
        <p:nvSpPr>
          <p:cNvPr id="1638" name="Google Shape;1638;p124"/>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75</a:t>
            </a:fld>
            <a:endParaRPr sz="600">
              <a:solidFill>
                <a:srgbClr val="000000"/>
              </a:solidFill>
              <a:latin typeface="DM Sans Medium"/>
              <a:ea typeface="DM Sans Medium"/>
              <a:cs typeface="DM Sans Medium"/>
              <a:sym typeface="DM Sans Medium"/>
            </a:endParaRPr>
          </a:p>
        </p:txBody>
      </p:sp>
      <p:grpSp>
        <p:nvGrpSpPr>
          <p:cNvPr id="1639" name="Google Shape;1639;p124"/>
          <p:cNvGrpSpPr/>
          <p:nvPr/>
        </p:nvGrpSpPr>
        <p:grpSpPr>
          <a:xfrm>
            <a:off x="8137800" y="0"/>
            <a:ext cx="1006200" cy="369300"/>
            <a:chOff x="8137800" y="9750"/>
            <a:chExt cx="1006200" cy="369300"/>
          </a:xfrm>
        </p:grpSpPr>
        <p:sp>
          <p:nvSpPr>
            <p:cNvPr id="1640" name="Google Shape;1640;p124"/>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1" name="Google Shape;1641;p12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25"/>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647" name="Google Shape;1647;p125"/>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Grobe Lernreise: Template</a:t>
            </a:r>
            <a:endParaRPr sz="2400">
              <a:latin typeface="DM Sans Medium"/>
              <a:ea typeface="DM Sans Medium"/>
              <a:cs typeface="DM Sans Medium"/>
              <a:sym typeface="DM Sans Medium"/>
            </a:endParaRPr>
          </a:p>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648" name="Google Shape;1648;p12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5"/>
          <p:cNvSpPr/>
          <p:nvPr/>
        </p:nvSpPr>
        <p:spPr>
          <a:xfrm>
            <a:off x="1427519"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latin typeface="DM Sans"/>
                <a:ea typeface="DM Sans"/>
                <a:cs typeface="DM Sans"/>
                <a:sym typeface="DM Sans"/>
              </a:rPr>
              <a:t>Modul X</a:t>
            </a:r>
            <a:endParaRPr sz="900">
              <a:latin typeface="DM Sans"/>
              <a:ea typeface="DM Sans"/>
              <a:cs typeface="DM Sans"/>
              <a:sym typeface="DM Sans"/>
            </a:endParaRPr>
          </a:p>
        </p:txBody>
      </p:sp>
      <p:sp>
        <p:nvSpPr>
          <p:cNvPr id="1650" name="Google Shape;1650;p125"/>
          <p:cNvSpPr/>
          <p:nvPr/>
        </p:nvSpPr>
        <p:spPr>
          <a:xfrm>
            <a:off x="2502232"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solidFill>
                  <a:schemeClr val="dk1"/>
                </a:solidFill>
                <a:latin typeface="DM Sans"/>
                <a:ea typeface="DM Sans"/>
                <a:cs typeface="DM Sans"/>
                <a:sym typeface="DM Sans"/>
              </a:rPr>
              <a:t>Modul X</a:t>
            </a:r>
            <a:endParaRPr sz="900" b="1">
              <a:latin typeface="DM Sans"/>
              <a:ea typeface="DM Sans"/>
              <a:cs typeface="DM Sans"/>
              <a:sym typeface="DM Sans"/>
            </a:endParaRPr>
          </a:p>
        </p:txBody>
      </p:sp>
      <p:sp>
        <p:nvSpPr>
          <p:cNvPr id="1651" name="Google Shape;1651;p125"/>
          <p:cNvSpPr/>
          <p:nvPr/>
        </p:nvSpPr>
        <p:spPr>
          <a:xfrm>
            <a:off x="3576945"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Clr>
                <a:schemeClr val="dk1"/>
              </a:buClr>
              <a:buSzPts val="1100"/>
              <a:buFont typeface="Arial"/>
              <a:buNone/>
            </a:pPr>
            <a:r>
              <a:rPr lang="de" sz="900" b="1">
                <a:solidFill>
                  <a:schemeClr val="dk1"/>
                </a:solidFill>
                <a:latin typeface="DM Sans"/>
                <a:ea typeface="DM Sans"/>
                <a:cs typeface="DM Sans"/>
                <a:sym typeface="DM Sans"/>
              </a:rPr>
              <a:t>Modul X</a:t>
            </a:r>
            <a:endParaRPr sz="900" b="1">
              <a:latin typeface="DM Sans"/>
              <a:ea typeface="DM Sans"/>
              <a:cs typeface="DM Sans"/>
              <a:sym typeface="DM Sans"/>
            </a:endParaRPr>
          </a:p>
        </p:txBody>
      </p:sp>
      <p:sp>
        <p:nvSpPr>
          <p:cNvPr id="1652" name="Google Shape;1652;p125"/>
          <p:cNvSpPr/>
          <p:nvPr/>
        </p:nvSpPr>
        <p:spPr>
          <a:xfrm>
            <a:off x="4651658"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solidFill>
                  <a:schemeClr val="dk1"/>
                </a:solidFill>
                <a:latin typeface="DM Sans"/>
                <a:ea typeface="DM Sans"/>
                <a:cs typeface="DM Sans"/>
                <a:sym typeface="DM Sans"/>
              </a:rPr>
              <a:t>Modul X</a:t>
            </a:r>
            <a:endParaRPr sz="900" b="1">
              <a:latin typeface="DM Sans"/>
              <a:ea typeface="DM Sans"/>
              <a:cs typeface="DM Sans"/>
              <a:sym typeface="DM Sans"/>
            </a:endParaRPr>
          </a:p>
        </p:txBody>
      </p:sp>
      <p:sp>
        <p:nvSpPr>
          <p:cNvPr id="1653" name="Google Shape;1653;p125"/>
          <p:cNvSpPr/>
          <p:nvPr/>
        </p:nvSpPr>
        <p:spPr>
          <a:xfrm>
            <a:off x="5726371"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solidFill>
                  <a:schemeClr val="dk1"/>
                </a:solidFill>
                <a:latin typeface="DM Sans"/>
                <a:ea typeface="DM Sans"/>
                <a:cs typeface="DM Sans"/>
                <a:sym typeface="DM Sans"/>
              </a:rPr>
              <a:t>Modul X</a:t>
            </a:r>
            <a:endParaRPr sz="900" b="1">
              <a:latin typeface="DM Sans"/>
              <a:ea typeface="DM Sans"/>
              <a:cs typeface="DM Sans"/>
              <a:sym typeface="DM Sans"/>
            </a:endParaRPr>
          </a:p>
        </p:txBody>
      </p:sp>
      <p:sp>
        <p:nvSpPr>
          <p:cNvPr id="1654" name="Google Shape;1654;p125"/>
          <p:cNvSpPr/>
          <p:nvPr/>
        </p:nvSpPr>
        <p:spPr>
          <a:xfrm>
            <a:off x="6797671" y="1766580"/>
            <a:ext cx="1023000" cy="1476900"/>
          </a:xfrm>
          <a:prstGeom prst="rect">
            <a:avLst/>
          </a:prstGeom>
          <a:solidFill>
            <a:srgbClr val="EEEEEE"/>
          </a:solidFill>
          <a:ln>
            <a:noFill/>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solidFill>
                  <a:schemeClr val="dk1"/>
                </a:solidFill>
                <a:latin typeface="DM Sans"/>
                <a:ea typeface="DM Sans"/>
                <a:cs typeface="DM Sans"/>
                <a:sym typeface="DM Sans"/>
              </a:rPr>
              <a:t>Modul X</a:t>
            </a:r>
            <a:endParaRPr sz="900" b="1">
              <a:latin typeface="DM Sans"/>
              <a:ea typeface="DM Sans"/>
              <a:cs typeface="DM Sans"/>
              <a:sym typeface="DM Sans"/>
            </a:endParaRPr>
          </a:p>
        </p:txBody>
      </p:sp>
      <p:sp>
        <p:nvSpPr>
          <p:cNvPr id="1655" name="Google Shape;1655;p125"/>
          <p:cNvSpPr/>
          <p:nvPr/>
        </p:nvSpPr>
        <p:spPr>
          <a:xfrm>
            <a:off x="352800" y="1766575"/>
            <a:ext cx="1023000" cy="1488900"/>
          </a:xfrm>
          <a:prstGeom prst="rect">
            <a:avLst/>
          </a:prstGeom>
          <a:solidFill>
            <a:srgbClr val="FFFFFF"/>
          </a:solidFill>
          <a:ln w="9525" cap="flat" cmpd="sng">
            <a:solidFill>
              <a:srgbClr val="EEEEEE"/>
            </a:solidFill>
            <a:prstDash val="solid"/>
            <a:round/>
            <a:headEnd type="none" w="sm" len="sm"/>
            <a:tailEnd type="none" w="sm" len="sm"/>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solidFill>
                  <a:schemeClr val="dk1"/>
                </a:solidFill>
                <a:latin typeface="DM Sans"/>
                <a:ea typeface="DM Sans"/>
                <a:cs typeface="DM Sans"/>
                <a:sym typeface="DM Sans"/>
              </a:rPr>
              <a:t>Modul X</a:t>
            </a:r>
            <a:endParaRPr sz="900" b="1">
              <a:latin typeface="DM Sans"/>
              <a:ea typeface="DM Sans"/>
              <a:cs typeface="DM Sans"/>
              <a:sym typeface="DM Sans"/>
            </a:endParaRPr>
          </a:p>
        </p:txBody>
      </p:sp>
      <p:sp>
        <p:nvSpPr>
          <p:cNvPr id="1656" name="Google Shape;1656;p125"/>
          <p:cNvSpPr/>
          <p:nvPr/>
        </p:nvSpPr>
        <p:spPr>
          <a:xfrm>
            <a:off x="7868976" y="1766580"/>
            <a:ext cx="1023000" cy="1476900"/>
          </a:xfrm>
          <a:prstGeom prst="rect">
            <a:avLst/>
          </a:prstGeom>
          <a:noFill/>
          <a:ln w="9525" cap="flat" cmpd="sng">
            <a:solidFill>
              <a:srgbClr val="EEEEEE"/>
            </a:solidFill>
            <a:prstDash val="solid"/>
            <a:round/>
            <a:headEnd type="none" w="sm" len="sm"/>
            <a:tailEnd type="none" w="sm" len="sm"/>
          </a:ln>
        </p:spPr>
        <p:txBody>
          <a:bodyPr spcFirstLastPara="1" wrap="square" lIns="36000" tIns="36000" rIns="36000" bIns="36000" anchor="b" anchorCtr="0">
            <a:noAutofit/>
          </a:bodyPr>
          <a:lstStyle/>
          <a:p>
            <a:pPr marL="0" lvl="0" indent="0" algn="ctr" rtl="0">
              <a:lnSpc>
                <a:spcPct val="115000"/>
              </a:lnSpc>
              <a:spcBef>
                <a:spcPts val="0"/>
              </a:spcBef>
              <a:spcAft>
                <a:spcPts val="0"/>
              </a:spcAft>
              <a:buNone/>
            </a:pPr>
            <a:r>
              <a:rPr lang="de" sz="900" b="1">
                <a:solidFill>
                  <a:schemeClr val="dk1"/>
                </a:solidFill>
                <a:latin typeface="DM Sans"/>
                <a:ea typeface="DM Sans"/>
                <a:cs typeface="DM Sans"/>
                <a:sym typeface="DM Sans"/>
              </a:rPr>
              <a:t>Modul X</a:t>
            </a:r>
            <a:endParaRPr sz="900" b="1">
              <a:latin typeface="DM Sans"/>
              <a:ea typeface="DM Sans"/>
              <a:cs typeface="DM Sans"/>
              <a:sym typeface="DM Sans"/>
            </a:endParaRPr>
          </a:p>
        </p:txBody>
      </p:sp>
      <p:sp>
        <p:nvSpPr>
          <p:cNvPr id="1657" name="Google Shape;1657;p125"/>
          <p:cNvSpPr/>
          <p:nvPr/>
        </p:nvSpPr>
        <p:spPr>
          <a:xfrm>
            <a:off x="352800" y="1528650"/>
            <a:ext cx="1023000" cy="202200"/>
          </a:xfrm>
          <a:prstGeom prst="rect">
            <a:avLst/>
          </a:prstGeom>
          <a:solidFill>
            <a:srgbClr val="FFFFFF"/>
          </a:solidFill>
          <a:ln w="9525" cap="flat" cmpd="sng">
            <a:solidFill>
              <a:srgbClr val="EEEEEE"/>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0</a:t>
            </a:r>
            <a:endParaRPr sz="800">
              <a:latin typeface="DM Sans"/>
              <a:ea typeface="DM Sans"/>
              <a:cs typeface="DM Sans"/>
              <a:sym typeface="DM Sans"/>
            </a:endParaRPr>
          </a:p>
        </p:txBody>
      </p:sp>
      <p:sp>
        <p:nvSpPr>
          <p:cNvPr id="1658" name="Google Shape;1658;p125"/>
          <p:cNvSpPr/>
          <p:nvPr/>
        </p:nvSpPr>
        <p:spPr>
          <a:xfrm>
            <a:off x="1426539"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1</a:t>
            </a:r>
            <a:endParaRPr sz="800">
              <a:latin typeface="DM Sans"/>
              <a:ea typeface="DM Sans"/>
              <a:cs typeface="DM Sans"/>
              <a:sym typeface="DM Sans"/>
            </a:endParaRPr>
          </a:p>
        </p:txBody>
      </p:sp>
      <p:sp>
        <p:nvSpPr>
          <p:cNvPr id="1659" name="Google Shape;1659;p125"/>
          <p:cNvSpPr/>
          <p:nvPr/>
        </p:nvSpPr>
        <p:spPr>
          <a:xfrm>
            <a:off x="2500279"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2</a:t>
            </a:r>
            <a:endParaRPr sz="800">
              <a:latin typeface="DM Sans"/>
              <a:ea typeface="DM Sans"/>
              <a:cs typeface="DM Sans"/>
              <a:sym typeface="DM Sans"/>
            </a:endParaRPr>
          </a:p>
        </p:txBody>
      </p:sp>
      <p:sp>
        <p:nvSpPr>
          <p:cNvPr id="1660" name="Google Shape;1660;p125"/>
          <p:cNvSpPr/>
          <p:nvPr/>
        </p:nvSpPr>
        <p:spPr>
          <a:xfrm>
            <a:off x="3574018"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3</a:t>
            </a:r>
            <a:endParaRPr sz="800">
              <a:latin typeface="DM Sans"/>
              <a:ea typeface="DM Sans"/>
              <a:cs typeface="DM Sans"/>
              <a:sym typeface="DM Sans"/>
            </a:endParaRPr>
          </a:p>
        </p:txBody>
      </p:sp>
      <p:sp>
        <p:nvSpPr>
          <p:cNvPr id="1661" name="Google Shape;1661;p125"/>
          <p:cNvSpPr/>
          <p:nvPr/>
        </p:nvSpPr>
        <p:spPr>
          <a:xfrm>
            <a:off x="4647757"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4</a:t>
            </a:r>
            <a:endParaRPr sz="800">
              <a:latin typeface="DM Sans"/>
              <a:ea typeface="DM Sans"/>
              <a:cs typeface="DM Sans"/>
              <a:sym typeface="DM Sans"/>
            </a:endParaRPr>
          </a:p>
        </p:txBody>
      </p:sp>
      <p:sp>
        <p:nvSpPr>
          <p:cNvPr id="1662" name="Google Shape;1662;p125"/>
          <p:cNvSpPr/>
          <p:nvPr/>
        </p:nvSpPr>
        <p:spPr>
          <a:xfrm>
            <a:off x="5721496"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5</a:t>
            </a:r>
            <a:endParaRPr sz="800">
              <a:latin typeface="DM Sans"/>
              <a:ea typeface="DM Sans"/>
              <a:cs typeface="DM Sans"/>
              <a:sym typeface="DM Sans"/>
            </a:endParaRPr>
          </a:p>
        </p:txBody>
      </p:sp>
      <p:sp>
        <p:nvSpPr>
          <p:cNvPr id="1663" name="Google Shape;1663;p125"/>
          <p:cNvSpPr/>
          <p:nvPr/>
        </p:nvSpPr>
        <p:spPr>
          <a:xfrm>
            <a:off x="7868975" y="1528650"/>
            <a:ext cx="1023000" cy="202200"/>
          </a:xfrm>
          <a:prstGeom prst="rect">
            <a:avLst/>
          </a:prstGeom>
          <a:noFill/>
          <a:ln w="9525" cap="flat" cmpd="sng">
            <a:solidFill>
              <a:srgbClr val="EEEEEE"/>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Wochen 7-12</a:t>
            </a:r>
            <a:endParaRPr sz="800">
              <a:latin typeface="DM Sans"/>
              <a:ea typeface="DM Sans"/>
              <a:cs typeface="DM Sans"/>
              <a:sym typeface="DM Sans"/>
            </a:endParaRPr>
          </a:p>
        </p:txBody>
      </p:sp>
      <p:sp>
        <p:nvSpPr>
          <p:cNvPr id="1664" name="Google Shape;1664;p125"/>
          <p:cNvSpPr/>
          <p:nvPr/>
        </p:nvSpPr>
        <p:spPr>
          <a:xfrm>
            <a:off x="6795236" y="1528650"/>
            <a:ext cx="1023000" cy="2022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800">
                <a:latin typeface="DM Sans"/>
                <a:ea typeface="DM Sans"/>
                <a:cs typeface="DM Sans"/>
                <a:sym typeface="DM Sans"/>
              </a:rPr>
              <a:t>Woche 6</a:t>
            </a:r>
            <a:endParaRPr sz="800">
              <a:latin typeface="DM Sans"/>
              <a:ea typeface="DM Sans"/>
              <a:cs typeface="DM Sans"/>
              <a:sym typeface="DM Sans"/>
            </a:endParaRPr>
          </a:p>
        </p:txBody>
      </p:sp>
      <p:sp>
        <p:nvSpPr>
          <p:cNvPr id="1665" name="Google Shape;1665;p125"/>
          <p:cNvSpPr/>
          <p:nvPr/>
        </p:nvSpPr>
        <p:spPr>
          <a:xfrm>
            <a:off x="352800" y="3295121"/>
            <a:ext cx="1023000" cy="366000"/>
          </a:xfrm>
          <a:prstGeom prst="rect">
            <a:avLst/>
          </a:prstGeom>
          <a:solidFill>
            <a:srgbClr val="FFFFFF"/>
          </a:solidFill>
          <a:ln w="9525" cap="flat" cmpd="sng">
            <a:solidFill>
              <a:srgbClr val="EEEEEE"/>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latin typeface="DM Sans"/>
                <a:ea typeface="DM Sans"/>
                <a:cs typeface="DM Sans"/>
                <a:sym typeface="DM Sans"/>
              </a:rPr>
              <a:t>Untertitel Modul</a:t>
            </a:r>
            <a:endParaRPr sz="900">
              <a:latin typeface="DM Sans"/>
              <a:ea typeface="DM Sans"/>
              <a:cs typeface="DM Sans"/>
              <a:sym typeface="DM Sans"/>
            </a:endParaRPr>
          </a:p>
        </p:txBody>
      </p:sp>
      <p:sp>
        <p:nvSpPr>
          <p:cNvPr id="1666" name="Google Shape;1666;p125"/>
          <p:cNvSpPr/>
          <p:nvPr/>
        </p:nvSpPr>
        <p:spPr>
          <a:xfrm>
            <a:off x="1426539"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latin typeface="DM Sans"/>
                <a:ea typeface="DM Sans"/>
                <a:cs typeface="DM Sans"/>
                <a:sym typeface="DM Sans"/>
              </a:rPr>
              <a:t>Untertitel Modul</a:t>
            </a:r>
            <a:endParaRPr sz="900">
              <a:latin typeface="DM Sans"/>
              <a:ea typeface="DM Sans"/>
              <a:cs typeface="DM Sans"/>
              <a:sym typeface="DM Sans"/>
            </a:endParaRPr>
          </a:p>
        </p:txBody>
      </p:sp>
      <p:sp>
        <p:nvSpPr>
          <p:cNvPr id="1667" name="Google Shape;1667;p125"/>
          <p:cNvSpPr/>
          <p:nvPr/>
        </p:nvSpPr>
        <p:spPr>
          <a:xfrm>
            <a:off x="2500277"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chemeClr val="dk1"/>
                </a:solidFill>
                <a:latin typeface="DM Sans"/>
                <a:ea typeface="DM Sans"/>
                <a:cs typeface="DM Sans"/>
                <a:sym typeface="DM Sans"/>
              </a:rPr>
              <a:t>Untertitel Modul</a:t>
            </a:r>
            <a:endParaRPr sz="900">
              <a:latin typeface="DM Sans"/>
              <a:ea typeface="DM Sans"/>
              <a:cs typeface="DM Sans"/>
              <a:sym typeface="DM Sans"/>
            </a:endParaRPr>
          </a:p>
        </p:txBody>
      </p:sp>
      <p:sp>
        <p:nvSpPr>
          <p:cNvPr id="1668" name="Google Shape;1668;p125"/>
          <p:cNvSpPr/>
          <p:nvPr/>
        </p:nvSpPr>
        <p:spPr>
          <a:xfrm>
            <a:off x="3574016"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chemeClr val="dk1"/>
                </a:solidFill>
                <a:latin typeface="DM Sans"/>
                <a:ea typeface="DM Sans"/>
                <a:cs typeface="DM Sans"/>
                <a:sym typeface="DM Sans"/>
              </a:rPr>
              <a:t>Untertitel Modul</a:t>
            </a:r>
            <a:endParaRPr sz="900">
              <a:latin typeface="DM Sans"/>
              <a:ea typeface="DM Sans"/>
              <a:cs typeface="DM Sans"/>
              <a:sym typeface="DM Sans"/>
            </a:endParaRPr>
          </a:p>
        </p:txBody>
      </p:sp>
      <p:sp>
        <p:nvSpPr>
          <p:cNvPr id="1669" name="Google Shape;1669;p125"/>
          <p:cNvSpPr/>
          <p:nvPr/>
        </p:nvSpPr>
        <p:spPr>
          <a:xfrm>
            <a:off x="4647754"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chemeClr val="dk1"/>
                </a:solidFill>
                <a:latin typeface="DM Sans"/>
                <a:ea typeface="DM Sans"/>
                <a:cs typeface="DM Sans"/>
                <a:sym typeface="DM Sans"/>
              </a:rPr>
              <a:t>Untertitel Modul</a:t>
            </a:r>
            <a:endParaRPr sz="900">
              <a:latin typeface="DM Sans"/>
              <a:ea typeface="DM Sans"/>
              <a:cs typeface="DM Sans"/>
              <a:sym typeface="DM Sans"/>
            </a:endParaRPr>
          </a:p>
        </p:txBody>
      </p:sp>
      <p:sp>
        <p:nvSpPr>
          <p:cNvPr id="1670" name="Google Shape;1670;p125"/>
          <p:cNvSpPr/>
          <p:nvPr/>
        </p:nvSpPr>
        <p:spPr>
          <a:xfrm>
            <a:off x="5721493"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chemeClr val="dk1"/>
                </a:solidFill>
                <a:latin typeface="DM Sans"/>
                <a:ea typeface="DM Sans"/>
                <a:cs typeface="DM Sans"/>
                <a:sym typeface="DM Sans"/>
              </a:rPr>
              <a:t>Untertitel Modul</a:t>
            </a:r>
            <a:endParaRPr sz="900">
              <a:latin typeface="DM Sans"/>
              <a:ea typeface="DM Sans"/>
              <a:cs typeface="DM Sans"/>
              <a:sym typeface="DM Sans"/>
            </a:endParaRPr>
          </a:p>
        </p:txBody>
      </p:sp>
      <p:sp>
        <p:nvSpPr>
          <p:cNvPr id="1671" name="Google Shape;1671;p125"/>
          <p:cNvSpPr/>
          <p:nvPr/>
        </p:nvSpPr>
        <p:spPr>
          <a:xfrm>
            <a:off x="7868970" y="3295121"/>
            <a:ext cx="1023000" cy="366000"/>
          </a:xfrm>
          <a:prstGeom prst="rect">
            <a:avLst/>
          </a:prstGeom>
          <a:noFill/>
          <a:ln w="9525" cap="flat" cmpd="sng">
            <a:solidFill>
              <a:srgbClr val="EEEEEE"/>
            </a:solidFill>
            <a:prstDash val="solid"/>
            <a:round/>
            <a:headEnd type="none" w="sm" len="sm"/>
            <a:tailEnd type="none" w="sm" len="sm"/>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chemeClr val="dk1"/>
                </a:solidFill>
                <a:latin typeface="DM Sans"/>
                <a:ea typeface="DM Sans"/>
                <a:cs typeface="DM Sans"/>
                <a:sym typeface="DM Sans"/>
              </a:rPr>
              <a:t>Untertitel Modul</a:t>
            </a:r>
            <a:endParaRPr sz="900">
              <a:latin typeface="DM Sans"/>
              <a:ea typeface="DM Sans"/>
              <a:cs typeface="DM Sans"/>
              <a:sym typeface="DM Sans"/>
            </a:endParaRPr>
          </a:p>
        </p:txBody>
      </p:sp>
      <p:sp>
        <p:nvSpPr>
          <p:cNvPr id="1672" name="Google Shape;1672;p125"/>
          <p:cNvSpPr/>
          <p:nvPr/>
        </p:nvSpPr>
        <p:spPr>
          <a:xfrm>
            <a:off x="6795231" y="3295121"/>
            <a:ext cx="1023000" cy="366000"/>
          </a:xfrm>
          <a:prstGeom prst="rect">
            <a:avLst/>
          </a:prstGeom>
          <a:solidFill>
            <a:srgbClr val="EEEEEE"/>
          </a:solidFill>
          <a:ln>
            <a:noFill/>
          </a:ln>
        </p:spPr>
        <p:txBody>
          <a:bodyPr spcFirstLastPara="1" wrap="square" lIns="36000" tIns="36000" rIns="36000" bIns="36000" anchor="ctr" anchorCtr="0">
            <a:noAutofit/>
          </a:bodyPr>
          <a:lstStyle/>
          <a:p>
            <a:pPr marL="0" lvl="0" indent="0" algn="ctr" rtl="0">
              <a:lnSpc>
                <a:spcPct val="115000"/>
              </a:lnSpc>
              <a:spcBef>
                <a:spcPts val="0"/>
              </a:spcBef>
              <a:spcAft>
                <a:spcPts val="0"/>
              </a:spcAft>
              <a:buNone/>
            </a:pPr>
            <a:r>
              <a:rPr lang="de" sz="900">
                <a:solidFill>
                  <a:schemeClr val="dk1"/>
                </a:solidFill>
                <a:latin typeface="DM Sans"/>
                <a:ea typeface="DM Sans"/>
                <a:cs typeface="DM Sans"/>
                <a:sym typeface="DM Sans"/>
              </a:rPr>
              <a:t>Untertitel Modul</a:t>
            </a:r>
            <a:endParaRPr sz="900">
              <a:latin typeface="DM Sans"/>
              <a:ea typeface="DM Sans"/>
              <a:cs typeface="DM Sans"/>
              <a:sym typeface="DM Sans"/>
            </a:endParaRPr>
          </a:p>
        </p:txBody>
      </p:sp>
      <p:sp>
        <p:nvSpPr>
          <p:cNvPr id="1673" name="Google Shape;1673;p125"/>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76</a:t>
            </a:fld>
            <a:endParaRPr sz="600">
              <a:solidFill>
                <a:srgbClr val="000000"/>
              </a:solidFill>
              <a:latin typeface="DM Sans Medium"/>
              <a:ea typeface="DM Sans Medium"/>
              <a:cs typeface="DM Sans Medium"/>
              <a:sym typeface="DM Sans Medium"/>
            </a:endParaRPr>
          </a:p>
        </p:txBody>
      </p:sp>
      <p:grpSp>
        <p:nvGrpSpPr>
          <p:cNvPr id="1674" name="Google Shape;1674;p125"/>
          <p:cNvGrpSpPr/>
          <p:nvPr/>
        </p:nvGrpSpPr>
        <p:grpSpPr>
          <a:xfrm>
            <a:off x="8142476" y="-6100"/>
            <a:ext cx="1006185" cy="369303"/>
            <a:chOff x="8686170" y="1200886"/>
            <a:chExt cx="913800" cy="327600"/>
          </a:xfrm>
        </p:grpSpPr>
        <p:sp>
          <p:nvSpPr>
            <p:cNvPr id="1675" name="Google Shape;1675;p125"/>
            <p:cNvSpPr/>
            <p:nvPr/>
          </p:nvSpPr>
          <p:spPr>
            <a:xfrm>
              <a:off x="8686170" y="1200886"/>
              <a:ext cx="913800" cy="3276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6" name="Google Shape;1676;p12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001741" y="1273936"/>
              <a:ext cx="282648" cy="181495"/>
            </a:xfrm>
            <a:prstGeom prst="rect">
              <a:avLst/>
            </a:prstGeom>
            <a:noFill/>
            <a:ln>
              <a:noFill/>
            </a:ln>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cxnSp>
        <p:nvCxnSpPr>
          <p:cNvPr id="1681" name="Google Shape;1681;p126"/>
          <p:cNvCxnSpPr/>
          <p:nvPr/>
        </p:nvCxnSpPr>
        <p:spPr>
          <a:xfrm>
            <a:off x="258650" y="4605000"/>
            <a:ext cx="8636700" cy="0"/>
          </a:xfrm>
          <a:prstGeom prst="straightConnector1">
            <a:avLst/>
          </a:prstGeom>
          <a:noFill/>
          <a:ln w="9525" cap="flat" cmpd="sng">
            <a:solidFill>
              <a:schemeClr val="dk1"/>
            </a:solidFill>
            <a:prstDash val="solid"/>
            <a:round/>
            <a:headEnd type="none" w="med" len="med"/>
            <a:tailEnd type="none" w="med" len="med"/>
          </a:ln>
        </p:spPr>
      </p:cxnSp>
      <p:sp>
        <p:nvSpPr>
          <p:cNvPr id="1682" name="Google Shape;1682;p126"/>
          <p:cNvSpPr txBox="1"/>
          <p:nvPr/>
        </p:nvSpPr>
        <p:spPr>
          <a:xfrm>
            <a:off x="255150" y="194400"/>
            <a:ext cx="863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Online Learning Lab in a nutshell</a:t>
            </a:r>
            <a:endParaRPr sz="2400">
              <a:latin typeface="DM Sans Medium"/>
              <a:ea typeface="DM Sans Medium"/>
              <a:cs typeface="DM Sans Medium"/>
              <a:sym typeface="DM Sans Medium"/>
            </a:endParaRPr>
          </a:p>
          <a:p>
            <a:pPr marL="0" lvl="0" indent="0" algn="l" rtl="0">
              <a:spcBef>
                <a:spcPts val="0"/>
              </a:spcBef>
              <a:spcAft>
                <a:spcPts val="0"/>
              </a:spcAft>
              <a:buClr>
                <a:schemeClr val="dk1"/>
              </a:buClr>
              <a:buSzPts val="1100"/>
              <a:buFont typeface="Arial"/>
              <a:buNone/>
            </a:pPr>
            <a:r>
              <a:rPr lang="de" sz="1800">
                <a:latin typeface="DM Sans"/>
                <a:ea typeface="DM Sans"/>
                <a:cs typeface="DM Sans"/>
                <a:sym typeface="DM Sans"/>
              </a:rPr>
              <a:t>Eigene Lern- und Entwicklungsprojekt gezielt vorantreiben</a:t>
            </a:r>
            <a:endParaRPr sz="18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800">
              <a:latin typeface="DM Sans"/>
              <a:ea typeface="DM Sans"/>
              <a:cs typeface="DM Sans"/>
              <a:sym typeface="DM Sans"/>
            </a:endParaRPr>
          </a:p>
          <a:p>
            <a:pPr marL="0" lvl="0" indent="0" algn="l" rtl="0">
              <a:spcBef>
                <a:spcPts val="0"/>
              </a:spcBef>
              <a:spcAft>
                <a:spcPts val="0"/>
              </a:spcAft>
              <a:buNone/>
            </a:pPr>
            <a:endParaRPr sz="1800">
              <a:latin typeface="DM Sans"/>
              <a:ea typeface="DM Sans"/>
              <a:cs typeface="DM Sans"/>
              <a:sym typeface="DM Sans"/>
            </a:endParaRPr>
          </a:p>
        </p:txBody>
      </p:sp>
      <p:sp>
        <p:nvSpPr>
          <p:cNvPr id="1683" name="Google Shape;1683;p126"/>
          <p:cNvSpPr txBox="1"/>
          <p:nvPr/>
        </p:nvSpPr>
        <p:spPr>
          <a:xfrm>
            <a:off x="3376350" y="1562725"/>
            <a:ext cx="2648400" cy="10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b="1">
                <a:latin typeface="DM Sans"/>
                <a:ea typeface="DM Sans"/>
                <a:cs typeface="DM Sans"/>
                <a:sym typeface="DM Sans"/>
              </a:rPr>
              <a:t>Feste wöchentliche Routine</a:t>
            </a:r>
            <a:endParaRPr sz="1000" b="1">
              <a:latin typeface="DM Sans"/>
              <a:ea typeface="DM Sans"/>
              <a:cs typeface="DM Sans"/>
              <a:sym typeface="DM Sans"/>
            </a:endParaRPr>
          </a:p>
          <a:p>
            <a:pPr marL="0" marR="0" lvl="0" indent="0" algn="l" rtl="0">
              <a:lnSpc>
                <a:spcPct val="100000"/>
              </a:lnSpc>
              <a:spcBef>
                <a:spcPts val="0"/>
              </a:spcBef>
              <a:spcAft>
                <a:spcPts val="0"/>
              </a:spcAft>
              <a:buNone/>
            </a:pPr>
            <a:r>
              <a:rPr lang="de" sz="800" i="1">
                <a:latin typeface="DM Sans"/>
                <a:ea typeface="DM Sans"/>
                <a:cs typeface="DM Sans"/>
                <a:sym typeface="DM Sans"/>
              </a:rPr>
              <a:t>Wöchentliche Live-Interaktionen</a:t>
            </a:r>
            <a:endParaRPr sz="800" i="1">
              <a:latin typeface="DM Sans"/>
              <a:ea typeface="DM Sans"/>
              <a:cs typeface="DM Sans"/>
              <a:sym typeface="DM Sans"/>
            </a:endParaRPr>
          </a:p>
          <a:p>
            <a:pPr marL="244800" marR="0" lvl="0" indent="-173200" algn="l" rtl="0">
              <a:lnSpc>
                <a:spcPct val="100000"/>
              </a:lnSpc>
              <a:spcBef>
                <a:spcPts val="0"/>
              </a:spcBef>
              <a:spcAft>
                <a:spcPts val="0"/>
              </a:spcAft>
              <a:buSzPts val="800"/>
              <a:buFont typeface="DM Sans"/>
              <a:buChar char="●"/>
            </a:pPr>
            <a:r>
              <a:rPr lang="de" sz="800">
                <a:latin typeface="DM Sans"/>
                <a:ea typeface="DM Sans"/>
                <a:cs typeface="DM Sans"/>
                <a:sym typeface="DM Sans"/>
              </a:rPr>
              <a:t>Montag 90 min Live-Session </a:t>
            </a:r>
            <a:endParaRPr sz="800">
              <a:latin typeface="DM Sans"/>
              <a:ea typeface="DM Sans"/>
              <a:cs typeface="DM Sans"/>
              <a:sym typeface="DM Sans"/>
            </a:endParaRPr>
          </a:p>
          <a:p>
            <a:pPr marL="244800" marR="0" lvl="0" indent="-173200" algn="l" rtl="0">
              <a:lnSpc>
                <a:spcPct val="100000"/>
              </a:lnSpc>
              <a:spcBef>
                <a:spcPts val="0"/>
              </a:spcBef>
              <a:spcAft>
                <a:spcPts val="0"/>
              </a:spcAft>
              <a:buSzPts val="800"/>
              <a:buFont typeface="DM Sans"/>
              <a:buChar char="●"/>
            </a:pPr>
            <a:r>
              <a:rPr lang="de" sz="800">
                <a:latin typeface="DM Sans"/>
                <a:ea typeface="DM Sans"/>
                <a:cs typeface="DM Sans"/>
                <a:sym typeface="DM Sans"/>
              </a:rPr>
              <a:t>Donnerstag/Freitag Peer-Learning-Gruppe</a:t>
            </a:r>
            <a:endParaRPr sz="80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100"/>
              <a:buFont typeface="Arial"/>
              <a:buNone/>
            </a:pPr>
            <a:endParaRPr sz="800">
              <a:latin typeface="DM Sans"/>
              <a:ea typeface="DM Sans"/>
              <a:cs typeface="DM Sans"/>
              <a:sym typeface="DM Sans"/>
            </a:endParaRPr>
          </a:p>
          <a:p>
            <a:pPr marL="0" marR="0" lvl="0" indent="0" algn="l" rtl="0">
              <a:lnSpc>
                <a:spcPct val="100000"/>
              </a:lnSpc>
              <a:spcBef>
                <a:spcPts val="0"/>
              </a:spcBef>
              <a:spcAft>
                <a:spcPts val="0"/>
              </a:spcAft>
              <a:buNone/>
            </a:pPr>
            <a:r>
              <a:rPr lang="de" sz="800" i="1">
                <a:latin typeface="DM Sans"/>
                <a:ea typeface="DM Sans"/>
                <a:cs typeface="DM Sans"/>
                <a:sym typeface="DM Sans"/>
              </a:rPr>
              <a:t>Elemente des selbstbestimmten Lernens</a:t>
            </a:r>
            <a:endParaRPr sz="800" i="1">
              <a:latin typeface="DM Sans"/>
              <a:ea typeface="DM Sans"/>
              <a:cs typeface="DM Sans"/>
              <a:sym typeface="DM Sans"/>
            </a:endParaRPr>
          </a:p>
          <a:p>
            <a:pPr marL="244800" marR="0" lvl="0" indent="-173200" algn="l" rtl="0">
              <a:lnSpc>
                <a:spcPct val="100000"/>
              </a:lnSpc>
              <a:spcBef>
                <a:spcPts val="0"/>
              </a:spcBef>
              <a:spcAft>
                <a:spcPts val="0"/>
              </a:spcAft>
              <a:buSzPts val="800"/>
              <a:buFont typeface="DM Sans"/>
              <a:buChar char="●"/>
            </a:pPr>
            <a:r>
              <a:rPr lang="de" sz="800">
                <a:latin typeface="DM Sans"/>
                <a:ea typeface="DM Sans"/>
                <a:cs typeface="DM Sans"/>
                <a:sym typeface="DM Sans"/>
              </a:rPr>
              <a:t>Learning kit zur Vertiefung</a:t>
            </a:r>
            <a:endParaRPr sz="800">
              <a:latin typeface="DM Sans"/>
              <a:ea typeface="DM Sans"/>
              <a:cs typeface="DM Sans"/>
              <a:sym typeface="DM Sans"/>
            </a:endParaRPr>
          </a:p>
          <a:p>
            <a:pPr marL="244800" marR="0" lvl="0" indent="-173200" algn="l" rtl="0">
              <a:lnSpc>
                <a:spcPct val="100000"/>
              </a:lnSpc>
              <a:spcBef>
                <a:spcPts val="0"/>
              </a:spcBef>
              <a:spcAft>
                <a:spcPts val="0"/>
              </a:spcAft>
              <a:buSzPts val="800"/>
              <a:buFont typeface="DM Sans"/>
              <a:buChar char="●"/>
            </a:pPr>
            <a:r>
              <a:rPr lang="de" sz="800">
                <a:latin typeface="DM Sans"/>
                <a:ea typeface="DM Sans"/>
                <a:cs typeface="DM Sans"/>
                <a:sym typeface="DM Sans"/>
              </a:rPr>
              <a:t>Arbeit und Fortschritte am eigenen Lernprojekt</a:t>
            </a:r>
            <a:endParaRPr sz="80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100"/>
              <a:buFont typeface="Arial"/>
              <a:buNone/>
            </a:pPr>
            <a:endParaRPr sz="800">
              <a:latin typeface="DM Sans"/>
              <a:ea typeface="DM Sans"/>
              <a:cs typeface="DM Sans"/>
              <a:sym typeface="DM Sans"/>
            </a:endParaRPr>
          </a:p>
        </p:txBody>
      </p:sp>
      <p:sp>
        <p:nvSpPr>
          <p:cNvPr id="1684" name="Google Shape;1684;p126"/>
          <p:cNvSpPr/>
          <p:nvPr/>
        </p:nvSpPr>
        <p:spPr>
          <a:xfrm>
            <a:off x="2035500" y="1473600"/>
            <a:ext cx="1333800" cy="1333800"/>
          </a:xfrm>
          <a:prstGeom prst="ellipse">
            <a:avLst/>
          </a:prstGeom>
          <a:solidFill>
            <a:srgbClr val="EEEEEE"/>
          </a:solidFill>
          <a:ln w="9525" cap="flat" cmpd="sng">
            <a:solidFill>
              <a:srgbClr val="779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6" descr="{&quot;recolor_background&quot;:&quot;brand&quot;}"/>
          <p:cNvSpPr/>
          <p:nvPr/>
        </p:nvSpPr>
        <p:spPr>
          <a:xfrm>
            <a:off x="6205075" y="3598525"/>
            <a:ext cx="174300" cy="133500"/>
          </a:xfrm>
          <a:prstGeom prst="rect">
            <a:avLst/>
          </a:prstGeom>
          <a:solidFill>
            <a:schemeClr val="lt1"/>
          </a:solidFill>
          <a:ln w="19050" cap="flat" cmpd="sng">
            <a:solidFill>
              <a:srgbClr val="FF7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126"/>
          <p:cNvGrpSpPr/>
          <p:nvPr/>
        </p:nvGrpSpPr>
        <p:grpSpPr>
          <a:xfrm>
            <a:off x="7599222" y="3038426"/>
            <a:ext cx="92400" cy="411825"/>
            <a:chOff x="865752" y="2563700"/>
            <a:chExt cx="92400" cy="411825"/>
          </a:xfrm>
        </p:grpSpPr>
        <p:sp>
          <p:nvSpPr>
            <p:cNvPr id="1687" name="Google Shape;1687;p126"/>
            <p:cNvSpPr/>
            <p:nvPr/>
          </p:nvSpPr>
          <p:spPr>
            <a:xfrm>
              <a:off x="865752"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8" name="Google Shape;1688;p126"/>
            <p:cNvCxnSpPr/>
            <p:nvPr/>
          </p:nvCxnSpPr>
          <p:spPr>
            <a:xfrm>
              <a:off x="911952" y="2616125"/>
              <a:ext cx="0" cy="359400"/>
            </a:xfrm>
            <a:prstGeom prst="straightConnector1">
              <a:avLst/>
            </a:prstGeom>
            <a:noFill/>
            <a:ln w="9525" cap="flat" cmpd="sng">
              <a:solidFill>
                <a:srgbClr val="000000"/>
              </a:solidFill>
              <a:prstDash val="solid"/>
              <a:round/>
              <a:headEnd type="none" w="sm" len="sm"/>
              <a:tailEnd type="none" w="sm" len="sm"/>
            </a:ln>
          </p:spPr>
        </p:cxnSp>
      </p:grpSp>
      <p:sp>
        <p:nvSpPr>
          <p:cNvPr id="1689" name="Google Shape;1689;p126"/>
          <p:cNvSpPr/>
          <p:nvPr/>
        </p:nvSpPr>
        <p:spPr>
          <a:xfrm>
            <a:off x="1932950" y="3231400"/>
            <a:ext cx="4156800" cy="246600"/>
          </a:xfrm>
          <a:prstGeom prst="homePlate">
            <a:avLst>
              <a:gd name="adj" fmla="val 50000"/>
            </a:avLst>
          </a:prstGeom>
          <a:solidFill>
            <a:srgbClr val="7799FF"/>
          </a:solidFill>
          <a:ln>
            <a:noFill/>
          </a:ln>
        </p:spPr>
        <p:txBody>
          <a:bodyPr spcFirstLastPara="1" wrap="square" lIns="91425" tIns="91425" rIns="91425" bIns="91425" anchor="ctr" anchorCtr="0">
            <a:noAutofit/>
          </a:bodyPr>
          <a:lstStyle/>
          <a:p>
            <a:pPr marL="89999" lvl="0" indent="0" algn="l" rtl="0">
              <a:spcBef>
                <a:spcPts val="0"/>
              </a:spcBef>
              <a:spcAft>
                <a:spcPts val="0"/>
              </a:spcAft>
              <a:buNone/>
            </a:pPr>
            <a:r>
              <a:rPr lang="de" sz="800">
                <a:latin typeface="DM Sans Medium"/>
                <a:ea typeface="DM Sans Medium"/>
                <a:cs typeface="DM Sans Medium"/>
                <a:sym typeface="DM Sans Medium"/>
              </a:rPr>
              <a:t>6 Wochen Intensiv-Programm (3-5 Stunden pro Woche)</a:t>
            </a:r>
            <a:endParaRPr sz="800">
              <a:latin typeface="DM Sans Medium"/>
              <a:ea typeface="DM Sans Medium"/>
              <a:cs typeface="DM Sans Medium"/>
              <a:sym typeface="DM Sans Medium"/>
            </a:endParaRPr>
          </a:p>
        </p:txBody>
      </p:sp>
      <p:sp>
        <p:nvSpPr>
          <p:cNvPr id="1690" name="Google Shape;1690;p126"/>
          <p:cNvSpPr txBox="1"/>
          <p:nvPr/>
        </p:nvSpPr>
        <p:spPr>
          <a:xfrm>
            <a:off x="1932950" y="3432569"/>
            <a:ext cx="765600" cy="294300"/>
          </a:xfrm>
          <a:prstGeom prst="rect">
            <a:avLst/>
          </a:prstGeom>
          <a:noFill/>
          <a:ln>
            <a:noFill/>
          </a:ln>
        </p:spPr>
        <p:txBody>
          <a:bodyPr spcFirstLastPara="1" wrap="square" lIns="36000" tIns="91425" rIns="91425" bIns="91425" anchor="t" anchorCtr="0">
            <a:noAutofit/>
          </a:bodyPr>
          <a:lstStyle/>
          <a:p>
            <a:pPr marL="0" lvl="0" indent="0" algn="l" rtl="0">
              <a:spcBef>
                <a:spcPts val="0"/>
              </a:spcBef>
              <a:spcAft>
                <a:spcPts val="0"/>
              </a:spcAft>
              <a:buNone/>
            </a:pPr>
            <a:r>
              <a:rPr lang="de" sz="600" b="1">
                <a:solidFill>
                  <a:schemeClr val="dk1"/>
                </a:solidFill>
                <a:latin typeface="DM Sans"/>
                <a:ea typeface="DM Sans"/>
                <a:cs typeface="DM Sans"/>
                <a:sym typeface="DM Sans"/>
              </a:rPr>
              <a:t>Erste Woche</a:t>
            </a:r>
            <a:endParaRPr>
              <a:solidFill>
                <a:srgbClr val="B7B7B7"/>
              </a:solidFill>
              <a:latin typeface="DM Sans"/>
              <a:ea typeface="DM Sans"/>
              <a:cs typeface="DM Sans"/>
              <a:sym typeface="DM Sans"/>
            </a:endParaRPr>
          </a:p>
        </p:txBody>
      </p:sp>
      <p:sp>
        <p:nvSpPr>
          <p:cNvPr id="1691" name="Google Shape;1691;p126"/>
          <p:cNvSpPr/>
          <p:nvPr/>
        </p:nvSpPr>
        <p:spPr>
          <a:xfrm>
            <a:off x="1932950" y="3633668"/>
            <a:ext cx="665100" cy="868200"/>
          </a:xfrm>
          <a:prstGeom prst="rect">
            <a:avLst/>
          </a:prstGeom>
          <a:solidFill>
            <a:srgbClr val="DAE3FF">
              <a:alpha val="66670"/>
            </a:srgbClr>
          </a:solidFill>
          <a:ln>
            <a:noFill/>
          </a:ln>
        </p:spPr>
        <p:txBody>
          <a:bodyPr spcFirstLastPara="1" wrap="square" lIns="36000" tIns="36000" rIns="36000" bIns="36000" anchor="t" anchorCtr="0">
            <a:noAutofit/>
          </a:bodyPr>
          <a:lstStyle/>
          <a:p>
            <a:pPr marL="0" lvl="0" indent="0" algn="l" rtl="0">
              <a:lnSpc>
                <a:spcPct val="115000"/>
              </a:lnSpc>
              <a:spcBef>
                <a:spcPts val="0"/>
              </a:spcBef>
              <a:spcAft>
                <a:spcPts val="0"/>
              </a:spcAft>
              <a:buNone/>
            </a:pPr>
            <a:r>
              <a:rPr lang="de" sz="600" b="1">
                <a:latin typeface="DM Sans"/>
                <a:ea typeface="DM Sans"/>
                <a:cs typeface="DM Sans"/>
                <a:sym typeface="DM Sans"/>
              </a:rPr>
              <a:t>Onboarding</a:t>
            </a:r>
            <a:r>
              <a:rPr lang="de" sz="600">
                <a:latin typeface="DM Sans"/>
                <a:ea typeface="DM Sans"/>
                <a:cs typeface="DM Sans"/>
                <a:sym typeface="DM Sans"/>
              </a:rPr>
              <a:t> </a:t>
            </a:r>
            <a:endParaRPr sz="600">
              <a:latin typeface="DM Sans"/>
              <a:ea typeface="DM Sans"/>
              <a:cs typeface="DM Sans"/>
              <a:sym typeface="DM Sans"/>
            </a:endParaRPr>
          </a:p>
        </p:txBody>
      </p:sp>
      <p:sp>
        <p:nvSpPr>
          <p:cNvPr id="1692" name="Google Shape;1692;p126"/>
          <p:cNvSpPr/>
          <p:nvPr/>
        </p:nvSpPr>
        <p:spPr>
          <a:xfrm>
            <a:off x="2631675" y="3633668"/>
            <a:ext cx="665100" cy="868200"/>
          </a:xfrm>
          <a:prstGeom prst="rect">
            <a:avLst/>
          </a:prstGeom>
          <a:solidFill>
            <a:srgbClr val="D2DDFF">
              <a:alpha val="66670"/>
            </a:srgbClr>
          </a:solidFill>
          <a:ln>
            <a:noFill/>
          </a:ln>
        </p:spPr>
        <p:txBody>
          <a:bodyPr spcFirstLastPara="1" wrap="square" lIns="36000" tIns="36000" rIns="36000" bIns="36000" anchor="t" anchorCtr="0">
            <a:noAutofit/>
          </a:bodyPr>
          <a:lstStyle/>
          <a:p>
            <a:pPr marL="0" lvl="0" indent="0" algn="l" rtl="0">
              <a:lnSpc>
                <a:spcPct val="115000"/>
              </a:lnSpc>
              <a:spcBef>
                <a:spcPts val="0"/>
              </a:spcBef>
              <a:spcAft>
                <a:spcPts val="0"/>
              </a:spcAft>
              <a:buNone/>
            </a:pPr>
            <a:r>
              <a:rPr lang="de" sz="600" b="1">
                <a:latin typeface="DM Sans"/>
                <a:ea typeface="DM Sans"/>
                <a:cs typeface="DM Sans"/>
                <a:sym typeface="DM Sans"/>
              </a:rPr>
              <a:t>Growth Mindset</a:t>
            </a:r>
            <a:endParaRPr sz="600">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p:txBody>
      </p:sp>
      <p:sp>
        <p:nvSpPr>
          <p:cNvPr id="1693" name="Google Shape;1693;p126"/>
          <p:cNvSpPr/>
          <p:nvPr/>
        </p:nvSpPr>
        <p:spPr>
          <a:xfrm>
            <a:off x="3330401" y="3633668"/>
            <a:ext cx="665100" cy="868200"/>
          </a:xfrm>
          <a:prstGeom prst="rect">
            <a:avLst/>
          </a:prstGeom>
          <a:solidFill>
            <a:srgbClr val="C9DAF8"/>
          </a:solidFill>
          <a:ln>
            <a:noFill/>
          </a:ln>
        </p:spPr>
        <p:txBody>
          <a:bodyPr spcFirstLastPara="1" wrap="square" lIns="36000" tIns="36000" rIns="36000" bIns="36000" anchor="t" anchorCtr="0">
            <a:noAutofit/>
          </a:bodyPr>
          <a:lstStyle/>
          <a:p>
            <a:pPr marL="0" lvl="0" indent="0" algn="l" rtl="0">
              <a:lnSpc>
                <a:spcPct val="115000"/>
              </a:lnSpc>
              <a:spcBef>
                <a:spcPts val="0"/>
              </a:spcBef>
              <a:spcAft>
                <a:spcPts val="0"/>
              </a:spcAft>
              <a:buClr>
                <a:schemeClr val="dk1"/>
              </a:buClr>
              <a:buSzPts val="1100"/>
              <a:buFont typeface="Arial"/>
              <a:buNone/>
            </a:pPr>
            <a:r>
              <a:rPr lang="de" sz="600" b="1">
                <a:solidFill>
                  <a:schemeClr val="dk1"/>
                </a:solidFill>
                <a:latin typeface="DM Sans"/>
                <a:ea typeface="DM Sans"/>
                <a:cs typeface="DM Sans"/>
                <a:sym typeface="DM Sans"/>
              </a:rPr>
              <a:t>Learnability I</a:t>
            </a: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p:txBody>
      </p:sp>
      <p:sp>
        <p:nvSpPr>
          <p:cNvPr id="1694" name="Google Shape;1694;p126"/>
          <p:cNvSpPr/>
          <p:nvPr/>
        </p:nvSpPr>
        <p:spPr>
          <a:xfrm>
            <a:off x="4029127" y="3633668"/>
            <a:ext cx="665100" cy="868200"/>
          </a:xfrm>
          <a:prstGeom prst="rect">
            <a:avLst/>
          </a:prstGeom>
          <a:solidFill>
            <a:srgbClr val="A4C2F4"/>
          </a:solidFill>
          <a:ln>
            <a:noFill/>
          </a:ln>
        </p:spPr>
        <p:txBody>
          <a:bodyPr spcFirstLastPara="1" wrap="square" lIns="36000" tIns="36000" rIns="36000" bIns="36000" anchor="t" anchorCtr="0">
            <a:noAutofit/>
          </a:bodyPr>
          <a:lstStyle/>
          <a:p>
            <a:pPr marL="0" lvl="0" indent="0" algn="l" rtl="0">
              <a:lnSpc>
                <a:spcPct val="115000"/>
              </a:lnSpc>
              <a:spcBef>
                <a:spcPts val="0"/>
              </a:spcBef>
              <a:spcAft>
                <a:spcPts val="0"/>
              </a:spcAft>
              <a:buNone/>
            </a:pPr>
            <a:r>
              <a:rPr lang="de" sz="600" b="1">
                <a:solidFill>
                  <a:schemeClr val="dk1"/>
                </a:solidFill>
                <a:latin typeface="DM Sans"/>
                <a:ea typeface="DM Sans"/>
                <a:cs typeface="DM Sans"/>
                <a:sym typeface="DM Sans"/>
              </a:rPr>
              <a:t>Self-Leadership</a:t>
            </a: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p:txBody>
      </p:sp>
      <p:sp>
        <p:nvSpPr>
          <p:cNvPr id="1695" name="Google Shape;1695;p126"/>
          <p:cNvSpPr/>
          <p:nvPr/>
        </p:nvSpPr>
        <p:spPr>
          <a:xfrm>
            <a:off x="4727853" y="3633668"/>
            <a:ext cx="665100" cy="868200"/>
          </a:xfrm>
          <a:prstGeom prst="rect">
            <a:avLst/>
          </a:prstGeom>
          <a:solidFill>
            <a:srgbClr val="7799FF">
              <a:alpha val="66670"/>
            </a:srgbClr>
          </a:solidFill>
          <a:ln>
            <a:noFill/>
          </a:ln>
        </p:spPr>
        <p:txBody>
          <a:bodyPr spcFirstLastPara="1" wrap="square" lIns="36000" tIns="36000" rIns="36000" bIns="36000" anchor="t" anchorCtr="0">
            <a:noAutofit/>
          </a:bodyPr>
          <a:lstStyle/>
          <a:p>
            <a:pPr marL="0" lvl="0" indent="0" algn="l" rtl="0">
              <a:lnSpc>
                <a:spcPct val="115000"/>
              </a:lnSpc>
              <a:spcBef>
                <a:spcPts val="0"/>
              </a:spcBef>
              <a:spcAft>
                <a:spcPts val="0"/>
              </a:spcAft>
              <a:buNone/>
            </a:pPr>
            <a:r>
              <a:rPr lang="de" sz="600" b="1">
                <a:latin typeface="DM Sans"/>
                <a:ea typeface="DM Sans"/>
                <a:cs typeface="DM Sans"/>
                <a:sym typeface="DM Sans"/>
              </a:rPr>
              <a:t>Learnability II</a:t>
            </a: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p:txBody>
      </p:sp>
      <p:sp>
        <p:nvSpPr>
          <p:cNvPr id="1696" name="Google Shape;1696;p126"/>
          <p:cNvSpPr txBox="1"/>
          <p:nvPr/>
        </p:nvSpPr>
        <p:spPr>
          <a:xfrm>
            <a:off x="2631686" y="3432569"/>
            <a:ext cx="665100" cy="294300"/>
          </a:xfrm>
          <a:prstGeom prst="rect">
            <a:avLst/>
          </a:prstGeom>
          <a:noFill/>
          <a:ln>
            <a:noFill/>
          </a:ln>
        </p:spPr>
        <p:txBody>
          <a:bodyPr spcFirstLastPara="1" wrap="square" lIns="36000" tIns="91425" rIns="91425" bIns="91425" anchor="t" anchorCtr="0">
            <a:noAutofit/>
          </a:bodyPr>
          <a:lstStyle/>
          <a:p>
            <a:pPr marL="0" lvl="0" indent="0" algn="l" rtl="0">
              <a:spcBef>
                <a:spcPts val="0"/>
              </a:spcBef>
              <a:spcAft>
                <a:spcPts val="0"/>
              </a:spcAft>
              <a:buNone/>
            </a:pPr>
            <a:r>
              <a:rPr lang="de" sz="600" b="1">
                <a:solidFill>
                  <a:schemeClr val="dk1"/>
                </a:solidFill>
                <a:latin typeface="DM Sans"/>
                <a:ea typeface="DM Sans"/>
                <a:cs typeface="DM Sans"/>
                <a:sym typeface="DM Sans"/>
              </a:rPr>
              <a:t>Zweite Woche</a:t>
            </a:r>
            <a:endParaRPr>
              <a:solidFill>
                <a:srgbClr val="B7B7B7"/>
              </a:solidFill>
              <a:latin typeface="DM Sans"/>
              <a:ea typeface="DM Sans"/>
              <a:cs typeface="DM Sans"/>
              <a:sym typeface="DM Sans"/>
            </a:endParaRPr>
          </a:p>
        </p:txBody>
      </p:sp>
      <p:sp>
        <p:nvSpPr>
          <p:cNvPr id="1697" name="Google Shape;1697;p126"/>
          <p:cNvSpPr txBox="1"/>
          <p:nvPr/>
        </p:nvSpPr>
        <p:spPr>
          <a:xfrm>
            <a:off x="3330401" y="3432569"/>
            <a:ext cx="665100" cy="294300"/>
          </a:xfrm>
          <a:prstGeom prst="rect">
            <a:avLst/>
          </a:prstGeom>
          <a:noFill/>
          <a:ln>
            <a:noFill/>
          </a:ln>
        </p:spPr>
        <p:txBody>
          <a:bodyPr spcFirstLastPara="1" wrap="square" lIns="36000" tIns="91425" rIns="91425" bIns="91425" anchor="t" anchorCtr="0">
            <a:noAutofit/>
          </a:bodyPr>
          <a:lstStyle/>
          <a:p>
            <a:pPr marL="0" lvl="0" indent="0" algn="l" rtl="0">
              <a:spcBef>
                <a:spcPts val="0"/>
              </a:spcBef>
              <a:spcAft>
                <a:spcPts val="0"/>
              </a:spcAft>
              <a:buNone/>
            </a:pPr>
            <a:r>
              <a:rPr lang="de" sz="600" b="1">
                <a:solidFill>
                  <a:schemeClr val="dk1"/>
                </a:solidFill>
                <a:latin typeface="DM Sans"/>
                <a:ea typeface="DM Sans"/>
                <a:cs typeface="DM Sans"/>
                <a:sym typeface="DM Sans"/>
              </a:rPr>
              <a:t>Dritte Woche</a:t>
            </a:r>
            <a:endParaRPr>
              <a:solidFill>
                <a:srgbClr val="B7B7B7"/>
              </a:solidFill>
              <a:latin typeface="DM Sans"/>
              <a:ea typeface="DM Sans"/>
              <a:cs typeface="DM Sans"/>
              <a:sym typeface="DM Sans"/>
            </a:endParaRPr>
          </a:p>
        </p:txBody>
      </p:sp>
      <p:sp>
        <p:nvSpPr>
          <p:cNvPr id="1698" name="Google Shape;1698;p126"/>
          <p:cNvSpPr txBox="1"/>
          <p:nvPr/>
        </p:nvSpPr>
        <p:spPr>
          <a:xfrm>
            <a:off x="4029126" y="3432569"/>
            <a:ext cx="665100" cy="294300"/>
          </a:xfrm>
          <a:prstGeom prst="rect">
            <a:avLst/>
          </a:prstGeom>
          <a:noFill/>
          <a:ln>
            <a:noFill/>
          </a:ln>
        </p:spPr>
        <p:txBody>
          <a:bodyPr spcFirstLastPara="1" wrap="square" lIns="36000" tIns="91425" rIns="91425" bIns="91425" anchor="t" anchorCtr="0">
            <a:noAutofit/>
          </a:bodyPr>
          <a:lstStyle/>
          <a:p>
            <a:pPr marL="0" lvl="0" indent="0" algn="l" rtl="0">
              <a:spcBef>
                <a:spcPts val="0"/>
              </a:spcBef>
              <a:spcAft>
                <a:spcPts val="0"/>
              </a:spcAft>
              <a:buNone/>
            </a:pPr>
            <a:r>
              <a:rPr lang="de" sz="600" b="1">
                <a:solidFill>
                  <a:schemeClr val="dk1"/>
                </a:solidFill>
                <a:latin typeface="DM Sans"/>
                <a:ea typeface="DM Sans"/>
                <a:cs typeface="DM Sans"/>
                <a:sym typeface="DM Sans"/>
              </a:rPr>
              <a:t>Vierte Woche</a:t>
            </a:r>
            <a:endParaRPr>
              <a:solidFill>
                <a:srgbClr val="B7B7B7"/>
              </a:solidFill>
              <a:latin typeface="DM Sans"/>
              <a:ea typeface="DM Sans"/>
              <a:cs typeface="DM Sans"/>
              <a:sym typeface="DM Sans"/>
            </a:endParaRPr>
          </a:p>
        </p:txBody>
      </p:sp>
      <p:sp>
        <p:nvSpPr>
          <p:cNvPr id="1699" name="Google Shape;1699;p126"/>
          <p:cNvSpPr txBox="1"/>
          <p:nvPr/>
        </p:nvSpPr>
        <p:spPr>
          <a:xfrm>
            <a:off x="4727862" y="3432569"/>
            <a:ext cx="665100" cy="294300"/>
          </a:xfrm>
          <a:prstGeom prst="rect">
            <a:avLst/>
          </a:prstGeom>
          <a:noFill/>
          <a:ln>
            <a:noFill/>
          </a:ln>
        </p:spPr>
        <p:txBody>
          <a:bodyPr spcFirstLastPara="1" wrap="square" lIns="36000" tIns="91425" rIns="91425" bIns="91425" anchor="t" anchorCtr="0">
            <a:noAutofit/>
          </a:bodyPr>
          <a:lstStyle/>
          <a:p>
            <a:pPr marL="0" lvl="0" indent="0" algn="l" rtl="0">
              <a:spcBef>
                <a:spcPts val="0"/>
              </a:spcBef>
              <a:spcAft>
                <a:spcPts val="0"/>
              </a:spcAft>
              <a:buNone/>
            </a:pPr>
            <a:r>
              <a:rPr lang="de" sz="600" b="1">
                <a:solidFill>
                  <a:schemeClr val="dk1"/>
                </a:solidFill>
                <a:latin typeface="DM Sans"/>
                <a:ea typeface="DM Sans"/>
                <a:cs typeface="DM Sans"/>
                <a:sym typeface="DM Sans"/>
              </a:rPr>
              <a:t>Fünfte Woche</a:t>
            </a:r>
            <a:endParaRPr>
              <a:solidFill>
                <a:srgbClr val="B7B7B7"/>
              </a:solidFill>
              <a:latin typeface="DM Sans"/>
              <a:ea typeface="DM Sans"/>
              <a:cs typeface="DM Sans"/>
              <a:sym typeface="DM Sans"/>
            </a:endParaRPr>
          </a:p>
        </p:txBody>
      </p:sp>
      <p:sp>
        <p:nvSpPr>
          <p:cNvPr id="1700" name="Google Shape;1700;p126"/>
          <p:cNvSpPr/>
          <p:nvPr/>
        </p:nvSpPr>
        <p:spPr>
          <a:xfrm>
            <a:off x="5424359" y="3633668"/>
            <a:ext cx="665100" cy="868200"/>
          </a:xfrm>
          <a:prstGeom prst="rect">
            <a:avLst/>
          </a:prstGeom>
          <a:solidFill>
            <a:srgbClr val="89A2FF"/>
          </a:solidFill>
          <a:ln>
            <a:noFill/>
          </a:ln>
        </p:spPr>
        <p:txBody>
          <a:bodyPr spcFirstLastPara="1" wrap="square" lIns="36000" tIns="36000" rIns="36000" bIns="36000" anchor="t" anchorCtr="0">
            <a:noAutofit/>
          </a:bodyPr>
          <a:lstStyle/>
          <a:p>
            <a:pPr marL="0" lvl="0" indent="0" algn="l" rtl="0">
              <a:lnSpc>
                <a:spcPct val="115000"/>
              </a:lnSpc>
              <a:spcBef>
                <a:spcPts val="0"/>
              </a:spcBef>
              <a:spcAft>
                <a:spcPts val="0"/>
              </a:spcAft>
              <a:buNone/>
            </a:pPr>
            <a:r>
              <a:rPr lang="de" sz="600" b="1">
                <a:latin typeface="DM Sans"/>
                <a:ea typeface="DM Sans"/>
                <a:cs typeface="DM Sans"/>
                <a:sym typeface="DM Sans"/>
              </a:rPr>
              <a:t>Outro</a:t>
            </a: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p:txBody>
      </p:sp>
      <p:sp>
        <p:nvSpPr>
          <p:cNvPr id="1701" name="Google Shape;1701;p126"/>
          <p:cNvSpPr txBox="1"/>
          <p:nvPr/>
        </p:nvSpPr>
        <p:spPr>
          <a:xfrm>
            <a:off x="5424375" y="3432575"/>
            <a:ext cx="718800" cy="294300"/>
          </a:xfrm>
          <a:prstGeom prst="rect">
            <a:avLst/>
          </a:prstGeom>
          <a:noFill/>
          <a:ln>
            <a:noFill/>
          </a:ln>
        </p:spPr>
        <p:txBody>
          <a:bodyPr spcFirstLastPara="1" wrap="square" lIns="36000" tIns="91425" rIns="91425" bIns="91425" anchor="t" anchorCtr="0">
            <a:noAutofit/>
          </a:bodyPr>
          <a:lstStyle/>
          <a:p>
            <a:pPr marL="0" lvl="0" indent="0" algn="l" rtl="0">
              <a:spcBef>
                <a:spcPts val="0"/>
              </a:spcBef>
              <a:spcAft>
                <a:spcPts val="0"/>
              </a:spcAft>
              <a:buNone/>
            </a:pPr>
            <a:r>
              <a:rPr lang="de" sz="600" b="1">
                <a:solidFill>
                  <a:schemeClr val="dk1"/>
                </a:solidFill>
                <a:latin typeface="DM Sans"/>
                <a:ea typeface="DM Sans"/>
                <a:cs typeface="DM Sans"/>
                <a:sym typeface="DM Sans"/>
              </a:rPr>
              <a:t>Sechste Woche</a:t>
            </a:r>
            <a:endParaRPr>
              <a:solidFill>
                <a:srgbClr val="B7B7B7"/>
              </a:solidFill>
              <a:latin typeface="DM Sans"/>
              <a:ea typeface="DM Sans"/>
              <a:cs typeface="DM Sans"/>
              <a:sym typeface="DM Sans"/>
            </a:endParaRPr>
          </a:p>
        </p:txBody>
      </p:sp>
      <p:sp>
        <p:nvSpPr>
          <p:cNvPr id="1702" name="Google Shape;1702;p126" descr="{&quot;recolor_background&quot;:&quot;brand&quot;}"/>
          <p:cNvSpPr/>
          <p:nvPr/>
        </p:nvSpPr>
        <p:spPr>
          <a:xfrm>
            <a:off x="6495088" y="3598525"/>
            <a:ext cx="174300" cy="133500"/>
          </a:xfrm>
          <a:prstGeom prst="rect">
            <a:avLst/>
          </a:prstGeom>
          <a:solidFill>
            <a:schemeClr val="lt1"/>
          </a:solidFill>
          <a:ln w="19050" cap="flat" cmpd="sng">
            <a:solidFill>
              <a:srgbClr val="FF7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26" descr="{&quot;recolor_background&quot;:&quot;brand&quot;}"/>
          <p:cNvSpPr/>
          <p:nvPr/>
        </p:nvSpPr>
        <p:spPr>
          <a:xfrm>
            <a:off x="6785101" y="3598525"/>
            <a:ext cx="174300" cy="133500"/>
          </a:xfrm>
          <a:prstGeom prst="rect">
            <a:avLst/>
          </a:prstGeom>
          <a:solidFill>
            <a:schemeClr val="lt1"/>
          </a:solidFill>
          <a:ln w="19050" cap="flat" cmpd="sng">
            <a:solidFill>
              <a:srgbClr val="FF7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6" descr="{&quot;recolor_background&quot;:&quot;brand&quot;}"/>
          <p:cNvSpPr/>
          <p:nvPr/>
        </p:nvSpPr>
        <p:spPr>
          <a:xfrm>
            <a:off x="7075113" y="3598525"/>
            <a:ext cx="174300" cy="133500"/>
          </a:xfrm>
          <a:prstGeom prst="rect">
            <a:avLst/>
          </a:prstGeom>
          <a:solidFill>
            <a:schemeClr val="lt1"/>
          </a:solidFill>
          <a:ln w="19050" cap="flat" cmpd="sng">
            <a:solidFill>
              <a:srgbClr val="FF7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6" descr="{&quot;recolor_background&quot;:&quot;brand&quot;}"/>
          <p:cNvSpPr/>
          <p:nvPr/>
        </p:nvSpPr>
        <p:spPr>
          <a:xfrm>
            <a:off x="7365126" y="3598525"/>
            <a:ext cx="174300" cy="133500"/>
          </a:xfrm>
          <a:prstGeom prst="rect">
            <a:avLst/>
          </a:prstGeom>
          <a:solidFill>
            <a:schemeClr val="lt1"/>
          </a:solidFill>
          <a:ln w="19050" cap="flat" cmpd="sng">
            <a:solidFill>
              <a:srgbClr val="FF7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6"/>
          <p:cNvSpPr/>
          <p:nvPr/>
        </p:nvSpPr>
        <p:spPr>
          <a:xfrm>
            <a:off x="7645425" y="3598550"/>
            <a:ext cx="1021500" cy="868200"/>
          </a:xfrm>
          <a:prstGeom prst="rect">
            <a:avLst/>
          </a:prstGeom>
          <a:solidFill>
            <a:srgbClr val="FF7F00"/>
          </a:solidFill>
          <a:ln>
            <a:noFill/>
          </a:ln>
        </p:spPr>
        <p:txBody>
          <a:bodyPr spcFirstLastPara="1" wrap="square" lIns="36000" tIns="36000" rIns="36000" bIns="36000" anchor="t" anchorCtr="0">
            <a:noAutofit/>
          </a:bodyPr>
          <a:lstStyle/>
          <a:p>
            <a:pPr marL="0" lvl="0" indent="0" algn="l" rtl="0">
              <a:lnSpc>
                <a:spcPct val="115000"/>
              </a:lnSpc>
              <a:spcBef>
                <a:spcPts val="0"/>
              </a:spcBef>
              <a:spcAft>
                <a:spcPts val="0"/>
              </a:spcAft>
              <a:buNone/>
            </a:pPr>
            <a:r>
              <a:rPr lang="de" sz="600" b="1">
                <a:latin typeface="DM Sans"/>
                <a:ea typeface="DM Sans"/>
                <a:cs typeface="DM Sans"/>
                <a:sym typeface="DM Sans"/>
              </a:rPr>
              <a:t>Pulse check</a:t>
            </a: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6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p:txBody>
      </p:sp>
      <p:sp>
        <p:nvSpPr>
          <p:cNvPr id="1707" name="Google Shape;1707;p126"/>
          <p:cNvSpPr/>
          <p:nvPr/>
        </p:nvSpPr>
        <p:spPr>
          <a:xfrm>
            <a:off x="6199250" y="3231375"/>
            <a:ext cx="2705700" cy="246600"/>
          </a:xfrm>
          <a:prstGeom prst="homePlate">
            <a:avLst>
              <a:gd name="adj" fmla="val 50000"/>
            </a:avLst>
          </a:prstGeom>
          <a:solidFill>
            <a:srgbClr val="FF7200"/>
          </a:solidFill>
          <a:ln>
            <a:noFill/>
          </a:ln>
        </p:spPr>
        <p:txBody>
          <a:bodyPr spcFirstLastPara="1" wrap="square" lIns="91425" tIns="91425" rIns="91425" bIns="91425" anchor="ctr" anchorCtr="0">
            <a:noAutofit/>
          </a:bodyPr>
          <a:lstStyle/>
          <a:p>
            <a:pPr marL="89999" lvl="0" indent="0" algn="l" rtl="0">
              <a:spcBef>
                <a:spcPts val="0"/>
              </a:spcBef>
              <a:spcAft>
                <a:spcPts val="0"/>
              </a:spcAft>
              <a:buNone/>
            </a:pPr>
            <a:r>
              <a:rPr lang="de" sz="800">
                <a:latin typeface="DM Sans Medium"/>
                <a:ea typeface="DM Sans Medium"/>
                <a:cs typeface="DM Sans Medium"/>
                <a:sym typeface="DM Sans Medium"/>
              </a:rPr>
              <a:t>6-Wochen Transfer mit Reminder (15 Min/Woche)</a:t>
            </a:r>
            <a:endParaRPr sz="800">
              <a:latin typeface="DM Sans Medium"/>
              <a:ea typeface="DM Sans Medium"/>
              <a:cs typeface="DM Sans Medium"/>
              <a:sym typeface="DM Sans Medium"/>
            </a:endParaRPr>
          </a:p>
        </p:txBody>
      </p:sp>
      <p:grpSp>
        <p:nvGrpSpPr>
          <p:cNvPr id="1708" name="Google Shape;1708;p126"/>
          <p:cNvGrpSpPr/>
          <p:nvPr/>
        </p:nvGrpSpPr>
        <p:grpSpPr>
          <a:xfrm>
            <a:off x="6150475" y="3059641"/>
            <a:ext cx="92400" cy="417467"/>
            <a:chOff x="845575" y="2563700"/>
            <a:chExt cx="92400" cy="411825"/>
          </a:xfrm>
        </p:grpSpPr>
        <p:sp>
          <p:nvSpPr>
            <p:cNvPr id="1709" name="Google Shape;1709;p126"/>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0" name="Google Shape;1710;p12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sp>
        <p:nvSpPr>
          <p:cNvPr id="1711" name="Google Shape;1711;p126"/>
          <p:cNvSpPr/>
          <p:nvPr/>
        </p:nvSpPr>
        <p:spPr>
          <a:xfrm>
            <a:off x="238250" y="3231400"/>
            <a:ext cx="1515900" cy="2451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89999" lvl="0" indent="0" algn="l" rtl="0">
              <a:spcBef>
                <a:spcPts val="0"/>
              </a:spcBef>
              <a:spcAft>
                <a:spcPts val="0"/>
              </a:spcAft>
              <a:buNone/>
            </a:pPr>
            <a:endParaRPr sz="800">
              <a:latin typeface="DM Sans Medium"/>
              <a:ea typeface="DM Sans Medium"/>
              <a:cs typeface="DM Sans Medium"/>
              <a:sym typeface="DM Sans Medium"/>
            </a:endParaRPr>
          </a:p>
        </p:txBody>
      </p:sp>
      <p:grpSp>
        <p:nvGrpSpPr>
          <p:cNvPr id="1712" name="Google Shape;1712;p126"/>
          <p:cNvGrpSpPr/>
          <p:nvPr/>
        </p:nvGrpSpPr>
        <p:grpSpPr>
          <a:xfrm>
            <a:off x="195607" y="3064792"/>
            <a:ext cx="92400" cy="411825"/>
            <a:chOff x="845575" y="2563700"/>
            <a:chExt cx="92400" cy="411825"/>
          </a:xfrm>
        </p:grpSpPr>
        <p:sp>
          <p:nvSpPr>
            <p:cNvPr id="1713" name="Google Shape;1713;p126"/>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4" name="Google Shape;1714;p12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sp>
        <p:nvSpPr>
          <p:cNvPr id="1715" name="Google Shape;1715;p126"/>
          <p:cNvSpPr/>
          <p:nvPr/>
        </p:nvSpPr>
        <p:spPr>
          <a:xfrm>
            <a:off x="252000" y="1473600"/>
            <a:ext cx="903300" cy="903300"/>
          </a:xfrm>
          <a:prstGeom prst="ellipse">
            <a:avLst/>
          </a:prstGeom>
          <a:solidFill>
            <a:schemeClr val="lt2"/>
          </a:solidFill>
          <a:ln w="9525" cap="flat" cmpd="sng">
            <a:solidFill>
              <a:srgbClr val="FFE11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26"/>
          <p:cNvSpPr txBox="1"/>
          <p:nvPr/>
        </p:nvSpPr>
        <p:spPr>
          <a:xfrm>
            <a:off x="151935" y="2321075"/>
            <a:ext cx="1665900" cy="8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b="1">
                <a:latin typeface="DM Sans"/>
                <a:ea typeface="DM Sans"/>
                <a:cs typeface="DM Sans"/>
                <a:sym typeface="DM Sans"/>
              </a:rPr>
              <a:t>Willkommens-Session</a:t>
            </a:r>
            <a:endParaRPr sz="80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100"/>
              <a:buFont typeface="Arial"/>
              <a:buNone/>
            </a:pPr>
            <a:r>
              <a:rPr lang="de" sz="800">
                <a:latin typeface="DM Sans"/>
                <a:ea typeface="DM Sans"/>
                <a:cs typeface="DM Sans"/>
                <a:sym typeface="DM Sans"/>
              </a:rPr>
              <a:t>60-minütige Kick-off Session, um den Ton und die Erwartungen festzulegen</a:t>
            </a:r>
            <a:endParaRPr sz="800">
              <a:latin typeface="DM Sans"/>
              <a:ea typeface="DM Sans"/>
              <a:cs typeface="DM Sans"/>
              <a:sym typeface="DM Sans"/>
            </a:endParaRPr>
          </a:p>
        </p:txBody>
      </p:sp>
      <p:sp>
        <p:nvSpPr>
          <p:cNvPr id="1717" name="Google Shape;1717;p126"/>
          <p:cNvSpPr txBox="1"/>
          <p:nvPr/>
        </p:nvSpPr>
        <p:spPr>
          <a:xfrm>
            <a:off x="397650" y="4538250"/>
            <a:ext cx="809700" cy="13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900" b="1">
                <a:latin typeface="DM Sans"/>
                <a:ea typeface="DM Sans"/>
                <a:cs typeface="DM Sans"/>
                <a:sym typeface="DM Sans"/>
              </a:rPr>
              <a:t>Woche 0</a:t>
            </a:r>
            <a:endParaRPr sz="1600" b="1">
              <a:latin typeface="DM Sans"/>
              <a:ea typeface="DM Sans"/>
              <a:cs typeface="DM Sans"/>
              <a:sym typeface="DM Sans"/>
            </a:endParaRPr>
          </a:p>
        </p:txBody>
      </p:sp>
      <p:sp>
        <p:nvSpPr>
          <p:cNvPr id="1718" name="Google Shape;1718;p126"/>
          <p:cNvSpPr txBox="1"/>
          <p:nvPr/>
        </p:nvSpPr>
        <p:spPr>
          <a:xfrm>
            <a:off x="1714250" y="4538250"/>
            <a:ext cx="809700" cy="13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900" b="1">
                <a:latin typeface="DM Sans"/>
                <a:ea typeface="DM Sans"/>
                <a:cs typeface="DM Sans"/>
                <a:sym typeface="DM Sans"/>
              </a:rPr>
              <a:t>Woche 1</a:t>
            </a:r>
            <a:endParaRPr sz="1600" b="1">
              <a:latin typeface="DM Sans"/>
              <a:ea typeface="DM Sans"/>
              <a:cs typeface="DM Sans"/>
              <a:sym typeface="DM Sans"/>
            </a:endParaRPr>
          </a:p>
        </p:txBody>
      </p:sp>
      <p:sp>
        <p:nvSpPr>
          <p:cNvPr id="1719" name="Google Shape;1719;p126"/>
          <p:cNvSpPr txBox="1"/>
          <p:nvPr/>
        </p:nvSpPr>
        <p:spPr>
          <a:xfrm>
            <a:off x="5274775" y="4538250"/>
            <a:ext cx="809700" cy="13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900" b="1">
                <a:latin typeface="DM Sans"/>
                <a:ea typeface="DM Sans"/>
                <a:cs typeface="DM Sans"/>
                <a:sym typeface="DM Sans"/>
              </a:rPr>
              <a:t>Woche 6</a:t>
            </a:r>
            <a:endParaRPr sz="1600" b="1">
              <a:latin typeface="DM Sans"/>
              <a:ea typeface="DM Sans"/>
              <a:cs typeface="DM Sans"/>
              <a:sym typeface="DM Sans"/>
            </a:endParaRPr>
          </a:p>
        </p:txBody>
      </p:sp>
      <p:sp>
        <p:nvSpPr>
          <p:cNvPr id="1720" name="Google Shape;1720;p126"/>
          <p:cNvSpPr txBox="1"/>
          <p:nvPr/>
        </p:nvSpPr>
        <p:spPr>
          <a:xfrm>
            <a:off x="7983775" y="4540925"/>
            <a:ext cx="809700" cy="13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900" b="1">
                <a:latin typeface="DM Sans"/>
                <a:ea typeface="DM Sans"/>
                <a:cs typeface="DM Sans"/>
                <a:sym typeface="DM Sans"/>
              </a:rPr>
              <a:t>Woche 12</a:t>
            </a:r>
            <a:endParaRPr sz="1600" b="1">
              <a:latin typeface="DM Sans"/>
              <a:ea typeface="DM Sans"/>
              <a:cs typeface="DM Sans"/>
              <a:sym typeface="DM Sans"/>
            </a:endParaRPr>
          </a:p>
        </p:txBody>
      </p:sp>
      <p:sp>
        <p:nvSpPr>
          <p:cNvPr id="1721" name="Google Shape;1721;p126"/>
          <p:cNvSpPr/>
          <p:nvPr/>
        </p:nvSpPr>
        <p:spPr>
          <a:xfrm>
            <a:off x="6204535" y="1473600"/>
            <a:ext cx="903300" cy="903300"/>
          </a:xfrm>
          <a:prstGeom prst="ellipse">
            <a:avLst/>
          </a:prstGeom>
          <a:solidFill>
            <a:srgbClr val="EEEEEE"/>
          </a:solidFill>
          <a:ln w="9525" cap="flat" cmpd="sng">
            <a:solidFill>
              <a:srgbClr val="FF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6"/>
          <p:cNvSpPr/>
          <p:nvPr/>
        </p:nvSpPr>
        <p:spPr>
          <a:xfrm>
            <a:off x="238250" y="3615800"/>
            <a:ext cx="659700" cy="868200"/>
          </a:xfrm>
          <a:prstGeom prst="rect">
            <a:avLst/>
          </a:prstGeom>
          <a:solidFill>
            <a:schemeClr val="lt2"/>
          </a:solidFill>
          <a:ln>
            <a:noFill/>
          </a:ln>
        </p:spPr>
        <p:txBody>
          <a:bodyPr spcFirstLastPara="1" wrap="square" lIns="36000" tIns="36000" rIns="36000" bIns="36000" anchor="t" anchorCtr="0">
            <a:noAutofit/>
          </a:bodyPr>
          <a:lstStyle/>
          <a:p>
            <a:pPr marL="0" lvl="0" indent="0" algn="l" rtl="0">
              <a:lnSpc>
                <a:spcPct val="115000"/>
              </a:lnSpc>
              <a:spcBef>
                <a:spcPts val="0"/>
              </a:spcBef>
              <a:spcAft>
                <a:spcPts val="0"/>
              </a:spcAft>
              <a:buNone/>
            </a:pPr>
            <a:r>
              <a:rPr lang="de" sz="600" b="1">
                <a:latin typeface="DM Sans"/>
                <a:ea typeface="DM Sans"/>
                <a:cs typeface="DM Sans"/>
                <a:sym typeface="DM Sans"/>
              </a:rPr>
              <a:t>Willkommen</a:t>
            </a:r>
            <a:endParaRPr sz="600">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600">
              <a:latin typeface="DM Sans"/>
              <a:ea typeface="DM Sans"/>
              <a:cs typeface="DM Sans"/>
              <a:sym typeface="DM Sans"/>
            </a:endParaRPr>
          </a:p>
          <a:p>
            <a:pPr marL="0" lvl="0" indent="0" algn="l" rtl="0">
              <a:lnSpc>
                <a:spcPct val="115000"/>
              </a:lnSpc>
              <a:spcBef>
                <a:spcPts val="0"/>
              </a:spcBef>
              <a:spcAft>
                <a:spcPts val="0"/>
              </a:spcAft>
              <a:buNone/>
            </a:pPr>
            <a:endParaRPr sz="600">
              <a:latin typeface="DM Sans"/>
              <a:ea typeface="DM Sans"/>
              <a:cs typeface="DM Sans"/>
              <a:sym typeface="DM Sans"/>
            </a:endParaRPr>
          </a:p>
        </p:txBody>
      </p:sp>
      <p:sp>
        <p:nvSpPr>
          <p:cNvPr id="1723" name="Google Shape;1723;p126"/>
          <p:cNvSpPr txBox="1"/>
          <p:nvPr/>
        </p:nvSpPr>
        <p:spPr>
          <a:xfrm>
            <a:off x="6107825" y="2397275"/>
            <a:ext cx="1538400" cy="6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b="1">
                <a:solidFill>
                  <a:schemeClr val="dk1"/>
                </a:solidFill>
                <a:latin typeface="DM Sans"/>
                <a:ea typeface="DM Sans"/>
                <a:cs typeface="DM Sans"/>
                <a:sym typeface="DM Sans"/>
              </a:rPr>
              <a:t>Wöchentlicher Nudge</a:t>
            </a:r>
            <a:endParaRPr sz="700">
              <a:solidFill>
                <a:schemeClr val="dk1"/>
              </a:solidFill>
              <a:latin typeface="DM Sans Medium"/>
              <a:ea typeface="DM Sans Medium"/>
              <a:cs typeface="DM Sans Medium"/>
              <a:sym typeface="DM Sans Medium"/>
            </a:endParaRPr>
          </a:p>
          <a:p>
            <a:pPr marL="0" lvl="0" indent="0" algn="l" rtl="0">
              <a:spcBef>
                <a:spcPts val="0"/>
              </a:spcBef>
              <a:spcAft>
                <a:spcPts val="0"/>
              </a:spcAft>
              <a:buNone/>
            </a:pPr>
            <a:r>
              <a:rPr lang="de" sz="800">
                <a:solidFill>
                  <a:schemeClr val="dk1"/>
                </a:solidFill>
                <a:latin typeface="DM Sans"/>
                <a:ea typeface="DM Sans"/>
                <a:cs typeface="DM Sans"/>
                <a:sym typeface="DM Sans"/>
              </a:rPr>
              <a:t>Wöchentliche Nachrichten, die zum Aufbau von Gewohnheiten beitragen</a:t>
            </a:r>
            <a:endParaRPr sz="800" b="1">
              <a:latin typeface="DM Sans"/>
              <a:ea typeface="DM Sans"/>
              <a:cs typeface="DM Sans"/>
              <a:sym typeface="DM Sans"/>
            </a:endParaRPr>
          </a:p>
        </p:txBody>
      </p:sp>
      <p:sp>
        <p:nvSpPr>
          <p:cNvPr id="1724" name="Google Shape;1724;p126"/>
          <p:cNvSpPr/>
          <p:nvPr/>
        </p:nvSpPr>
        <p:spPr>
          <a:xfrm>
            <a:off x="7646300" y="1473600"/>
            <a:ext cx="903300" cy="903300"/>
          </a:xfrm>
          <a:prstGeom prst="ellipse">
            <a:avLst/>
          </a:prstGeom>
          <a:solidFill>
            <a:srgbClr val="EEEEEE"/>
          </a:solidFill>
          <a:ln w="9525" cap="flat" cmpd="sng">
            <a:solidFill>
              <a:srgbClr val="FF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6"/>
          <p:cNvSpPr txBox="1"/>
          <p:nvPr/>
        </p:nvSpPr>
        <p:spPr>
          <a:xfrm>
            <a:off x="7549550" y="2397275"/>
            <a:ext cx="1515900" cy="6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b="1">
                <a:latin typeface="DM Sans"/>
                <a:ea typeface="DM Sans"/>
                <a:cs typeface="DM Sans"/>
                <a:sym typeface="DM Sans"/>
              </a:rPr>
              <a:t>Pulse Check</a:t>
            </a:r>
            <a:endParaRPr sz="800" b="1">
              <a:latin typeface="DM Sans"/>
              <a:ea typeface="DM Sans"/>
              <a:cs typeface="DM Sans"/>
              <a:sym typeface="DM Sans"/>
            </a:endParaRPr>
          </a:p>
          <a:p>
            <a:pPr marL="0" lvl="0" indent="0" algn="l" rtl="0">
              <a:spcBef>
                <a:spcPts val="0"/>
              </a:spcBef>
              <a:spcAft>
                <a:spcPts val="0"/>
              </a:spcAft>
              <a:buNone/>
            </a:pPr>
            <a:r>
              <a:rPr lang="de" sz="800">
                <a:latin typeface="DM Sans"/>
                <a:ea typeface="DM Sans"/>
                <a:cs typeface="DM Sans"/>
                <a:sym typeface="DM Sans"/>
              </a:rPr>
              <a:t>Finale Session: Austausch von Fortschritten und für das Weitertragen der Inhalte</a:t>
            </a:r>
            <a:endParaRPr sz="800">
              <a:latin typeface="DM Sans"/>
              <a:ea typeface="DM Sans"/>
              <a:cs typeface="DM Sans"/>
              <a:sym typeface="DM Sans"/>
            </a:endParaRPr>
          </a:p>
        </p:txBody>
      </p:sp>
      <p:pic>
        <p:nvPicPr>
          <p:cNvPr id="1726" name="Google Shape;1726;p12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68148" y="1680584"/>
            <a:ext cx="659599" cy="494700"/>
          </a:xfrm>
          <a:prstGeom prst="rect">
            <a:avLst/>
          </a:prstGeom>
          <a:noFill/>
          <a:ln>
            <a:noFill/>
          </a:ln>
        </p:spPr>
      </p:pic>
      <p:pic>
        <p:nvPicPr>
          <p:cNvPr id="1727" name="Google Shape;1727;p126"/>
          <p:cNvPicPr preferRelativeResize="0"/>
          <p:nvPr/>
        </p:nvPicPr>
        <p:blipFill rotWithShape="1">
          <a:blip r:embed="rId4" cstate="print">
            <a:alphaModFix/>
            <a:extLst>
              <a:ext uri="{28A0092B-C50C-407E-A947-70E740481C1C}">
                <a14:useLocalDpi xmlns:a14="http://schemas.microsoft.com/office/drawing/2010/main"/>
              </a:ext>
            </a:extLst>
          </a:blip>
          <a:srcRect t="-576" b="-576"/>
          <a:stretch/>
        </p:blipFill>
        <p:spPr>
          <a:xfrm>
            <a:off x="7843840" y="1732129"/>
            <a:ext cx="509704" cy="392000"/>
          </a:xfrm>
          <a:prstGeom prst="rect">
            <a:avLst/>
          </a:prstGeom>
          <a:noFill/>
          <a:ln>
            <a:noFill/>
          </a:ln>
        </p:spPr>
      </p:pic>
      <p:pic>
        <p:nvPicPr>
          <p:cNvPr id="1728" name="Google Shape;1728;p1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424585" y="1719188"/>
            <a:ext cx="463201" cy="417475"/>
          </a:xfrm>
          <a:prstGeom prst="rect">
            <a:avLst/>
          </a:prstGeom>
          <a:noFill/>
          <a:ln>
            <a:noFill/>
          </a:ln>
          <a:effectLst>
            <a:outerShdw blurRad="57150" dist="19050" dir="5400000" algn="bl" rotWithShape="0">
              <a:srgbClr val="000000">
                <a:alpha val="50000"/>
              </a:srgbClr>
            </a:outerShdw>
          </a:effectLst>
        </p:spPr>
      </p:pic>
      <p:pic>
        <p:nvPicPr>
          <p:cNvPr id="1729" name="Google Shape;1729;p126">
            <a:hlinkClick r:id="rId6"/>
          </p:cNvPr>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1099" y="1741443"/>
            <a:ext cx="665099" cy="373374"/>
          </a:xfrm>
          <a:prstGeom prst="rect">
            <a:avLst/>
          </a:prstGeom>
          <a:noFill/>
          <a:ln>
            <a:noFill/>
          </a:ln>
          <a:effectLst>
            <a:outerShdw blurRad="57150" dist="19050" dir="5400000" algn="bl" rotWithShape="0">
              <a:srgbClr val="000000">
                <a:alpha val="50000"/>
              </a:srgbClr>
            </a:outerShdw>
          </a:effectLst>
        </p:spPr>
      </p:pic>
      <p:pic>
        <p:nvPicPr>
          <p:cNvPr id="1730" name="Google Shape;1730;p1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139939" y="1719165"/>
            <a:ext cx="1124900" cy="805750"/>
          </a:xfrm>
          <a:prstGeom prst="rect">
            <a:avLst/>
          </a:prstGeom>
          <a:noFill/>
          <a:ln>
            <a:noFill/>
          </a:ln>
        </p:spPr>
      </p:pic>
      <p:pic>
        <p:nvPicPr>
          <p:cNvPr id="1731" name="Google Shape;1731;p1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515991" y="3825842"/>
            <a:ext cx="481857" cy="613455"/>
          </a:xfrm>
          <a:prstGeom prst="rect">
            <a:avLst/>
          </a:prstGeom>
          <a:noFill/>
          <a:ln>
            <a:noFill/>
          </a:ln>
        </p:spPr>
      </p:pic>
      <p:pic>
        <p:nvPicPr>
          <p:cNvPr id="1732" name="Google Shape;1732;p126"/>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818357" y="3825830"/>
            <a:ext cx="481859" cy="613455"/>
          </a:xfrm>
          <a:prstGeom prst="rect">
            <a:avLst/>
          </a:prstGeom>
          <a:noFill/>
          <a:ln>
            <a:noFill/>
          </a:ln>
        </p:spPr>
      </p:pic>
      <p:pic>
        <p:nvPicPr>
          <p:cNvPr id="1733" name="Google Shape;1733;p1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118294" y="3780764"/>
            <a:ext cx="421081" cy="703550"/>
          </a:xfrm>
          <a:prstGeom prst="rect">
            <a:avLst/>
          </a:prstGeom>
          <a:noFill/>
          <a:ln>
            <a:noFill/>
          </a:ln>
        </p:spPr>
      </p:pic>
      <p:pic>
        <p:nvPicPr>
          <p:cNvPr id="1734" name="Google Shape;1734;p126"/>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727044" y="3825830"/>
            <a:ext cx="481875" cy="613453"/>
          </a:xfrm>
          <a:prstGeom prst="rect">
            <a:avLst/>
          </a:prstGeom>
          <a:noFill/>
          <a:ln>
            <a:noFill/>
          </a:ln>
        </p:spPr>
      </p:pic>
      <p:pic>
        <p:nvPicPr>
          <p:cNvPr id="1735" name="Google Shape;1735;p12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3404713" y="3825830"/>
            <a:ext cx="481856" cy="613453"/>
          </a:xfrm>
          <a:prstGeom prst="rect">
            <a:avLst/>
          </a:prstGeom>
          <a:noFill/>
          <a:ln>
            <a:noFill/>
          </a:ln>
        </p:spPr>
      </p:pic>
      <p:pic>
        <p:nvPicPr>
          <p:cNvPr id="1736" name="Google Shape;1736;p12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054974" y="3862800"/>
            <a:ext cx="421075" cy="536077"/>
          </a:xfrm>
          <a:prstGeom prst="rect">
            <a:avLst/>
          </a:prstGeom>
          <a:noFill/>
          <a:ln>
            <a:noFill/>
          </a:ln>
        </p:spPr>
      </p:pic>
      <p:pic>
        <p:nvPicPr>
          <p:cNvPr id="1737" name="Google Shape;1737;p126"/>
          <p:cNvPicPr preferRelativeResize="0"/>
          <p:nvPr/>
        </p:nvPicPr>
        <p:blipFill rotWithShape="1">
          <a:blip r:embed="rId15" cstate="print">
            <a:alphaModFix/>
            <a:extLst>
              <a:ext uri="{28A0092B-C50C-407E-A947-70E740481C1C}">
                <a14:useLocalDpi xmlns:a14="http://schemas.microsoft.com/office/drawing/2010/main"/>
              </a:ext>
            </a:extLst>
          </a:blip>
          <a:srcRect l="-4333" t="-17710" r="-4268" b="-27575"/>
          <a:stretch/>
        </p:blipFill>
        <p:spPr>
          <a:xfrm>
            <a:off x="7825395" y="3952459"/>
            <a:ext cx="665101" cy="486811"/>
          </a:xfrm>
          <a:prstGeom prst="rect">
            <a:avLst/>
          </a:prstGeom>
          <a:noFill/>
          <a:ln>
            <a:noFill/>
          </a:ln>
        </p:spPr>
      </p:pic>
      <p:pic>
        <p:nvPicPr>
          <p:cNvPr id="1738" name="Google Shape;1738;p1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38298" y="4164536"/>
            <a:ext cx="659599" cy="213454"/>
          </a:xfrm>
          <a:prstGeom prst="rect">
            <a:avLst/>
          </a:prstGeom>
          <a:noFill/>
          <a:ln>
            <a:noFill/>
          </a:ln>
        </p:spPr>
      </p:pic>
      <p:grpSp>
        <p:nvGrpSpPr>
          <p:cNvPr id="1739" name="Google Shape;1739;p126"/>
          <p:cNvGrpSpPr/>
          <p:nvPr/>
        </p:nvGrpSpPr>
        <p:grpSpPr>
          <a:xfrm>
            <a:off x="1883107" y="3064792"/>
            <a:ext cx="92400" cy="411825"/>
            <a:chOff x="845575" y="2563700"/>
            <a:chExt cx="92400" cy="411825"/>
          </a:xfrm>
        </p:grpSpPr>
        <p:sp>
          <p:nvSpPr>
            <p:cNvPr id="1740" name="Google Shape;1740;p126"/>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1" name="Google Shape;1741;p12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sp>
        <p:nvSpPr>
          <p:cNvPr id="1742" name="Google Shape;1742;p126"/>
          <p:cNvSpPr txBox="1"/>
          <p:nvPr/>
        </p:nvSpPr>
        <p:spPr>
          <a:xfrm>
            <a:off x="119400" y="3192130"/>
            <a:ext cx="1755300" cy="307800"/>
          </a:xfrm>
          <a:prstGeom prst="rect">
            <a:avLst/>
          </a:prstGeom>
          <a:noFill/>
          <a:ln>
            <a:noFill/>
          </a:ln>
        </p:spPr>
        <p:txBody>
          <a:bodyPr spcFirstLastPara="1" wrap="square" lIns="91425" tIns="91425" rIns="91425" bIns="91425" anchor="ctr" anchorCtr="0">
            <a:noAutofit/>
          </a:bodyPr>
          <a:lstStyle/>
          <a:p>
            <a:pPr marL="89999" lvl="0" indent="0" algn="l" rtl="0">
              <a:spcBef>
                <a:spcPts val="0"/>
              </a:spcBef>
              <a:spcAft>
                <a:spcPts val="0"/>
              </a:spcAft>
              <a:buNone/>
            </a:pPr>
            <a:r>
              <a:rPr lang="de" sz="800">
                <a:solidFill>
                  <a:schemeClr val="dk1"/>
                </a:solidFill>
                <a:latin typeface="DM Sans Medium"/>
                <a:ea typeface="DM Sans Medium"/>
                <a:cs typeface="DM Sans Medium"/>
                <a:sym typeface="DM Sans Medium"/>
              </a:rPr>
              <a:t>Willkommen &amp; Einordnung</a:t>
            </a:r>
            <a:endParaRPr sz="800">
              <a:solidFill>
                <a:schemeClr val="dk1"/>
              </a:solidFill>
              <a:latin typeface="DM Sans Medium"/>
              <a:ea typeface="DM Sans Medium"/>
              <a:cs typeface="DM Sans Medium"/>
              <a:sym typeface="DM Sans Medium"/>
            </a:endParaRPr>
          </a:p>
        </p:txBody>
      </p:sp>
      <p:sp>
        <p:nvSpPr>
          <p:cNvPr id="1743" name="Google Shape;1743;p12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6"/>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77</a:t>
            </a:fld>
            <a:endParaRPr sz="600">
              <a:solidFill>
                <a:srgbClr val="000000"/>
              </a:solidFill>
              <a:latin typeface="DM Sans Medium"/>
              <a:ea typeface="DM Sans Medium"/>
              <a:cs typeface="DM Sans Medium"/>
              <a:sym typeface="DM Sans Medium"/>
            </a:endParaRPr>
          </a:p>
        </p:txBody>
      </p:sp>
      <p:grpSp>
        <p:nvGrpSpPr>
          <p:cNvPr id="1745" name="Google Shape;1745;p126"/>
          <p:cNvGrpSpPr/>
          <p:nvPr/>
        </p:nvGrpSpPr>
        <p:grpSpPr>
          <a:xfrm>
            <a:off x="8137800" y="0"/>
            <a:ext cx="1006200" cy="369300"/>
            <a:chOff x="8137800" y="9750"/>
            <a:chExt cx="1006200" cy="369300"/>
          </a:xfrm>
        </p:grpSpPr>
        <p:sp>
          <p:nvSpPr>
            <p:cNvPr id="1746" name="Google Shape;1746;p126"/>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7" name="Google Shape;1747;p1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751"/>
        <p:cNvGrpSpPr/>
        <p:nvPr/>
      </p:nvGrpSpPr>
      <p:grpSpPr>
        <a:xfrm>
          <a:off x="0" y="0"/>
          <a:ext cx="0" cy="0"/>
          <a:chOff x="0" y="0"/>
          <a:chExt cx="0" cy="0"/>
        </a:xfrm>
      </p:grpSpPr>
      <p:sp>
        <p:nvSpPr>
          <p:cNvPr id="1752" name="Google Shape;1752;p127"/>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753" name="Google Shape;1753;p12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27"/>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Detaillierte Lernreise</a:t>
            </a:r>
            <a:endParaRPr sz="2400">
              <a:solidFill>
                <a:schemeClr val="dk1"/>
              </a:solidFill>
              <a:latin typeface="DM Sans Medium"/>
              <a:ea typeface="DM Sans Medium"/>
              <a:cs typeface="DM Sans Medium"/>
              <a:sym typeface="DM Sans Medium"/>
            </a:endParaRPr>
          </a:p>
        </p:txBody>
      </p:sp>
      <p:sp>
        <p:nvSpPr>
          <p:cNvPr id="1755" name="Google Shape;1755;p127"/>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78</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28"/>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761" name="Google Shape;1761;p128"/>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Detaillierte Lernreise</a:t>
            </a:r>
            <a:endParaRPr sz="2400">
              <a:latin typeface="DM Sans Medium"/>
              <a:ea typeface="DM Sans Medium"/>
              <a:cs typeface="DM Sans Medium"/>
              <a:sym typeface="DM Sans Medium"/>
            </a:endParaRPr>
          </a:p>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762" name="Google Shape;1762;p128"/>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8"/>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79</a:t>
            </a:fld>
            <a:endParaRPr sz="600">
              <a:solidFill>
                <a:srgbClr val="000000"/>
              </a:solidFill>
              <a:latin typeface="DM Sans Medium"/>
              <a:ea typeface="DM Sans Medium"/>
              <a:cs typeface="DM Sans Medium"/>
              <a:sym typeface="DM Sans Medium"/>
            </a:endParaRPr>
          </a:p>
        </p:txBody>
      </p:sp>
      <p:sp>
        <p:nvSpPr>
          <p:cNvPr id="1764" name="Google Shape;1764;p128"/>
          <p:cNvSpPr/>
          <p:nvPr/>
        </p:nvSpPr>
        <p:spPr>
          <a:xfrm>
            <a:off x="2109150" y="1520250"/>
            <a:ext cx="4925700" cy="2103000"/>
          </a:xfrm>
          <a:prstGeom prst="rect">
            <a:avLst/>
          </a:prstGeom>
          <a:solidFill>
            <a:srgbClr val="D54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28"/>
          <p:cNvSpPr/>
          <p:nvPr/>
        </p:nvSpPr>
        <p:spPr>
          <a:xfrm>
            <a:off x="4419327" y="2310574"/>
            <a:ext cx="279300" cy="279300"/>
          </a:xfrm>
          <a:prstGeom prst="arc">
            <a:avLst>
              <a:gd name="adj1" fmla="val 16200000"/>
              <a:gd name="adj2" fmla="val 5471235"/>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8"/>
          <p:cNvSpPr/>
          <p:nvPr/>
        </p:nvSpPr>
        <p:spPr>
          <a:xfrm flipH="1">
            <a:off x="4419086" y="2310574"/>
            <a:ext cx="279300" cy="279300"/>
          </a:xfrm>
          <a:prstGeom prst="arc">
            <a:avLst>
              <a:gd name="adj1" fmla="val 16200000"/>
              <a:gd name="adj2" fmla="val 2964339"/>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7" name="Google Shape;1767;p128"/>
          <p:cNvCxnSpPr>
            <a:stCxn id="1765" idx="2"/>
          </p:cNvCxnSpPr>
          <p:nvPr/>
        </p:nvCxnSpPr>
        <p:spPr>
          <a:xfrm rot="10800000">
            <a:off x="4298383" y="2589844"/>
            <a:ext cx="257700" cy="0"/>
          </a:xfrm>
          <a:prstGeom prst="straightConnector1">
            <a:avLst/>
          </a:prstGeom>
          <a:noFill/>
          <a:ln w="9525" cap="flat" cmpd="sng">
            <a:solidFill>
              <a:srgbClr val="000000"/>
            </a:solidFill>
            <a:prstDash val="solid"/>
            <a:round/>
            <a:headEnd type="none" w="med" len="med"/>
            <a:tailEnd type="none" w="med" len="med"/>
          </a:ln>
        </p:spPr>
      </p:cxnSp>
      <p:cxnSp>
        <p:nvCxnSpPr>
          <p:cNvPr id="1768" name="Google Shape;1768;p128"/>
          <p:cNvCxnSpPr/>
          <p:nvPr/>
        </p:nvCxnSpPr>
        <p:spPr>
          <a:xfrm>
            <a:off x="4677296" y="2586564"/>
            <a:ext cx="162000" cy="0"/>
          </a:xfrm>
          <a:prstGeom prst="straightConnector1">
            <a:avLst/>
          </a:prstGeom>
          <a:noFill/>
          <a:ln w="9525" cap="flat" cmpd="sng">
            <a:solidFill>
              <a:srgbClr val="000000"/>
            </a:solidFill>
            <a:prstDash val="solid"/>
            <a:round/>
            <a:headEnd type="none" w="med" len="med"/>
            <a:tailEnd type="none" w="med" len="med"/>
          </a:ln>
        </p:spPr>
      </p:cxnSp>
      <p:cxnSp>
        <p:nvCxnSpPr>
          <p:cNvPr id="1769" name="Google Shape;1769;p128"/>
          <p:cNvCxnSpPr/>
          <p:nvPr/>
        </p:nvCxnSpPr>
        <p:spPr>
          <a:xfrm>
            <a:off x="4801797" y="2547973"/>
            <a:ext cx="43800" cy="41700"/>
          </a:xfrm>
          <a:prstGeom prst="straightConnector1">
            <a:avLst/>
          </a:prstGeom>
          <a:noFill/>
          <a:ln w="9525" cap="flat" cmpd="sng">
            <a:solidFill>
              <a:srgbClr val="000000"/>
            </a:solidFill>
            <a:prstDash val="solid"/>
            <a:round/>
            <a:headEnd type="none" w="med" len="med"/>
            <a:tailEnd type="none" w="med" len="med"/>
          </a:ln>
        </p:spPr>
      </p:cxnSp>
      <p:cxnSp>
        <p:nvCxnSpPr>
          <p:cNvPr id="1770" name="Google Shape;1770;p128"/>
          <p:cNvCxnSpPr/>
          <p:nvPr/>
        </p:nvCxnSpPr>
        <p:spPr>
          <a:xfrm flipH="1">
            <a:off x="4801809" y="2583576"/>
            <a:ext cx="43800" cy="41700"/>
          </a:xfrm>
          <a:prstGeom prst="straightConnector1">
            <a:avLst/>
          </a:prstGeom>
          <a:noFill/>
          <a:ln w="9525" cap="flat" cmpd="sng">
            <a:solidFill>
              <a:srgbClr val="000000"/>
            </a:solidFill>
            <a:prstDash val="solid"/>
            <a:round/>
            <a:headEnd type="none" w="med" len="med"/>
            <a:tailEnd type="none" w="med" len="med"/>
          </a:ln>
        </p:spPr>
      </p:cxnSp>
      <p:sp>
        <p:nvSpPr>
          <p:cNvPr id="1771" name="Google Shape;1771;p128"/>
          <p:cNvSpPr txBox="1"/>
          <p:nvPr/>
        </p:nvSpPr>
        <p:spPr>
          <a:xfrm>
            <a:off x="4104975" y="2822675"/>
            <a:ext cx="90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latin typeface="DM Sans"/>
                <a:ea typeface="DM Sans"/>
                <a:cs typeface="DM Sans"/>
                <a:sym typeface="DM Sans"/>
              </a:rPr>
              <a:t>In Arbeit</a:t>
            </a:r>
            <a:endParaRPr>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301"/>
        <p:cNvGrpSpPr/>
        <p:nvPr/>
      </p:nvGrpSpPr>
      <p:grpSpPr>
        <a:xfrm>
          <a:off x="0" y="0"/>
          <a:ext cx="0" cy="0"/>
          <a:chOff x="0" y="0"/>
          <a:chExt cx="0" cy="0"/>
        </a:xfrm>
      </p:grpSpPr>
      <p:sp>
        <p:nvSpPr>
          <p:cNvPr id="302" name="Google Shape;302;p57"/>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303" name="Google Shape;303;p5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7"/>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0" lvl="0" indent="0" algn="l" rtl="0">
              <a:spcBef>
                <a:spcPts val="0"/>
              </a:spcBef>
              <a:spcAft>
                <a:spcPts val="0"/>
              </a:spcAft>
              <a:buNone/>
            </a:pPr>
            <a:r>
              <a:rPr lang="de" sz="2100">
                <a:solidFill>
                  <a:schemeClr val="dk1"/>
                </a:solidFill>
                <a:latin typeface="DM Sans Medium"/>
                <a:ea typeface="DM Sans Medium"/>
                <a:cs typeface="DM Sans Medium"/>
                <a:sym typeface="DM Sans Medium"/>
              </a:rPr>
              <a:t>Aus der Exploration um die Zukunft der Arbeit wurde</a:t>
            </a:r>
            <a:br>
              <a:rPr lang="de" sz="2100">
                <a:solidFill>
                  <a:schemeClr val="dk1"/>
                </a:solidFill>
                <a:latin typeface="DM Sans Medium"/>
                <a:ea typeface="DM Sans Medium"/>
                <a:cs typeface="DM Sans Medium"/>
                <a:sym typeface="DM Sans Medium"/>
              </a:rPr>
            </a:br>
            <a:r>
              <a:rPr lang="de" sz="2100">
                <a:solidFill>
                  <a:schemeClr val="dk1"/>
                </a:solidFill>
                <a:latin typeface="DM Sans Medium"/>
                <a:ea typeface="DM Sans Medium"/>
                <a:cs typeface="DM Sans Medium"/>
                <a:sym typeface="DM Sans Medium"/>
              </a:rPr>
              <a:t>eine Exploration über die Zukunft der Bildung: </a:t>
            </a:r>
            <a:br>
              <a:rPr lang="de" sz="2100">
                <a:solidFill>
                  <a:schemeClr val="dk1"/>
                </a:solidFill>
                <a:latin typeface="DM Sans Medium"/>
                <a:ea typeface="DM Sans Medium"/>
                <a:cs typeface="DM Sans Medium"/>
                <a:sym typeface="DM Sans Medium"/>
              </a:rPr>
            </a:br>
            <a:br>
              <a:rPr lang="de" sz="2100">
                <a:solidFill>
                  <a:schemeClr val="dk1"/>
                </a:solidFill>
                <a:latin typeface="DM Sans Medium"/>
                <a:ea typeface="DM Sans Medium"/>
                <a:cs typeface="DM Sans Medium"/>
                <a:sym typeface="DM Sans Medium"/>
              </a:rPr>
            </a:br>
            <a:r>
              <a:rPr lang="de" sz="4700">
                <a:solidFill>
                  <a:schemeClr val="dk1"/>
                </a:solidFill>
                <a:latin typeface="DM Sans Medium"/>
                <a:ea typeface="DM Sans Medium"/>
                <a:cs typeface="DM Sans Medium"/>
                <a:sym typeface="DM Sans Medium"/>
              </a:rPr>
              <a:t>Lernen ist das </a:t>
            </a:r>
            <a:br>
              <a:rPr lang="de" sz="4700">
                <a:solidFill>
                  <a:schemeClr val="dk1"/>
                </a:solidFill>
                <a:latin typeface="DM Sans Medium"/>
                <a:ea typeface="DM Sans Medium"/>
                <a:cs typeface="DM Sans Medium"/>
                <a:sym typeface="DM Sans Medium"/>
              </a:rPr>
            </a:br>
            <a:r>
              <a:rPr lang="de" sz="4700">
                <a:solidFill>
                  <a:schemeClr val="dk1"/>
                </a:solidFill>
                <a:latin typeface="DM Sans Medium"/>
                <a:ea typeface="DM Sans Medium"/>
                <a:cs typeface="DM Sans Medium"/>
                <a:sym typeface="DM Sans Medium"/>
              </a:rPr>
              <a:t>neue Arbeiten.</a:t>
            </a:r>
            <a:endParaRPr sz="4700">
              <a:solidFill>
                <a:schemeClr val="dk1"/>
              </a:solidFill>
              <a:latin typeface="DM Sans Medium"/>
              <a:ea typeface="DM Sans Medium"/>
              <a:cs typeface="DM Sans Medium"/>
              <a:sym typeface="DM Sans Medium"/>
            </a:endParaRPr>
          </a:p>
        </p:txBody>
      </p:sp>
      <p:sp>
        <p:nvSpPr>
          <p:cNvPr id="305" name="Google Shape;305;p57"/>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129"/>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777" name="Google Shape;1777;p129"/>
          <p:cNvSpPr txBox="1"/>
          <p:nvPr/>
        </p:nvSpPr>
        <p:spPr>
          <a:xfrm>
            <a:off x="255150" y="194400"/>
            <a:ext cx="79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Detaillierte Lernreise: Wochenübersicht</a:t>
            </a:r>
            <a:endParaRPr sz="2400">
              <a:latin typeface="DM Sans Medium"/>
              <a:ea typeface="DM Sans Medium"/>
              <a:cs typeface="DM Sans Medium"/>
              <a:sym typeface="DM Sans Medium"/>
            </a:endParaRPr>
          </a:p>
        </p:txBody>
      </p:sp>
      <p:sp>
        <p:nvSpPr>
          <p:cNvPr id="1778" name="Google Shape;1778;p129"/>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9"/>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80</a:t>
            </a:fld>
            <a:endParaRPr sz="600">
              <a:solidFill>
                <a:srgbClr val="000000"/>
              </a:solidFill>
              <a:latin typeface="DM Sans Medium"/>
              <a:ea typeface="DM Sans Medium"/>
              <a:cs typeface="DM Sans Medium"/>
              <a:sym typeface="DM Sans Medium"/>
            </a:endParaRPr>
          </a:p>
        </p:txBody>
      </p:sp>
      <p:graphicFrame>
        <p:nvGraphicFramePr>
          <p:cNvPr id="1780" name="Google Shape;1780;p129"/>
          <p:cNvGraphicFramePr/>
          <p:nvPr/>
        </p:nvGraphicFramePr>
        <p:xfrm>
          <a:off x="1268700" y="1382410"/>
          <a:ext cx="3000000" cy="3000000"/>
        </p:xfrm>
        <a:graphic>
          <a:graphicData uri="http://schemas.openxmlformats.org/drawingml/2006/table">
            <a:tbl>
              <a:tblPr>
                <a:noFill/>
                <a:tableStyleId>{F0285A5F-0087-4D3B-B5D4-1DF4A8B80FA8}</a:tableStyleId>
              </a:tblPr>
              <a:tblGrid>
                <a:gridCol w="1469325">
                  <a:extLst>
                    <a:ext uri="{9D8B030D-6E8A-4147-A177-3AD203B41FA5}">
                      <a16:colId xmlns:a16="http://schemas.microsoft.com/office/drawing/2014/main" val="20000"/>
                    </a:ext>
                  </a:extLst>
                </a:gridCol>
                <a:gridCol w="1469325">
                  <a:extLst>
                    <a:ext uri="{9D8B030D-6E8A-4147-A177-3AD203B41FA5}">
                      <a16:colId xmlns:a16="http://schemas.microsoft.com/office/drawing/2014/main" val="20001"/>
                    </a:ext>
                  </a:extLst>
                </a:gridCol>
                <a:gridCol w="1469325">
                  <a:extLst>
                    <a:ext uri="{9D8B030D-6E8A-4147-A177-3AD203B41FA5}">
                      <a16:colId xmlns:a16="http://schemas.microsoft.com/office/drawing/2014/main" val="20002"/>
                    </a:ext>
                  </a:extLst>
                </a:gridCol>
                <a:gridCol w="1469325">
                  <a:extLst>
                    <a:ext uri="{9D8B030D-6E8A-4147-A177-3AD203B41FA5}">
                      <a16:colId xmlns:a16="http://schemas.microsoft.com/office/drawing/2014/main" val="20003"/>
                    </a:ext>
                  </a:extLst>
                </a:gridCol>
                <a:gridCol w="1469325">
                  <a:extLst>
                    <a:ext uri="{9D8B030D-6E8A-4147-A177-3AD203B41FA5}">
                      <a16:colId xmlns:a16="http://schemas.microsoft.com/office/drawing/2014/main" val="20004"/>
                    </a:ext>
                  </a:extLst>
                </a:gridCol>
              </a:tblGrid>
              <a:tr h="599575">
                <a:tc rowSpan="4">
                  <a:txBody>
                    <a:bodyPr/>
                    <a:lstStyle/>
                    <a:p>
                      <a:pPr marL="0" lvl="0" indent="0" algn="ctr" rtl="0">
                        <a:spcBef>
                          <a:spcPts val="0"/>
                        </a:spcBef>
                        <a:spcAft>
                          <a:spcPts val="0"/>
                        </a:spcAft>
                        <a:buNone/>
                      </a:pPr>
                      <a:r>
                        <a:rPr lang="de" sz="900">
                          <a:highlight>
                            <a:srgbClr val="7ABE4A"/>
                          </a:highlight>
                          <a:latin typeface="DM Sans"/>
                          <a:ea typeface="DM Sans"/>
                          <a:cs typeface="DM Sans"/>
                          <a:sym typeface="DM Sans"/>
                        </a:rPr>
                        <a:t>Inhalte lesen und ansehen</a:t>
                      </a:r>
                      <a:endParaRPr sz="900">
                        <a:highlight>
                          <a:srgbClr val="7ABE4A"/>
                        </a:highlight>
                        <a:latin typeface="DM Sans"/>
                        <a:ea typeface="DM Sans"/>
                        <a:cs typeface="DM Sans"/>
                        <a:sym typeface="DM Sans"/>
                      </a:endParaRPr>
                    </a:p>
                    <a:p>
                      <a:pPr marL="0" lvl="0" indent="0" algn="ctr" rtl="0">
                        <a:spcBef>
                          <a:spcPts val="0"/>
                        </a:spcBef>
                        <a:spcAft>
                          <a:spcPts val="0"/>
                        </a:spcAft>
                        <a:buNone/>
                      </a:pPr>
                      <a:r>
                        <a:rPr lang="de" sz="900">
                          <a:latin typeface="DM Sans"/>
                          <a:ea typeface="DM Sans"/>
                          <a:cs typeface="DM Sans"/>
                          <a:sym typeface="DM Sans"/>
                        </a:rPr>
                        <a:t>Jede Woche 30 Minuten</a:t>
                      </a:r>
                      <a:endParaRPr sz="900">
                        <a:latin typeface="DM Sans"/>
                        <a:ea typeface="DM Sans"/>
                        <a:cs typeface="DM Sans"/>
                        <a:sym typeface="DM Sans"/>
                      </a:endParaRPr>
                    </a:p>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endParaRPr sz="900">
                        <a:latin typeface="DM Sans"/>
                        <a:ea typeface="DM Sans"/>
                        <a:cs typeface="DM Sans"/>
                        <a:sym typeface="DM Sans"/>
                      </a:endParaRPr>
                    </a:p>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de" sz="900">
                          <a:highlight>
                            <a:srgbClr val="FFCC01"/>
                          </a:highlight>
                          <a:latin typeface="DM Sans"/>
                          <a:ea typeface="DM Sans"/>
                          <a:cs typeface="DM Sans"/>
                          <a:sym typeface="DM Sans"/>
                        </a:rPr>
                        <a:t>Online-Session</a:t>
                      </a:r>
                      <a:endParaRPr sz="900">
                        <a:highlight>
                          <a:srgbClr val="FFCC01"/>
                        </a:highlight>
                        <a:latin typeface="DM Sans"/>
                        <a:ea typeface="DM Sans"/>
                        <a:cs typeface="DM Sans"/>
                        <a:sym typeface="DM Sans"/>
                      </a:endParaRPr>
                    </a:p>
                    <a:p>
                      <a:pPr marL="0" marR="0" lvl="0" indent="0" algn="l" rtl="0">
                        <a:lnSpc>
                          <a:spcPct val="100000"/>
                        </a:lnSpc>
                        <a:spcBef>
                          <a:spcPts val="0"/>
                        </a:spcBef>
                        <a:spcAft>
                          <a:spcPts val="0"/>
                        </a:spcAft>
                        <a:buNone/>
                      </a:pPr>
                      <a:r>
                        <a:rPr lang="de" sz="900">
                          <a:highlight>
                            <a:srgbClr val="FFCC01"/>
                          </a:highlight>
                          <a:latin typeface="DM Sans"/>
                          <a:ea typeface="DM Sans"/>
                          <a:cs typeface="DM Sans"/>
                          <a:sym typeface="DM Sans"/>
                        </a:rPr>
                        <a:t>Einmal pro Modul</a:t>
                      </a:r>
                      <a:endParaRPr sz="900">
                        <a:solidFill>
                          <a:schemeClr val="dk1"/>
                        </a:solidFill>
                        <a:highlight>
                          <a:srgbClr val="22FFA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90 Minuten, feste Zeit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rowSpan="4">
                  <a:txBody>
                    <a:bodyPr/>
                    <a:lstStyle/>
                    <a:p>
                      <a:pPr marL="0" lvl="0" indent="0" algn="ctr" rtl="0">
                        <a:spcBef>
                          <a:spcPts val="0"/>
                        </a:spcBef>
                        <a:spcAft>
                          <a:spcPts val="0"/>
                        </a:spcAft>
                        <a:buClr>
                          <a:schemeClr val="dk1"/>
                        </a:buClr>
                        <a:buSzPts val="1100"/>
                        <a:buFont typeface="Arial"/>
                        <a:buNone/>
                      </a:pPr>
                      <a:r>
                        <a:rPr lang="de" sz="900">
                          <a:highlight>
                            <a:srgbClr val="F49416"/>
                          </a:highlight>
                          <a:latin typeface="DM Sans"/>
                          <a:ea typeface="DM Sans"/>
                          <a:cs typeface="DM Sans"/>
                          <a:sym typeface="DM Sans"/>
                        </a:rPr>
                        <a:t>On-the-job/</a:t>
                      </a:r>
                      <a:endParaRPr sz="900">
                        <a:highlight>
                          <a:srgbClr val="F49416"/>
                        </a:highlight>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de" sz="900">
                          <a:highlight>
                            <a:srgbClr val="F49416"/>
                          </a:highlight>
                          <a:latin typeface="DM Sans"/>
                          <a:ea typeface="DM Sans"/>
                          <a:cs typeface="DM Sans"/>
                          <a:sym typeface="DM Sans"/>
                        </a:rPr>
                        <a:t>Team-Aktivität</a:t>
                      </a:r>
                      <a:endParaRPr sz="900">
                        <a:highlight>
                          <a:srgbClr val="F49416"/>
                        </a:highlight>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de" sz="900">
                          <a:latin typeface="DM Sans"/>
                          <a:ea typeface="DM Sans"/>
                          <a:cs typeface="DM Sans"/>
                          <a:sym typeface="DM Sans"/>
                        </a:rPr>
                        <a:t>Einmal pro Woche</a:t>
                      </a:r>
                      <a:endParaRPr sz="900">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de" sz="900">
                          <a:latin typeface="DM Sans"/>
                          <a:ea typeface="DM Sans"/>
                          <a:cs typeface="DM Sans"/>
                          <a:sym typeface="DM Sans"/>
                        </a:rPr>
                        <a:t>60 min</a:t>
                      </a:r>
                      <a:endParaRPr sz="900">
                        <a:latin typeface="DM Sans"/>
                        <a:ea typeface="DM Sans"/>
                        <a:cs typeface="DM Sans"/>
                        <a:sym typeface="DM Sans"/>
                      </a:endParaRPr>
                    </a:p>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rowSpan="3">
                  <a:txBody>
                    <a:bodyPr/>
                    <a:lstStyle/>
                    <a:p>
                      <a:pPr marL="0" lvl="0" indent="0" algn="ctr" rtl="0">
                        <a:spcBef>
                          <a:spcPts val="0"/>
                        </a:spcBef>
                        <a:spcAft>
                          <a:spcPts val="0"/>
                        </a:spcAft>
                        <a:buNone/>
                      </a:pPr>
                      <a:r>
                        <a:rPr lang="de" sz="900">
                          <a:highlight>
                            <a:srgbClr val="7ABE4A"/>
                          </a:highlight>
                          <a:latin typeface="DM Sans"/>
                          <a:ea typeface="DM Sans"/>
                          <a:cs typeface="DM Sans"/>
                          <a:sym typeface="DM Sans"/>
                        </a:rPr>
                        <a:t>Reflexionsjournal</a:t>
                      </a:r>
                      <a:endParaRPr sz="900">
                        <a:highlight>
                          <a:srgbClr val="7ABE4A"/>
                        </a:highlight>
                        <a:latin typeface="DM Sans"/>
                        <a:ea typeface="DM Sans"/>
                        <a:cs typeface="DM Sans"/>
                        <a:sym typeface="DM Sans"/>
                      </a:endParaRPr>
                    </a:p>
                    <a:p>
                      <a:pPr marL="0" lvl="0" indent="0" algn="ctr" rtl="0">
                        <a:spcBef>
                          <a:spcPts val="0"/>
                        </a:spcBef>
                        <a:spcAft>
                          <a:spcPts val="0"/>
                        </a:spcAft>
                        <a:buNone/>
                      </a:pPr>
                      <a:r>
                        <a:rPr lang="de" sz="900">
                          <a:latin typeface="DM Sans"/>
                          <a:ea typeface="DM Sans"/>
                          <a:cs typeface="DM Sans"/>
                          <a:sym typeface="DM Sans"/>
                        </a:rPr>
                        <a:t>Jede Woche 30 Minuten</a:t>
                      </a:r>
                      <a:endParaRPr sz="900">
                        <a:latin typeface="DM Sans"/>
                        <a:ea typeface="DM Sans"/>
                        <a:cs typeface="DM Sans"/>
                        <a:sym typeface="DM Sans"/>
                      </a:endParaRPr>
                    </a:p>
                    <a:p>
                      <a:pPr marL="0" lvl="0" indent="0" algn="ctr" rtl="0">
                        <a:spcBef>
                          <a:spcPts val="0"/>
                        </a:spcBef>
                        <a:spcAft>
                          <a:spcPts val="0"/>
                        </a:spcAft>
                        <a:buNone/>
                      </a:pP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41050">
                <a:tc vMerge="1">
                  <a:txBody>
                    <a:bodyPr/>
                    <a:lstStyle/>
                    <a:p>
                      <a:endParaRPr lang="en-DE"/>
                    </a:p>
                  </a:txBody>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de" sz="900">
                          <a:highlight>
                            <a:srgbClr val="FFCC01"/>
                          </a:highlight>
                          <a:latin typeface="DM Sans"/>
                          <a:ea typeface="DM Sans"/>
                          <a:cs typeface="DM Sans"/>
                          <a:sym typeface="DM Sans"/>
                        </a:rPr>
                        <a:t>Treffen der Lerngruppe</a:t>
                      </a:r>
                      <a:endParaRPr sz="900">
                        <a:highlight>
                          <a:srgbClr val="FFCC01"/>
                        </a:highlight>
                        <a:latin typeface="DM Sans"/>
                        <a:ea typeface="DM Sans"/>
                        <a:cs typeface="DM Sans"/>
                        <a:sym typeface="DM Sans"/>
                      </a:endParaRPr>
                    </a:p>
                    <a:p>
                      <a:pPr marL="0" marR="0" lvl="0" indent="0" algn="l" rtl="0">
                        <a:lnSpc>
                          <a:spcPct val="100000"/>
                        </a:lnSpc>
                        <a:spcBef>
                          <a:spcPts val="0"/>
                        </a:spcBef>
                        <a:spcAft>
                          <a:spcPts val="0"/>
                        </a:spcAft>
                        <a:buNone/>
                      </a:pPr>
                      <a:r>
                        <a:rPr lang="de" sz="900">
                          <a:highlight>
                            <a:srgbClr val="FFCC01"/>
                          </a:highlight>
                          <a:latin typeface="DM Sans"/>
                          <a:ea typeface="DM Sans"/>
                          <a:cs typeface="DM Sans"/>
                          <a:sym typeface="DM Sans"/>
                        </a:rPr>
                        <a:t>Einmal alle 2 Wochen</a:t>
                      </a:r>
                      <a:endParaRPr sz="900">
                        <a:highlight>
                          <a:srgbClr val="22FFA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Gruppe wählt den Zeitpunkt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vMerge="1">
                  <a:txBody>
                    <a:bodyPr/>
                    <a:lstStyle/>
                    <a:p>
                      <a:endParaRPr lang="en-DE"/>
                    </a:p>
                  </a:txBody>
                  <a:tcPr/>
                </a:tc>
                <a:tc vMerge="1">
                  <a:txBody>
                    <a:bodyPr/>
                    <a:lstStyle/>
                    <a:p>
                      <a:endParaRPr lang="en-DE"/>
                    </a:p>
                  </a:txBody>
                  <a:tcPr/>
                </a:tc>
                <a:extLst>
                  <a:ext uri="{0D108BD9-81ED-4DB2-BD59-A6C34878D82A}">
                    <a16:rowId xmlns:a16="http://schemas.microsoft.com/office/drawing/2014/main" val="10001"/>
                  </a:ext>
                </a:extLst>
              </a:tr>
              <a:tr h="712025">
                <a:tc vMerge="1">
                  <a:txBody>
                    <a:bodyPr/>
                    <a:lstStyle/>
                    <a:p>
                      <a:endParaRPr lang="en-DE"/>
                    </a:p>
                  </a:txBody>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None/>
                      </a:pPr>
                      <a:r>
                        <a:rPr lang="de" sz="900">
                          <a:highlight>
                            <a:srgbClr val="FFCC01"/>
                          </a:highlight>
                          <a:latin typeface="DM Sans"/>
                          <a:ea typeface="DM Sans"/>
                          <a:cs typeface="DM Sans"/>
                          <a:sym typeface="DM Sans"/>
                        </a:rPr>
                        <a:t>Online-Sitzung</a:t>
                      </a:r>
                      <a:endParaRPr sz="900">
                        <a:highlight>
                          <a:srgbClr val="FFCC01"/>
                        </a:highlight>
                        <a:latin typeface="DM Sans"/>
                        <a:ea typeface="DM Sans"/>
                        <a:cs typeface="DM Sans"/>
                        <a:sym typeface="DM Sans"/>
                      </a:endParaRPr>
                    </a:p>
                    <a:p>
                      <a:pPr marL="0" marR="0" lvl="0" indent="0" algn="l" rtl="0">
                        <a:lnSpc>
                          <a:spcPct val="100000"/>
                        </a:lnSpc>
                        <a:spcBef>
                          <a:spcPts val="0"/>
                        </a:spcBef>
                        <a:spcAft>
                          <a:spcPts val="0"/>
                        </a:spcAft>
                        <a:buNone/>
                      </a:pPr>
                      <a:r>
                        <a:rPr lang="de" sz="900">
                          <a:highlight>
                            <a:srgbClr val="FFCC01"/>
                          </a:highlight>
                          <a:latin typeface="DM Sans"/>
                          <a:ea typeface="DM Sans"/>
                          <a:cs typeface="DM Sans"/>
                          <a:sym typeface="DM Sans"/>
                        </a:rPr>
                        <a:t>Einmal pro Modul</a:t>
                      </a:r>
                      <a:endParaRPr sz="900">
                        <a:highlight>
                          <a:srgbClr val="22FFAA"/>
                        </a:highlight>
                        <a:latin typeface="DM Sans"/>
                        <a:ea typeface="DM Sans"/>
                        <a:cs typeface="DM Sans"/>
                        <a:sym typeface="DM Sans"/>
                      </a:endParaRPr>
                    </a:p>
                    <a:p>
                      <a:pPr marL="0" lvl="0" indent="0" algn="l" rtl="0">
                        <a:spcBef>
                          <a:spcPts val="0"/>
                        </a:spcBef>
                        <a:spcAft>
                          <a:spcPts val="0"/>
                        </a:spcAft>
                        <a:buNone/>
                      </a:pPr>
                      <a:r>
                        <a:rPr lang="de" sz="900">
                          <a:latin typeface="DM Sans"/>
                          <a:ea typeface="DM Sans"/>
                          <a:cs typeface="DM Sans"/>
                          <a:sym typeface="DM Sans"/>
                        </a:rPr>
                        <a:t>90 Minuten. feste Zeit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vMerge="1">
                  <a:txBody>
                    <a:bodyPr/>
                    <a:lstStyle/>
                    <a:p>
                      <a:endParaRPr lang="en-DE"/>
                    </a:p>
                  </a:txBody>
                  <a:tcPr/>
                </a:tc>
                <a:tc vMerge="1">
                  <a:txBody>
                    <a:bodyPr/>
                    <a:lstStyle/>
                    <a:p>
                      <a:endParaRPr lang="en-DE"/>
                    </a:p>
                  </a:txBody>
                  <a:tcPr/>
                </a:tc>
                <a:extLst>
                  <a:ext uri="{0D108BD9-81ED-4DB2-BD59-A6C34878D82A}">
                    <a16:rowId xmlns:a16="http://schemas.microsoft.com/office/drawing/2014/main" val="10002"/>
                  </a:ext>
                </a:extLst>
              </a:tr>
              <a:tr h="893225">
                <a:tc vMerge="1">
                  <a:txBody>
                    <a:bodyPr/>
                    <a:lstStyle/>
                    <a:p>
                      <a:endParaRPr lang="en-DE"/>
                    </a:p>
                  </a:txBody>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highlight>
                            <a:srgbClr val="FFCC01"/>
                          </a:highlight>
                          <a:latin typeface="DM Sans"/>
                          <a:ea typeface="DM Sans"/>
                          <a:cs typeface="DM Sans"/>
                          <a:sym typeface="DM Sans"/>
                        </a:rPr>
                        <a:t>Treffen der Lerngruppe</a:t>
                      </a:r>
                      <a:endParaRPr sz="900">
                        <a:highlight>
                          <a:srgbClr val="FFCC0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highlight>
                            <a:srgbClr val="FFCC01"/>
                          </a:highlight>
                          <a:latin typeface="DM Sans"/>
                          <a:ea typeface="DM Sans"/>
                          <a:cs typeface="DM Sans"/>
                          <a:sym typeface="DM Sans"/>
                        </a:rPr>
                        <a:t>Einmal alle 2 Wochen</a:t>
                      </a:r>
                      <a:endParaRPr sz="900">
                        <a:highlight>
                          <a:srgbClr val="FFCC0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Gruppe wählt den Zeitpunkt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vMerge="1">
                  <a:txBody>
                    <a:bodyPr/>
                    <a:lstStyle/>
                    <a:p>
                      <a:endParaRPr lang="en-DE"/>
                    </a:p>
                  </a:txBody>
                  <a:tcPr/>
                </a:tc>
                <a:tc>
                  <a:txBody>
                    <a:bodyPr/>
                    <a:lstStyle/>
                    <a:p>
                      <a:pPr marL="0" lvl="0" indent="0" algn="l" rtl="0">
                        <a:spcBef>
                          <a:spcPts val="0"/>
                        </a:spcBef>
                        <a:spcAft>
                          <a:spcPts val="0"/>
                        </a:spcAft>
                        <a:buClr>
                          <a:schemeClr val="dk1"/>
                        </a:buClr>
                        <a:buSzPts val="1100"/>
                        <a:buFont typeface="Arial"/>
                        <a:buNone/>
                      </a:pPr>
                      <a:r>
                        <a:rPr lang="de" sz="900">
                          <a:highlight>
                            <a:srgbClr val="7ABE4A"/>
                          </a:highlight>
                          <a:latin typeface="DM Sans"/>
                          <a:ea typeface="DM Sans"/>
                          <a:cs typeface="DM Sans"/>
                          <a:sym typeface="DM Sans"/>
                        </a:rPr>
                        <a:t>Reflexionsjournal</a:t>
                      </a:r>
                      <a:endParaRPr sz="900">
                        <a:highlight>
                          <a:srgbClr val="7ABE4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Jede Woche 30 Minuten</a:t>
                      </a:r>
                      <a:endParaRPr sz="9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highlight>
                            <a:srgbClr val="7ABE4A"/>
                          </a:highlight>
                          <a:latin typeface="DM Sans"/>
                          <a:ea typeface="DM Sans"/>
                          <a:cs typeface="DM Sans"/>
                          <a:sym typeface="DM Sans"/>
                        </a:rPr>
                        <a:t>Aufgaben zum Modul</a:t>
                      </a:r>
                      <a:endParaRPr sz="900">
                        <a:highlight>
                          <a:srgbClr val="7ABE4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Letzter Termin</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781" name="Google Shape;1781;p129"/>
          <p:cNvSpPr txBox="1"/>
          <p:nvPr/>
        </p:nvSpPr>
        <p:spPr>
          <a:xfrm>
            <a:off x="432008" y="1480564"/>
            <a:ext cx="79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Woche 1</a:t>
            </a:r>
            <a:endParaRPr sz="1200">
              <a:latin typeface="DM Sans Medium"/>
              <a:ea typeface="DM Sans Medium"/>
              <a:cs typeface="DM Sans Medium"/>
              <a:sym typeface="DM Sans Medium"/>
            </a:endParaRPr>
          </a:p>
        </p:txBody>
      </p:sp>
      <p:sp>
        <p:nvSpPr>
          <p:cNvPr id="1782" name="Google Shape;1782;p129"/>
          <p:cNvSpPr txBox="1"/>
          <p:nvPr/>
        </p:nvSpPr>
        <p:spPr>
          <a:xfrm>
            <a:off x="432000" y="2240201"/>
            <a:ext cx="97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Woche 2</a:t>
            </a:r>
            <a:endParaRPr sz="1200">
              <a:latin typeface="DM Sans Medium"/>
              <a:ea typeface="DM Sans Medium"/>
              <a:cs typeface="DM Sans Medium"/>
              <a:sym typeface="DM Sans Medium"/>
            </a:endParaRPr>
          </a:p>
        </p:txBody>
      </p:sp>
      <p:sp>
        <p:nvSpPr>
          <p:cNvPr id="1783" name="Google Shape;1783;p129"/>
          <p:cNvSpPr txBox="1"/>
          <p:nvPr/>
        </p:nvSpPr>
        <p:spPr>
          <a:xfrm>
            <a:off x="432001" y="2999838"/>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Woche 3</a:t>
            </a:r>
            <a:endParaRPr sz="1200">
              <a:latin typeface="DM Sans Medium"/>
              <a:ea typeface="DM Sans Medium"/>
              <a:cs typeface="DM Sans Medium"/>
              <a:sym typeface="DM Sans Medium"/>
            </a:endParaRPr>
          </a:p>
        </p:txBody>
      </p:sp>
      <p:sp>
        <p:nvSpPr>
          <p:cNvPr id="1784" name="Google Shape;1784;p129"/>
          <p:cNvSpPr txBox="1"/>
          <p:nvPr/>
        </p:nvSpPr>
        <p:spPr>
          <a:xfrm>
            <a:off x="432000" y="3759475"/>
            <a:ext cx="93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Woche 4</a:t>
            </a:r>
            <a:endParaRPr sz="1200">
              <a:latin typeface="DM Sans Medium"/>
              <a:ea typeface="DM Sans Medium"/>
              <a:cs typeface="DM Sans Medium"/>
              <a:sym typeface="DM Sans Medium"/>
            </a:endParaRPr>
          </a:p>
        </p:txBody>
      </p:sp>
      <p:sp>
        <p:nvSpPr>
          <p:cNvPr id="1785" name="Google Shape;1785;p129"/>
          <p:cNvSpPr txBox="1"/>
          <p:nvPr/>
        </p:nvSpPr>
        <p:spPr>
          <a:xfrm>
            <a:off x="1617307" y="1013104"/>
            <a:ext cx="79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Montag</a:t>
            </a:r>
            <a:endParaRPr sz="1200">
              <a:latin typeface="DM Sans Medium"/>
              <a:ea typeface="DM Sans Medium"/>
              <a:cs typeface="DM Sans Medium"/>
              <a:sym typeface="DM Sans Medium"/>
            </a:endParaRPr>
          </a:p>
        </p:txBody>
      </p:sp>
      <p:sp>
        <p:nvSpPr>
          <p:cNvPr id="1786" name="Google Shape;1786;p129"/>
          <p:cNvSpPr txBox="1"/>
          <p:nvPr/>
        </p:nvSpPr>
        <p:spPr>
          <a:xfrm>
            <a:off x="7472051" y="1013104"/>
            <a:ext cx="79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Freitag</a:t>
            </a:r>
            <a:endParaRPr sz="1200">
              <a:latin typeface="DM Sans Medium"/>
              <a:ea typeface="DM Sans Medium"/>
              <a:cs typeface="DM Sans Medium"/>
              <a:sym typeface="DM Sans Medium"/>
            </a:endParaRPr>
          </a:p>
        </p:txBody>
      </p:sp>
      <p:sp>
        <p:nvSpPr>
          <p:cNvPr id="1787" name="Google Shape;1787;p129"/>
          <p:cNvSpPr txBox="1"/>
          <p:nvPr/>
        </p:nvSpPr>
        <p:spPr>
          <a:xfrm>
            <a:off x="3131998" y="1013100"/>
            <a:ext cx="93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Dienstag</a:t>
            </a:r>
            <a:endParaRPr sz="1200">
              <a:latin typeface="DM Sans Medium"/>
              <a:ea typeface="DM Sans Medium"/>
              <a:cs typeface="DM Sans Medium"/>
              <a:sym typeface="DM Sans Medium"/>
            </a:endParaRPr>
          </a:p>
        </p:txBody>
      </p:sp>
      <p:sp>
        <p:nvSpPr>
          <p:cNvPr id="1788" name="Google Shape;1788;p129"/>
          <p:cNvSpPr txBox="1"/>
          <p:nvPr/>
        </p:nvSpPr>
        <p:spPr>
          <a:xfrm>
            <a:off x="5957346" y="1013100"/>
            <a:ext cx="1071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Donnerstag</a:t>
            </a:r>
            <a:endParaRPr sz="1200">
              <a:latin typeface="DM Sans Medium"/>
              <a:ea typeface="DM Sans Medium"/>
              <a:cs typeface="DM Sans Medium"/>
              <a:sym typeface="DM Sans Medium"/>
            </a:endParaRPr>
          </a:p>
        </p:txBody>
      </p:sp>
      <p:sp>
        <p:nvSpPr>
          <p:cNvPr id="1789" name="Google Shape;1789;p129"/>
          <p:cNvSpPr txBox="1"/>
          <p:nvPr/>
        </p:nvSpPr>
        <p:spPr>
          <a:xfrm>
            <a:off x="4544673" y="1013100"/>
            <a:ext cx="93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Mittwoch</a:t>
            </a:r>
            <a:endParaRPr sz="1200">
              <a:latin typeface="DM Sans Medium"/>
              <a:ea typeface="DM Sans Medium"/>
              <a:cs typeface="DM Sans Medium"/>
              <a:sym typeface="DM Sans Medium"/>
            </a:endParaRPr>
          </a:p>
        </p:txBody>
      </p:sp>
      <p:sp>
        <p:nvSpPr>
          <p:cNvPr id="1790" name="Google Shape;1790;p129"/>
          <p:cNvSpPr txBox="1"/>
          <p:nvPr/>
        </p:nvSpPr>
        <p:spPr>
          <a:xfrm>
            <a:off x="3475490" y="41859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7ABE4A"/>
              </a:buClr>
              <a:buSzPts val="1400"/>
              <a:buFont typeface="Arial"/>
              <a:buNone/>
            </a:pPr>
            <a:r>
              <a:rPr lang="de" sz="1000" b="1">
                <a:solidFill>
                  <a:srgbClr val="7ABE4A"/>
                </a:solidFill>
                <a:latin typeface="DM Sans"/>
                <a:ea typeface="DM Sans"/>
                <a:cs typeface="DM Sans"/>
                <a:sym typeface="DM Sans"/>
              </a:rPr>
              <a:t>Individuell</a:t>
            </a:r>
            <a:endParaRPr sz="600">
              <a:solidFill>
                <a:schemeClr val="dk1"/>
              </a:solidFill>
              <a:latin typeface="DM Sans"/>
              <a:ea typeface="DM Sans"/>
              <a:cs typeface="DM Sans"/>
              <a:sym typeface="DM Sans"/>
            </a:endParaRPr>
          </a:p>
        </p:txBody>
      </p:sp>
      <p:sp>
        <p:nvSpPr>
          <p:cNvPr id="1791" name="Google Shape;1791;p129"/>
          <p:cNvSpPr txBox="1"/>
          <p:nvPr/>
        </p:nvSpPr>
        <p:spPr>
          <a:xfrm>
            <a:off x="4296159" y="41859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FFCC01"/>
              </a:buClr>
              <a:buSzPts val="1400"/>
              <a:buFont typeface="Arial"/>
              <a:buNone/>
            </a:pPr>
            <a:r>
              <a:rPr lang="de" sz="1000" b="1">
                <a:solidFill>
                  <a:srgbClr val="FFCC01"/>
                </a:solidFill>
                <a:latin typeface="DM Sans"/>
                <a:ea typeface="DM Sans"/>
                <a:cs typeface="DM Sans"/>
                <a:sym typeface="DM Sans"/>
              </a:rPr>
              <a:t>Online</a:t>
            </a:r>
            <a:endParaRPr sz="600">
              <a:solidFill>
                <a:schemeClr val="dk1"/>
              </a:solidFill>
              <a:latin typeface="DM Sans"/>
              <a:ea typeface="DM Sans"/>
              <a:cs typeface="DM Sans"/>
              <a:sym typeface="DM Sans"/>
            </a:endParaRPr>
          </a:p>
        </p:txBody>
      </p:sp>
      <p:sp>
        <p:nvSpPr>
          <p:cNvPr id="1792" name="Google Shape;1792;p129"/>
          <p:cNvSpPr txBox="1"/>
          <p:nvPr/>
        </p:nvSpPr>
        <p:spPr>
          <a:xfrm>
            <a:off x="5116829" y="41859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F49416"/>
              </a:buClr>
              <a:buSzPts val="1400"/>
              <a:buFont typeface="Arial"/>
              <a:buNone/>
            </a:pPr>
            <a:r>
              <a:rPr lang="de" sz="1000" b="1">
                <a:solidFill>
                  <a:srgbClr val="F49416"/>
                </a:solidFill>
                <a:latin typeface="DM Sans"/>
                <a:ea typeface="DM Sans"/>
                <a:cs typeface="DM Sans"/>
                <a:sym typeface="DM Sans"/>
              </a:rPr>
              <a:t>On the Job</a:t>
            </a:r>
            <a:endParaRPr sz="800" b="1">
              <a:solidFill>
                <a:srgbClr val="F49416"/>
              </a:solidFill>
              <a:latin typeface="DM Sans"/>
              <a:ea typeface="DM Sans"/>
              <a:cs typeface="DM Sans"/>
              <a:sym typeface="DM Sans"/>
            </a:endParaRPr>
          </a:p>
        </p:txBody>
      </p:sp>
      <p:grpSp>
        <p:nvGrpSpPr>
          <p:cNvPr id="1793" name="Google Shape;1793;p129"/>
          <p:cNvGrpSpPr/>
          <p:nvPr/>
        </p:nvGrpSpPr>
        <p:grpSpPr>
          <a:xfrm>
            <a:off x="8137800" y="0"/>
            <a:ext cx="1006200" cy="369300"/>
            <a:chOff x="8137800" y="9750"/>
            <a:chExt cx="1006200" cy="369300"/>
          </a:xfrm>
        </p:grpSpPr>
        <p:sp>
          <p:nvSpPr>
            <p:cNvPr id="1794" name="Google Shape;1794;p129"/>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5" name="Google Shape;1795;p1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30"/>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801" name="Google Shape;1801;p130"/>
          <p:cNvSpPr txBox="1"/>
          <p:nvPr/>
        </p:nvSpPr>
        <p:spPr>
          <a:xfrm>
            <a:off x="255150" y="194400"/>
            <a:ext cx="79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Detaillierte Lernreise: Wochenübersicht</a:t>
            </a:r>
            <a:endParaRPr sz="2400">
              <a:latin typeface="DM Sans Medium"/>
              <a:ea typeface="DM Sans Medium"/>
              <a:cs typeface="DM Sans Medium"/>
              <a:sym typeface="DM Sans Medium"/>
            </a:endParaRPr>
          </a:p>
        </p:txBody>
      </p:sp>
      <p:sp>
        <p:nvSpPr>
          <p:cNvPr id="1802" name="Google Shape;1802;p130"/>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30"/>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81</a:t>
            </a:fld>
            <a:endParaRPr sz="600">
              <a:solidFill>
                <a:srgbClr val="000000"/>
              </a:solidFill>
              <a:latin typeface="DM Sans Medium"/>
              <a:ea typeface="DM Sans Medium"/>
              <a:cs typeface="DM Sans Medium"/>
              <a:sym typeface="DM Sans Medium"/>
            </a:endParaRPr>
          </a:p>
        </p:txBody>
      </p:sp>
      <p:graphicFrame>
        <p:nvGraphicFramePr>
          <p:cNvPr id="1804" name="Google Shape;1804;p130"/>
          <p:cNvGraphicFramePr/>
          <p:nvPr/>
        </p:nvGraphicFramePr>
        <p:xfrm>
          <a:off x="1268700" y="1382410"/>
          <a:ext cx="3000000" cy="3000000"/>
        </p:xfrm>
        <a:graphic>
          <a:graphicData uri="http://schemas.openxmlformats.org/drawingml/2006/table">
            <a:tbl>
              <a:tblPr>
                <a:noFill/>
                <a:tableStyleId>{F0285A5F-0087-4D3B-B5D4-1DF4A8B80FA8}</a:tableStyleId>
              </a:tblPr>
              <a:tblGrid>
                <a:gridCol w="1469325">
                  <a:extLst>
                    <a:ext uri="{9D8B030D-6E8A-4147-A177-3AD203B41FA5}">
                      <a16:colId xmlns:a16="http://schemas.microsoft.com/office/drawing/2014/main" val="20000"/>
                    </a:ext>
                  </a:extLst>
                </a:gridCol>
                <a:gridCol w="1469325">
                  <a:extLst>
                    <a:ext uri="{9D8B030D-6E8A-4147-A177-3AD203B41FA5}">
                      <a16:colId xmlns:a16="http://schemas.microsoft.com/office/drawing/2014/main" val="20001"/>
                    </a:ext>
                  </a:extLst>
                </a:gridCol>
                <a:gridCol w="1469325">
                  <a:extLst>
                    <a:ext uri="{9D8B030D-6E8A-4147-A177-3AD203B41FA5}">
                      <a16:colId xmlns:a16="http://schemas.microsoft.com/office/drawing/2014/main" val="20002"/>
                    </a:ext>
                  </a:extLst>
                </a:gridCol>
                <a:gridCol w="1469325">
                  <a:extLst>
                    <a:ext uri="{9D8B030D-6E8A-4147-A177-3AD203B41FA5}">
                      <a16:colId xmlns:a16="http://schemas.microsoft.com/office/drawing/2014/main" val="20003"/>
                    </a:ext>
                  </a:extLst>
                </a:gridCol>
                <a:gridCol w="1469325">
                  <a:extLst>
                    <a:ext uri="{9D8B030D-6E8A-4147-A177-3AD203B41FA5}">
                      <a16:colId xmlns:a16="http://schemas.microsoft.com/office/drawing/2014/main" val="20004"/>
                    </a:ext>
                  </a:extLst>
                </a:gridCol>
              </a:tblGrid>
              <a:tr h="599575">
                <a:tc rowSpan="4">
                  <a:txBody>
                    <a:bodyPr/>
                    <a:lstStyle/>
                    <a:p>
                      <a:pPr marL="0" lvl="0" indent="0" algn="ctr" rtl="0">
                        <a:spcBef>
                          <a:spcPts val="0"/>
                        </a:spcBef>
                        <a:spcAft>
                          <a:spcPts val="0"/>
                        </a:spcAft>
                        <a:buNone/>
                      </a:pPr>
                      <a:r>
                        <a:rPr lang="de" sz="900">
                          <a:highlight>
                            <a:srgbClr val="7ABE4A"/>
                          </a:highlight>
                          <a:latin typeface="DM Sans"/>
                          <a:ea typeface="DM Sans"/>
                          <a:cs typeface="DM Sans"/>
                          <a:sym typeface="DM Sans"/>
                        </a:rPr>
                        <a:t>Format X</a:t>
                      </a:r>
                      <a:endParaRPr sz="900">
                        <a:highlight>
                          <a:srgbClr val="7ABE4A"/>
                        </a:highlight>
                        <a:latin typeface="DM Sans"/>
                        <a:ea typeface="DM Sans"/>
                        <a:cs typeface="DM Sans"/>
                        <a:sym typeface="DM Sans"/>
                      </a:endParaRPr>
                    </a:p>
                    <a:p>
                      <a:pPr marL="0" lvl="0" indent="0" algn="ctr" rtl="0">
                        <a:spcBef>
                          <a:spcPts val="0"/>
                        </a:spcBef>
                        <a:spcAft>
                          <a:spcPts val="0"/>
                        </a:spcAft>
                        <a:buNone/>
                      </a:pPr>
                      <a:r>
                        <a:rPr lang="de" sz="900">
                          <a:latin typeface="DM Sans"/>
                          <a:ea typeface="DM Sans"/>
                          <a:cs typeface="DM Sans"/>
                          <a:sym typeface="DM Sans"/>
                        </a:rPr>
                        <a:t>Jede Woche </a:t>
                      </a:r>
                      <a:endParaRPr sz="900">
                        <a:latin typeface="DM Sans"/>
                        <a:ea typeface="DM Sans"/>
                        <a:cs typeface="DM Sans"/>
                        <a:sym typeface="DM Sans"/>
                      </a:endParaRPr>
                    </a:p>
                    <a:p>
                      <a:pPr marL="0" lvl="0" indent="0" algn="ctr" rtl="0">
                        <a:spcBef>
                          <a:spcPts val="0"/>
                        </a:spcBef>
                        <a:spcAft>
                          <a:spcPts val="0"/>
                        </a:spcAft>
                        <a:buNone/>
                      </a:pPr>
                      <a:r>
                        <a:rPr lang="de" sz="900">
                          <a:latin typeface="DM Sans"/>
                          <a:ea typeface="DM Sans"/>
                          <a:cs typeface="DM Sans"/>
                          <a:sym typeface="DM Sans"/>
                        </a:rPr>
                        <a:t>XX Minuten</a:t>
                      </a:r>
                      <a:endParaRPr sz="900">
                        <a:latin typeface="DM Sans"/>
                        <a:ea typeface="DM Sans"/>
                        <a:cs typeface="DM Sans"/>
                        <a:sym typeface="DM Sans"/>
                      </a:endParaRPr>
                    </a:p>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endParaRPr sz="900">
                        <a:latin typeface="DM Sans"/>
                        <a:ea typeface="DM Sans"/>
                        <a:cs typeface="DM Sans"/>
                        <a:sym typeface="DM Sans"/>
                      </a:endParaRPr>
                    </a:p>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solidFill>
                            <a:schemeClr val="dk1"/>
                          </a:solidFill>
                          <a:highlight>
                            <a:srgbClr val="FFCC01"/>
                          </a:highlight>
                          <a:latin typeface="DM Sans"/>
                          <a:ea typeface="DM Sans"/>
                          <a:cs typeface="DM Sans"/>
                          <a:sym typeface="DM Sans"/>
                        </a:rPr>
                        <a:t>Format X</a:t>
                      </a:r>
                      <a:endParaRPr sz="900">
                        <a:highlight>
                          <a:srgbClr val="FFCC01"/>
                        </a:highlight>
                        <a:latin typeface="DM Sans"/>
                        <a:ea typeface="DM Sans"/>
                        <a:cs typeface="DM Sans"/>
                        <a:sym typeface="DM Sans"/>
                      </a:endParaRPr>
                    </a:p>
                    <a:p>
                      <a:pPr marL="0" marR="0" lvl="0" indent="0" algn="l" rtl="0">
                        <a:lnSpc>
                          <a:spcPct val="100000"/>
                        </a:lnSpc>
                        <a:spcBef>
                          <a:spcPts val="0"/>
                        </a:spcBef>
                        <a:spcAft>
                          <a:spcPts val="0"/>
                        </a:spcAft>
                        <a:buNone/>
                      </a:pPr>
                      <a:r>
                        <a:rPr lang="de" sz="900">
                          <a:highlight>
                            <a:srgbClr val="FFCC01"/>
                          </a:highlight>
                          <a:latin typeface="DM Sans"/>
                          <a:ea typeface="DM Sans"/>
                          <a:cs typeface="DM Sans"/>
                          <a:sym typeface="DM Sans"/>
                        </a:rPr>
                        <a:t>Einmal pro Modul</a:t>
                      </a:r>
                      <a:endParaRPr sz="900">
                        <a:solidFill>
                          <a:schemeClr val="dk1"/>
                        </a:solidFill>
                        <a:highlight>
                          <a:srgbClr val="22FFA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xx Minuten, feste Zeit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rowSpan="4">
                  <a:txBody>
                    <a:bodyPr/>
                    <a:lstStyle/>
                    <a:p>
                      <a:pPr marL="0" lvl="0" indent="0" algn="ctr" rtl="0">
                        <a:spcBef>
                          <a:spcPts val="0"/>
                        </a:spcBef>
                        <a:spcAft>
                          <a:spcPts val="0"/>
                        </a:spcAft>
                        <a:buClr>
                          <a:schemeClr val="dk1"/>
                        </a:buClr>
                        <a:buSzPts val="1100"/>
                        <a:buFont typeface="Arial"/>
                        <a:buNone/>
                      </a:pPr>
                      <a:r>
                        <a:rPr lang="de" sz="900">
                          <a:highlight>
                            <a:srgbClr val="F49416"/>
                          </a:highlight>
                          <a:latin typeface="DM Sans"/>
                          <a:ea typeface="DM Sans"/>
                          <a:cs typeface="DM Sans"/>
                          <a:sym typeface="DM Sans"/>
                        </a:rPr>
                        <a:t>Format X</a:t>
                      </a:r>
                      <a:endParaRPr sz="900">
                        <a:highlight>
                          <a:srgbClr val="F49416"/>
                        </a:highlight>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de" sz="900">
                          <a:latin typeface="DM Sans"/>
                          <a:ea typeface="DM Sans"/>
                          <a:cs typeface="DM Sans"/>
                          <a:sym typeface="DM Sans"/>
                        </a:rPr>
                        <a:t>Einmal pro Woche</a:t>
                      </a:r>
                      <a:endParaRPr sz="900">
                        <a:latin typeface="DM Sans"/>
                        <a:ea typeface="DM Sans"/>
                        <a:cs typeface="DM Sans"/>
                        <a:sym typeface="DM Sans"/>
                      </a:endParaRPr>
                    </a:p>
                    <a:p>
                      <a:pPr marL="0" lvl="0" indent="0" algn="ctr" rtl="0">
                        <a:spcBef>
                          <a:spcPts val="0"/>
                        </a:spcBef>
                        <a:spcAft>
                          <a:spcPts val="0"/>
                        </a:spcAft>
                        <a:buClr>
                          <a:schemeClr val="dk1"/>
                        </a:buClr>
                        <a:buSzPts val="1100"/>
                        <a:buFont typeface="Arial"/>
                        <a:buNone/>
                      </a:pPr>
                      <a:r>
                        <a:rPr lang="de" sz="900">
                          <a:latin typeface="DM Sans"/>
                          <a:ea typeface="DM Sans"/>
                          <a:cs typeface="DM Sans"/>
                          <a:sym typeface="DM Sans"/>
                        </a:rPr>
                        <a:t>xx min</a:t>
                      </a:r>
                      <a:endParaRPr sz="900">
                        <a:latin typeface="DM Sans"/>
                        <a:ea typeface="DM Sans"/>
                        <a:cs typeface="DM Sans"/>
                        <a:sym typeface="DM Sans"/>
                      </a:endParaRPr>
                    </a:p>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rowSpan="3">
                  <a:txBody>
                    <a:bodyPr/>
                    <a:lstStyle/>
                    <a:p>
                      <a:pPr marL="0" lvl="0" indent="0" algn="ctr" rtl="0">
                        <a:spcBef>
                          <a:spcPts val="0"/>
                        </a:spcBef>
                        <a:spcAft>
                          <a:spcPts val="0"/>
                        </a:spcAft>
                        <a:buNone/>
                      </a:pPr>
                      <a:r>
                        <a:rPr lang="de" sz="900">
                          <a:highlight>
                            <a:srgbClr val="7ABE4A"/>
                          </a:highlight>
                          <a:latin typeface="DM Sans"/>
                          <a:ea typeface="DM Sans"/>
                          <a:cs typeface="DM Sans"/>
                          <a:sym typeface="DM Sans"/>
                        </a:rPr>
                        <a:t>Format X</a:t>
                      </a:r>
                      <a:endParaRPr sz="900">
                        <a:highlight>
                          <a:srgbClr val="7ABE4A"/>
                        </a:highlight>
                        <a:latin typeface="DM Sans"/>
                        <a:ea typeface="DM Sans"/>
                        <a:cs typeface="DM Sans"/>
                        <a:sym typeface="DM Sans"/>
                      </a:endParaRPr>
                    </a:p>
                    <a:p>
                      <a:pPr marL="0" lvl="0" indent="0" algn="ctr" rtl="0">
                        <a:spcBef>
                          <a:spcPts val="0"/>
                        </a:spcBef>
                        <a:spcAft>
                          <a:spcPts val="0"/>
                        </a:spcAft>
                        <a:buNone/>
                      </a:pPr>
                      <a:r>
                        <a:rPr lang="de" sz="900">
                          <a:latin typeface="DM Sans"/>
                          <a:ea typeface="DM Sans"/>
                          <a:cs typeface="DM Sans"/>
                          <a:sym typeface="DM Sans"/>
                        </a:rPr>
                        <a:t>Jede Woche xx Minuten</a:t>
                      </a:r>
                      <a:endParaRPr sz="900">
                        <a:latin typeface="DM Sans"/>
                        <a:ea typeface="DM Sans"/>
                        <a:cs typeface="DM Sans"/>
                        <a:sym typeface="DM Sans"/>
                      </a:endParaRPr>
                    </a:p>
                    <a:p>
                      <a:pPr marL="0" lvl="0" indent="0" algn="ctr" rtl="0">
                        <a:spcBef>
                          <a:spcPts val="0"/>
                        </a:spcBef>
                        <a:spcAft>
                          <a:spcPts val="0"/>
                        </a:spcAft>
                        <a:buNone/>
                      </a:pPr>
                      <a:endParaRPr sz="900">
                        <a:latin typeface="DM Sans"/>
                        <a:ea typeface="DM Sans"/>
                        <a:cs typeface="DM Sans"/>
                        <a:sym typeface="DM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41050">
                <a:tc vMerge="1">
                  <a:txBody>
                    <a:bodyPr/>
                    <a:lstStyle/>
                    <a:p>
                      <a:endParaRPr lang="en-DE"/>
                    </a:p>
                  </a:txBody>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solidFill>
                            <a:schemeClr val="dk1"/>
                          </a:solidFill>
                          <a:highlight>
                            <a:srgbClr val="FFCC01"/>
                          </a:highlight>
                          <a:latin typeface="DM Sans"/>
                          <a:ea typeface="DM Sans"/>
                          <a:cs typeface="DM Sans"/>
                          <a:sym typeface="DM Sans"/>
                        </a:rPr>
                        <a:t>Format X</a:t>
                      </a:r>
                      <a:endParaRPr sz="900">
                        <a:highlight>
                          <a:srgbClr val="FFCC01"/>
                        </a:highlight>
                        <a:latin typeface="DM Sans"/>
                        <a:ea typeface="DM Sans"/>
                        <a:cs typeface="DM Sans"/>
                        <a:sym typeface="DM Sans"/>
                      </a:endParaRPr>
                    </a:p>
                    <a:p>
                      <a:pPr marL="0" marR="0" lvl="0" indent="0" algn="l" rtl="0">
                        <a:lnSpc>
                          <a:spcPct val="100000"/>
                        </a:lnSpc>
                        <a:spcBef>
                          <a:spcPts val="0"/>
                        </a:spcBef>
                        <a:spcAft>
                          <a:spcPts val="0"/>
                        </a:spcAft>
                        <a:buNone/>
                      </a:pPr>
                      <a:r>
                        <a:rPr lang="de" sz="900">
                          <a:highlight>
                            <a:srgbClr val="FFCC01"/>
                          </a:highlight>
                          <a:latin typeface="DM Sans"/>
                          <a:ea typeface="DM Sans"/>
                          <a:cs typeface="DM Sans"/>
                          <a:sym typeface="DM Sans"/>
                        </a:rPr>
                        <a:t>Einmal alle 2 Wochen</a:t>
                      </a:r>
                      <a:endParaRPr sz="900">
                        <a:highlight>
                          <a:srgbClr val="22FFA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Gruppe wählt den Zeitpunkt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vMerge="1">
                  <a:txBody>
                    <a:bodyPr/>
                    <a:lstStyle/>
                    <a:p>
                      <a:endParaRPr lang="en-DE"/>
                    </a:p>
                  </a:txBody>
                  <a:tcPr/>
                </a:tc>
                <a:tc vMerge="1">
                  <a:txBody>
                    <a:bodyPr/>
                    <a:lstStyle/>
                    <a:p>
                      <a:endParaRPr lang="en-DE"/>
                    </a:p>
                  </a:txBody>
                  <a:tcPr/>
                </a:tc>
                <a:extLst>
                  <a:ext uri="{0D108BD9-81ED-4DB2-BD59-A6C34878D82A}">
                    <a16:rowId xmlns:a16="http://schemas.microsoft.com/office/drawing/2014/main" val="10001"/>
                  </a:ext>
                </a:extLst>
              </a:tr>
              <a:tr h="712025">
                <a:tc vMerge="1">
                  <a:txBody>
                    <a:bodyPr/>
                    <a:lstStyle/>
                    <a:p>
                      <a:endParaRPr lang="en-DE"/>
                    </a:p>
                  </a:txBody>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solidFill>
                            <a:schemeClr val="dk1"/>
                          </a:solidFill>
                          <a:highlight>
                            <a:srgbClr val="FFCC01"/>
                          </a:highlight>
                          <a:latin typeface="DM Sans"/>
                          <a:ea typeface="DM Sans"/>
                          <a:cs typeface="DM Sans"/>
                          <a:sym typeface="DM Sans"/>
                        </a:rPr>
                        <a:t>Format X</a:t>
                      </a:r>
                      <a:endParaRPr sz="900">
                        <a:highlight>
                          <a:srgbClr val="FFCC01"/>
                        </a:highlight>
                        <a:latin typeface="DM Sans"/>
                        <a:ea typeface="DM Sans"/>
                        <a:cs typeface="DM Sans"/>
                        <a:sym typeface="DM Sans"/>
                      </a:endParaRPr>
                    </a:p>
                    <a:p>
                      <a:pPr marL="0" marR="0" lvl="0" indent="0" algn="l" rtl="0">
                        <a:lnSpc>
                          <a:spcPct val="100000"/>
                        </a:lnSpc>
                        <a:spcBef>
                          <a:spcPts val="0"/>
                        </a:spcBef>
                        <a:spcAft>
                          <a:spcPts val="0"/>
                        </a:spcAft>
                        <a:buNone/>
                      </a:pPr>
                      <a:r>
                        <a:rPr lang="de" sz="900">
                          <a:highlight>
                            <a:srgbClr val="FFCC01"/>
                          </a:highlight>
                          <a:latin typeface="DM Sans"/>
                          <a:ea typeface="DM Sans"/>
                          <a:cs typeface="DM Sans"/>
                          <a:sym typeface="DM Sans"/>
                        </a:rPr>
                        <a:t>Einmal pro Modul</a:t>
                      </a:r>
                      <a:endParaRPr sz="900">
                        <a:highlight>
                          <a:srgbClr val="22FFAA"/>
                        </a:highlight>
                        <a:latin typeface="DM Sans"/>
                        <a:ea typeface="DM Sans"/>
                        <a:cs typeface="DM Sans"/>
                        <a:sym typeface="DM Sans"/>
                      </a:endParaRPr>
                    </a:p>
                    <a:p>
                      <a:pPr marL="0" lvl="0" indent="0" algn="l" rtl="0">
                        <a:spcBef>
                          <a:spcPts val="0"/>
                        </a:spcBef>
                        <a:spcAft>
                          <a:spcPts val="0"/>
                        </a:spcAft>
                        <a:buNone/>
                      </a:pPr>
                      <a:r>
                        <a:rPr lang="de" sz="900">
                          <a:latin typeface="DM Sans"/>
                          <a:ea typeface="DM Sans"/>
                          <a:cs typeface="DM Sans"/>
                          <a:sym typeface="DM Sans"/>
                        </a:rPr>
                        <a:t>xx Minuten. feste Zeit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vMerge="1">
                  <a:txBody>
                    <a:bodyPr/>
                    <a:lstStyle/>
                    <a:p>
                      <a:endParaRPr lang="en-DE"/>
                    </a:p>
                  </a:txBody>
                  <a:tcPr/>
                </a:tc>
                <a:tc vMerge="1">
                  <a:txBody>
                    <a:bodyPr/>
                    <a:lstStyle/>
                    <a:p>
                      <a:endParaRPr lang="en-DE"/>
                    </a:p>
                  </a:txBody>
                  <a:tcPr/>
                </a:tc>
                <a:extLst>
                  <a:ext uri="{0D108BD9-81ED-4DB2-BD59-A6C34878D82A}">
                    <a16:rowId xmlns:a16="http://schemas.microsoft.com/office/drawing/2014/main" val="10002"/>
                  </a:ext>
                </a:extLst>
              </a:tr>
              <a:tr h="893225">
                <a:tc vMerge="1">
                  <a:txBody>
                    <a:bodyPr/>
                    <a:lstStyle/>
                    <a:p>
                      <a:endParaRPr lang="en-DE"/>
                    </a:p>
                  </a:txBody>
                  <a:tcPr/>
                </a:tc>
                <a:tc>
                  <a:txBody>
                    <a:bodyPr/>
                    <a:lstStyle/>
                    <a:p>
                      <a:pPr marL="0" lvl="0" indent="0" algn="l" rtl="0">
                        <a:spcBef>
                          <a:spcPts val="0"/>
                        </a:spcBef>
                        <a:spcAft>
                          <a:spcPts val="0"/>
                        </a:spcAft>
                        <a:buNone/>
                      </a:pP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de" sz="900">
                          <a:highlight>
                            <a:srgbClr val="FFCC01"/>
                          </a:highlight>
                          <a:latin typeface="DM Sans"/>
                          <a:ea typeface="DM Sans"/>
                          <a:cs typeface="DM Sans"/>
                          <a:sym typeface="DM Sans"/>
                        </a:rPr>
                        <a:t>Format X</a:t>
                      </a:r>
                      <a:endParaRPr sz="900">
                        <a:highlight>
                          <a:srgbClr val="FFCC0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highlight>
                            <a:srgbClr val="FFCC01"/>
                          </a:highlight>
                          <a:latin typeface="DM Sans"/>
                          <a:ea typeface="DM Sans"/>
                          <a:cs typeface="DM Sans"/>
                          <a:sym typeface="DM Sans"/>
                        </a:rPr>
                        <a:t>Einmal alle 2 Wochen</a:t>
                      </a:r>
                      <a:endParaRPr sz="900">
                        <a:highlight>
                          <a:srgbClr val="FFCC0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Gruppe wählt den Zeitpunkt</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vMerge="1">
                  <a:txBody>
                    <a:bodyPr/>
                    <a:lstStyle/>
                    <a:p>
                      <a:endParaRPr lang="en-DE"/>
                    </a:p>
                  </a:txBody>
                  <a:tcPr/>
                </a:tc>
                <a:tc>
                  <a:txBody>
                    <a:bodyPr/>
                    <a:lstStyle/>
                    <a:p>
                      <a:pPr marL="0" lvl="0" indent="0" algn="l" rtl="0">
                        <a:spcBef>
                          <a:spcPts val="0"/>
                        </a:spcBef>
                        <a:spcAft>
                          <a:spcPts val="0"/>
                        </a:spcAft>
                        <a:buClr>
                          <a:schemeClr val="dk1"/>
                        </a:buClr>
                        <a:buSzPts val="1100"/>
                        <a:buFont typeface="Arial"/>
                        <a:buNone/>
                      </a:pPr>
                      <a:r>
                        <a:rPr lang="de" sz="900">
                          <a:highlight>
                            <a:srgbClr val="7ABE4A"/>
                          </a:highlight>
                          <a:latin typeface="DM Sans"/>
                          <a:ea typeface="DM Sans"/>
                          <a:cs typeface="DM Sans"/>
                          <a:sym typeface="DM Sans"/>
                        </a:rPr>
                        <a:t>Format X</a:t>
                      </a:r>
                      <a:endParaRPr sz="900">
                        <a:highlight>
                          <a:srgbClr val="7ABE4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Jede Woche xx Minuten</a:t>
                      </a:r>
                      <a:endParaRPr sz="9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highlight>
                            <a:srgbClr val="7ABE4A"/>
                          </a:highlight>
                          <a:latin typeface="DM Sans"/>
                          <a:ea typeface="DM Sans"/>
                          <a:cs typeface="DM Sans"/>
                          <a:sym typeface="DM Sans"/>
                        </a:rPr>
                        <a:t>Format X</a:t>
                      </a:r>
                      <a:endParaRPr sz="900">
                        <a:highlight>
                          <a:srgbClr val="7ABE4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de" sz="900">
                          <a:latin typeface="DM Sans"/>
                          <a:ea typeface="DM Sans"/>
                          <a:cs typeface="DM Sans"/>
                          <a:sym typeface="DM Sans"/>
                        </a:rPr>
                        <a:t>Letzter Termin</a:t>
                      </a:r>
                      <a:endParaRPr sz="900">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805" name="Google Shape;1805;p130"/>
          <p:cNvSpPr txBox="1"/>
          <p:nvPr/>
        </p:nvSpPr>
        <p:spPr>
          <a:xfrm>
            <a:off x="432008" y="1480564"/>
            <a:ext cx="79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Woche 1</a:t>
            </a:r>
            <a:endParaRPr sz="1200">
              <a:latin typeface="DM Sans Medium"/>
              <a:ea typeface="DM Sans Medium"/>
              <a:cs typeface="DM Sans Medium"/>
              <a:sym typeface="DM Sans Medium"/>
            </a:endParaRPr>
          </a:p>
        </p:txBody>
      </p:sp>
      <p:sp>
        <p:nvSpPr>
          <p:cNvPr id="1806" name="Google Shape;1806;p130"/>
          <p:cNvSpPr txBox="1"/>
          <p:nvPr/>
        </p:nvSpPr>
        <p:spPr>
          <a:xfrm>
            <a:off x="432000" y="2240201"/>
            <a:ext cx="97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Woche 2</a:t>
            </a:r>
            <a:endParaRPr sz="1200">
              <a:latin typeface="DM Sans Medium"/>
              <a:ea typeface="DM Sans Medium"/>
              <a:cs typeface="DM Sans Medium"/>
              <a:sym typeface="DM Sans Medium"/>
            </a:endParaRPr>
          </a:p>
        </p:txBody>
      </p:sp>
      <p:sp>
        <p:nvSpPr>
          <p:cNvPr id="1807" name="Google Shape;1807;p130"/>
          <p:cNvSpPr txBox="1"/>
          <p:nvPr/>
        </p:nvSpPr>
        <p:spPr>
          <a:xfrm>
            <a:off x="432001" y="2999838"/>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Woche 3</a:t>
            </a:r>
            <a:endParaRPr sz="1200">
              <a:latin typeface="DM Sans Medium"/>
              <a:ea typeface="DM Sans Medium"/>
              <a:cs typeface="DM Sans Medium"/>
              <a:sym typeface="DM Sans Medium"/>
            </a:endParaRPr>
          </a:p>
        </p:txBody>
      </p:sp>
      <p:sp>
        <p:nvSpPr>
          <p:cNvPr id="1808" name="Google Shape;1808;p130"/>
          <p:cNvSpPr txBox="1"/>
          <p:nvPr/>
        </p:nvSpPr>
        <p:spPr>
          <a:xfrm>
            <a:off x="432000" y="3759475"/>
            <a:ext cx="93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Woche 4</a:t>
            </a:r>
            <a:endParaRPr sz="1200">
              <a:latin typeface="DM Sans Medium"/>
              <a:ea typeface="DM Sans Medium"/>
              <a:cs typeface="DM Sans Medium"/>
              <a:sym typeface="DM Sans Medium"/>
            </a:endParaRPr>
          </a:p>
        </p:txBody>
      </p:sp>
      <p:sp>
        <p:nvSpPr>
          <p:cNvPr id="1809" name="Google Shape;1809;p130"/>
          <p:cNvSpPr txBox="1"/>
          <p:nvPr/>
        </p:nvSpPr>
        <p:spPr>
          <a:xfrm>
            <a:off x="1617307" y="1013104"/>
            <a:ext cx="79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Montag</a:t>
            </a:r>
            <a:endParaRPr sz="1200">
              <a:latin typeface="DM Sans Medium"/>
              <a:ea typeface="DM Sans Medium"/>
              <a:cs typeface="DM Sans Medium"/>
              <a:sym typeface="DM Sans Medium"/>
            </a:endParaRPr>
          </a:p>
        </p:txBody>
      </p:sp>
      <p:sp>
        <p:nvSpPr>
          <p:cNvPr id="1810" name="Google Shape;1810;p130"/>
          <p:cNvSpPr txBox="1"/>
          <p:nvPr/>
        </p:nvSpPr>
        <p:spPr>
          <a:xfrm>
            <a:off x="7472051" y="1013104"/>
            <a:ext cx="79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Freitag</a:t>
            </a:r>
            <a:endParaRPr sz="1200">
              <a:latin typeface="DM Sans Medium"/>
              <a:ea typeface="DM Sans Medium"/>
              <a:cs typeface="DM Sans Medium"/>
              <a:sym typeface="DM Sans Medium"/>
            </a:endParaRPr>
          </a:p>
        </p:txBody>
      </p:sp>
      <p:sp>
        <p:nvSpPr>
          <p:cNvPr id="1811" name="Google Shape;1811;p130"/>
          <p:cNvSpPr txBox="1"/>
          <p:nvPr/>
        </p:nvSpPr>
        <p:spPr>
          <a:xfrm>
            <a:off x="3131998" y="1013100"/>
            <a:ext cx="93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Dienstag</a:t>
            </a:r>
            <a:endParaRPr sz="1200">
              <a:latin typeface="DM Sans Medium"/>
              <a:ea typeface="DM Sans Medium"/>
              <a:cs typeface="DM Sans Medium"/>
              <a:sym typeface="DM Sans Medium"/>
            </a:endParaRPr>
          </a:p>
        </p:txBody>
      </p:sp>
      <p:sp>
        <p:nvSpPr>
          <p:cNvPr id="1812" name="Google Shape;1812;p130"/>
          <p:cNvSpPr txBox="1"/>
          <p:nvPr/>
        </p:nvSpPr>
        <p:spPr>
          <a:xfrm>
            <a:off x="5957346" y="1013100"/>
            <a:ext cx="1071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Donnerstag</a:t>
            </a:r>
            <a:endParaRPr sz="1200">
              <a:latin typeface="DM Sans Medium"/>
              <a:ea typeface="DM Sans Medium"/>
              <a:cs typeface="DM Sans Medium"/>
              <a:sym typeface="DM Sans Medium"/>
            </a:endParaRPr>
          </a:p>
        </p:txBody>
      </p:sp>
      <p:sp>
        <p:nvSpPr>
          <p:cNvPr id="1813" name="Google Shape;1813;p130"/>
          <p:cNvSpPr txBox="1"/>
          <p:nvPr/>
        </p:nvSpPr>
        <p:spPr>
          <a:xfrm>
            <a:off x="4544673" y="1013100"/>
            <a:ext cx="93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DM Sans Medium"/>
                <a:ea typeface="DM Sans Medium"/>
                <a:cs typeface="DM Sans Medium"/>
                <a:sym typeface="DM Sans Medium"/>
              </a:rPr>
              <a:t>Mittwoch</a:t>
            </a:r>
            <a:endParaRPr sz="1200">
              <a:latin typeface="DM Sans Medium"/>
              <a:ea typeface="DM Sans Medium"/>
              <a:cs typeface="DM Sans Medium"/>
              <a:sym typeface="DM Sans Medium"/>
            </a:endParaRPr>
          </a:p>
        </p:txBody>
      </p:sp>
      <p:sp>
        <p:nvSpPr>
          <p:cNvPr id="1814" name="Google Shape;1814;p130"/>
          <p:cNvSpPr txBox="1"/>
          <p:nvPr/>
        </p:nvSpPr>
        <p:spPr>
          <a:xfrm>
            <a:off x="3475490" y="41859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7ABE4A"/>
              </a:buClr>
              <a:buSzPts val="1400"/>
              <a:buFont typeface="Arial"/>
              <a:buNone/>
            </a:pPr>
            <a:r>
              <a:rPr lang="de" sz="1000" b="1">
                <a:solidFill>
                  <a:srgbClr val="7ABE4A"/>
                </a:solidFill>
                <a:latin typeface="DM Sans"/>
                <a:ea typeface="DM Sans"/>
                <a:cs typeface="DM Sans"/>
                <a:sym typeface="DM Sans"/>
              </a:rPr>
              <a:t>Individuell</a:t>
            </a:r>
            <a:endParaRPr sz="600">
              <a:solidFill>
                <a:schemeClr val="dk1"/>
              </a:solidFill>
              <a:latin typeface="DM Sans"/>
              <a:ea typeface="DM Sans"/>
              <a:cs typeface="DM Sans"/>
              <a:sym typeface="DM Sans"/>
            </a:endParaRPr>
          </a:p>
        </p:txBody>
      </p:sp>
      <p:sp>
        <p:nvSpPr>
          <p:cNvPr id="1815" name="Google Shape;1815;p130"/>
          <p:cNvSpPr txBox="1"/>
          <p:nvPr/>
        </p:nvSpPr>
        <p:spPr>
          <a:xfrm>
            <a:off x="4296159" y="41859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FFCC01"/>
              </a:buClr>
              <a:buSzPts val="1400"/>
              <a:buFont typeface="Arial"/>
              <a:buNone/>
            </a:pPr>
            <a:r>
              <a:rPr lang="de" sz="1000" b="1">
                <a:solidFill>
                  <a:srgbClr val="FFCC01"/>
                </a:solidFill>
                <a:latin typeface="DM Sans"/>
                <a:ea typeface="DM Sans"/>
                <a:cs typeface="DM Sans"/>
                <a:sym typeface="DM Sans"/>
              </a:rPr>
              <a:t>Online</a:t>
            </a:r>
            <a:endParaRPr sz="600">
              <a:solidFill>
                <a:schemeClr val="dk1"/>
              </a:solidFill>
              <a:latin typeface="DM Sans"/>
              <a:ea typeface="DM Sans"/>
              <a:cs typeface="DM Sans"/>
              <a:sym typeface="DM Sans"/>
            </a:endParaRPr>
          </a:p>
        </p:txBody>
      </p:sp>
      <p:sp>
        <p:nvSpPr>
          <p:cNvPr id="1816" name="Google Shape;1816;p130"/>
          <p:cNvSpPr txBox="1"/>
          <p:nvPr/>
        </p:nvSpPr>
        <p:spPr>
          <a:xfrm>
            <a:off x="5116829" y="4185900"/>
            <a:ext cx="807000" cy="729000"/>
          </a:xfrm>
          <a:prstGeom prst="rect">
            <a:avLst/>
          </a:prstGeom>
          <a:noFill/>
          <a:ln>
            <a:noFill/>
          </a:ln>
        </p:spPr>
        <p:txBody>
          <a:bodyPr spcFirstLastPara="1" wrap="square" lIns="32750" tIns="252000" rIns="32750" bIns="32750" anchor="t" anchorCtr="0">
            <a:noAutofit/>
          </a:bodyPr>
          <a:lstStyle/>
          <a:p>
            <a:pPr marL="0" marR="0" lvl="0" indent="0" algn="ctr" rtl="0">
              <a:lnSpc>
                <a:spcPct val="110000"/>
              </a:lnSpc>
              <a:spcBef>
                <a:spcPts val="0"/>
              </a:spcBef>
              <a:spcAft>
                <a:spcPts val="0"/>
              </a:spcAft>
              <a:buClr>
                <a:srgbClr val="F49416"/>
              </a:buClr>
              <a:buSzPts val="1400"/>
              <a:buFont typeface="Arial"/>
              <a:buNone/>
            </a:pPr>
            <a:r>
              <a:rPr lang="de" sz="1000" b="1">
                <a:solidFill>
                  <a:srgbClr val="F49416"/>
                </a:solidFill>
                <a:latin typeface="DM Sans"/>
                <a:ea typeface="DM Sans"/>
                <a:cs typeface="DM Sans"/>
                <a:sym typeface="DM Sans"/>
              </a:rPr>
              <a:t>On the Job</a:t>
            </a:r>
            <a:endParaRPr sz="800" b="1">
              <a:solidFill>
                <a:srgbClr val="F49416"/>
              </a:solidFill>
              <a:latin typeface="DM Sans"/>
              <a:ea typeface="DM Sans"/>
              <a:cs typeface="DM Sans"/>
              <a:sym typeface="DM Sans"/>
            </a:endParaRPr>
          </a:p>
        </p:txBody>
      </p:sp>
      <p:grpSp>
        <p:nvGrpSpPr>
          <p:cNvPr id="1817" name="Google Shape;1817;p130"/>
          <p:cNvGrpSpPr/>
          <p:nvPr/>
        </p:nvGrpSpPr>
        <p:grpSpPr>
          <a:xfrm>
            <a:off x="8137800" y="0"/>
            <a:ext cx="1006200" cy="369300"/>
            <a:chOff x="8137800" y="9750"/>
            <a:chExt cx="1006200" cy="369300"/>
          </a:xfrm>
        </p:grpSpPr>
        <p:sp>
          <p:nvSpPr>
            <p:cNvPr id="1818" name="Google Shape;1818;p130"/>
            <p:cNvSpPr/>
            <p:nvPr/>
          </p:nvSpPr>
          <p:spPr>
            <a:xfrm>
              <a:off x="8137800" y="9750"/>
              <a:ext cx="10062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9" name="Google Shape;1819;p13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534225" y="55100"/>
              <a:ext cx="209601" cy="261374"/>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823"/>
        <p:cNvGrpSpPr/>
        <p:nvPr/>
      </p:nvGrpSpPr>
      <p:grpSpPr>
        <a:xfrm>
          <a:off x="0" y="0"/>
          <a:ext cx="0" cy="0"/>
          <a:chOff x="0" y="0"/>
          <a:chExt cx="0" cy="0"/>
        </a:xfrm>
      </p:grpSpPr>
      <p:sp>
        <p:nvSpPr>
          <p:cNvPr id="1824" name="Google Shape;1824;p131"/>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825" name="Google Shape;1825;p13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31"/>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Detail Design Formate</a:t>
            </a:r>
            <a:endParaRPr sz="2400">
              <a:solidFill>
                <a:schemeClr val="dk1"/>
              </a:solidFill>
              <a:latin typeface="DM Sans Medium"/>
              <a:ea typeface="DM Sans Medium"/>
              <a:cs typeface="DM Sans Medium"/>
              <a:sym typeface="DM Sans Medium"/>
            </a:endParaRPr>
          </a:p>
        </p:txBody>
      </p:sp>
      <p:sp>
        <p:nvSpPr>
          <p:cNvPr id="1827" name="Google Shape;1827;p131"/>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82</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132"/>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833" name="Google Shape;1833;p132"/>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Session Agenda</a:t>
            </a:r>
            <a:endParaRPr sz="2400">
              <a:latin typeface="DM Sans Medium"/>
              <a:ea typeface="DM Sans Medium"/>
              <a:cs typeface="DM Sans Medium"/>
              <a:sym typeface="DM Sans Medium"/>
            </a:endParaRPr>
          </a:p>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834" name="Google Shape;1834;p13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835" name="Google Shape;1835;p132"/>
          <p:cNvGraphicFramePr/>
          <p:nvPr/>
        </p:nvGraphicFramePr>
        <p:xfrm>
          <a:off x="4537788" y="1161341"/>
          <a:ext cx="3000000" cy="3000000"/>
        </p:xfrm>
        <a:graphic>
          <a:graphicData uri="http://schemas.openxmlformats.org/drawingml/2006/table">
            <a:tbl>
              <a:tblPr>
                <a:noFill/>
                <a:tableStyleId>{F0285A5F-0087-4D3B-B5D4-1DF4A8B80FA8}</a:tableStyleId>
              </a:tblPr>
              <a:tblGrid>
                <a:gridCol w="1868250">
                  <a:extLst>
                    <a:ext uri="{9D8B030D-6E8A-4147-A177-3AD203B41FA5}">
                      <a16:colId xmlns:a16="http://schemas.microsoft.com/office/drawing/2014/main" val="20000"/>
                    </a:ext>
                  </a:extLst>
                </a:gridCol>
                <a:gridCol w="642250">
                  <a:extLst>
                    <a:ext uri="{9D8B030D-6E8A-4147-A177-3AD203B41FA5}">
                      <a16:colId xmlns:a16="http://schemas.microsoft.com/office/drawing/2014/main" val="20001"/>
                    </a:ext>
                  </a:extLst>
                </a:gridCol>
                <a:gridCol w="1255250">
                  <a:extLst>
                    <a:ext uri="{9D8B030D-6E8A-4147-A177-3AD203B41FA5}">
                      <a16:colId xmlns:a16="http://schemas.microsoft.com/office/drawing/2014/main" val="20002"/>
                    </a:ext>
                  </a:extLst>
                </a:gridCol>
              </a:tblGrid>
              <a:tr h="340850">
                <a:tc>
                  <a:txBody>
                    <a:bodyPr/>
                    <a:lstStyle/>
                    <a:p>
                      <a:pPr marL="0" lvl="0" indent="0" algn="l" rtl="0">
                        <a:spcBef>
                          <a:spcPts val="0"/>
                        </a:spcBef>
                        <a:spcAft>
                          <a:spcPts val="0"/>
                        </a:spcAft>
                        <a:buNone/>
                      </a:pPr>
                      <a:r>
                        <a:rPr lang="de" sz="800" b="1">
                          <a:solidFill>
                            <a:srgbClr val="FFFFFF"/>
                          </a:solidFill>
                          <a:latin typeface="DM Sans"/>
                          <a:ea typeface="DM Sans"/>
                          <a:cs typeface="DM Sans"/>
                          <a:sym typeface="DM Sans"/>
                        </a:rPr>
                        <a:t>Block</a:t>
                      </a:r>
                      <a:endParaRPr sz="800" b="1">
                        <a:solidFill>
                          <a:srgbClr val="FFFFFF"/>
                        </a:solidFill>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solidFill>
                      <a:srgbClr val="367B6E"/>
                    </a:solidFill>
                  </a:tcPr>
                </a:tc>
                <a:tc>
                  <a:txBody>
                    <a:bodyPr/>
                    <a:lstStyle/>
                    <a:p>
                      <a:pPr marL="0" lvl="0" indent="0" algn="l" rtl="0">
                        <a:spcBef>
                          <a:spcPts val="0"/>
                        </a:spcBef>
                        <a:spcAft>
                          <a:spcPts val="0"/>
                        </a:spcAft>
                        <a:buNone/>
                      </a:pPr>
                      <a:r>
                        <a:rPr lang="de" sz="800" b="1">
                          <a:solidFill>
                            <a:srgbClr val="FFFFFF"/>
                          </a:solidFill>
                          <a:latin typeface="DM Sans"/>
                          <a:ea typeface="DM Sans"/>
                          <a:cs typeface="DM Sans"/>
                          <a:sym typeface="DM Sans"/>
                        </a:rPr>
                        <a:t>Zeit</a:t>
                      </a:r>
                      <a:endParaRPr sz="800" b="1">
                        <a:solidFill>
                          <a:srgbClr val="FFFFFF"/>
                        </a:solidFill>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solidFill>
                      <a:srgbClr val="367B6E"/>
                    </a:solidFill>
                  </a:tcPr>
                </a:tc>
                <a:tc>
                  <a:txBody>
                    <a:bodyPr/>
                    <a:lstStyle/>
                    <a:p>
                      <a:pPr marL="0" lvl="0" indent="0" algn="l" rtl="0">
                        <a:spcBef>
                          <a:spcPts val="0"/>
                        </a:spcBef>
                        <a:spcAft>
                          <a:spcPts val="0"/>
                        </a:spcAft>
                        <a:buNone/>
                      </a:pPr>
                      <a:r>
                        <a:rPr lang="de" sz="800" b="1">
                          <a:solidFill>
                            <a:srgbClr val="FFFFFF"/>
                          </a:solidFill>
                          <a:latin typeface="DM Sans"/>
                          <a:ea typeface="DM Sans"/>
                          <a:cs typeface="DM Sans"/>
                          <a:sym typeface="DM Sans"/>
                        </a:rPr>
                        <a:t>Format</a:t>
                      </a:r>
                      <a:endParaRPr sz="800" b="1">
                        <a:solidFill>
                          <a:srgbClr val="FFFFFF"/>
                        </a:solidFill>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solidFill>
                      <a:srgbClr val="367B6E"/>
                    </a:solidFill>
                  </a:tcPr>
                </a:tc>
                <a:extLst>
                  <a:ext uri="{0D108BD9-81ED-4DB2-BD59-A6C34878D82A}">
                    <a16:rowId xmlns:a16="http://schemas.microsoft.com/office/drawing/2014/main" val="10000"/>
                  </a:ext>
                </a:extLst>
              </a:tr>
              <a:tr h="477200">
                <a:tc>
                  <a:txBody>
                    <a:bodyPr/>
                    <a:lstStyle/>
                    <a:p>
                      <a:pPr marL="0" lvl="0" indent="0" algn="l" rtl="0">
                        <a:spcBef>
                          <a:spcPts val="0"/>
                        </a:spcBef>
                        <a:spcAft>
                          <a:spcPts val="0"/>
                        </a:spcAft>
                        <a:buNone/>
                      </a:pPr>
                      <a:r>
                        <a:rPr lang="de" sz="800">
                          <a:latin typeface="DM Sans"/>
                          <a:ea typeface="DM Sans"/>
                          <a:cs typeface="DM Sans"/>
                          <a:sym typeface="DM Sans"/>
                        </a:rPr>
                        <a:t>Check-In: Einführung OLL durch Partner</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5 min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Input + Chat-Interaktion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extLst>
                  <a:ext uri="{0D108BD9-81ED-4DB2-BD59-A6C34878D82A}">
                    <a16:rowId xmlns:a16="http://schemas.microsoft.com/office/drawing/2014/main" val="10001"/>
                  </a:ext>
                </a:extLst>
              </a:tr>
              <a:tr h="477200">
                <a:tc>
                  <a:txBody>
                    <a:bodyPr/>
                    <a:lstStyle/>
                    <a:p>
                      <a:pPr marL="0" lvl="0" indent="0" algn="l" rtl="0">
                        <a:spcBef>
                          <a:spcPts val="0"/>
                        </a:spcBef>
                        <a:spcAft>
                          <a:spcPts val="0"/>
                        </a:spcAft>
                        <a:buNone/>
                      </a:pPr>
                      <a:r>
                        <a:rPr lang="de" sz="800">
                          <a:latin typeface="DM Sans"/>
                          <a:ea typeface="DM Sans"/>
                          <a:cs typeface="DM Sans"/>
                          <a:sym typeface="DM Sans"/>
                        </a:rPr>
                        <a:t>Warum &amp; Motivation: Wandel gestalten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7 min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Input</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extLst>
                  <a:ext uri="{0D108BD9-81ED-4DB2-BD59-A6C34878D82A}">
                    <a16:rowId xmlns:a16="http://schemas.microsoft.com/office/drawing/2014/main" val="10002"/>
                  </a:ext>
                </a:extLst>
              </a:tr>
              <a:tr h="340850">
                <a:tc>
                  <a:txBody>
                    <a:bodyPr/>
                    <a:lstStyle/>
                    <a:p>
                      <a:pPr marL="0" lvl="0" indent="0" algn="l" rtl="0">
                        <a:spcBef>
                          <a:spcPts val="0"/>
                        </a:spcBef>
                        <a:spcAft>
                          <a:spcPts val="0"/>
                        </a:spcAft>
                        <a:buNone/>
                      </a:pPr>
                      <a:r>
                        <a:rPr lang="de" sz="800">
                          <a:latin typeface="DM Sans"/>
                          <a:ea typeface="DM Sans"/>
                          <a:cs typeface="DM Sans"/>
                          <a:sym typeface="DM Sans"/>
                        </a:rPr>
                        <a:t>Intro OLL (Themen/Formate)</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15 min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Input</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extLst>
                  <a:ext uri="{0D108BD9-81ED-4DB2-BD59-A6C34878D82A}">
                    <a16:rowId xmlns:a16="http://schemas.microsoft.com/office/drawing/2014/main" val="10003"/>
                  </a:ext>
                </a:extLst>
              </a:tr>
              <a:tr h="477200">
                <a:tc>
                  <a:txBody>
                    <a:bodyPr/>
                    <a:lstStyle/>
                    <a:p>
                      <a:pPr marL="0" lvl="0" indent="0" algn="l" rtl="0">
                        <a:spcBef>
                          <a:spcPts val="0"/>
                        </a:spcBef>
                        <a:spcAft>
                          <a:spcPts val="0"/>
                        </a:spcAft>
                        <a:buNone/>
                      </a:pPr>
                      <a:r>
                        <a:rPr lang="de" sz="800">
                          <a:latin typeface="DM Sans"/>
                          <a:ea typeface="DM Sans"/>
                          <a:cs typeface="DM Sans"/>
                          <a:sym typeface="DM Sans"/>
                        </a:rPr>
                        <a:t>Elefanten-Geschichte (Mindset)</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30 min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Übung &amp; Reflexion (Workbook)</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extLst>
                  <a:ext uri="{0D108BD9-81ED-4DB2-BD59-A6C34878D82A}">
                    <a16:rowId xmlns:a16="http://schemas.microsoft.com/office/drawing/2014/main" val="10004"/>
                  </a:ext>
                </a:extLst>
              </a:tr>
              <a:tr h="477200">
                <a:tc>
                  <a:txBody>
                    <a:bodyPr/>
                    <a:lstStyle/>
                    <a:p>
                      <a:pPr marL="0" lvl="0" indent="0" algn="l" rtl="0">
                        <a:spcBef>
                          <a:spcPts val="0"/>
                        </a:spcBef>
                        <a:spcAft>
                          <a:spcPts val="0"/>
                        </a:spcAft>
                        <a:buNone/>
                      </a:pPr>
                      <a:r>
                        <a:rPr lang="de" sz="800">
                          <a:latin typeface="DM Sans"/>
                          <a:ea typeface="DM Sans"/>
                          <a:cs typeface="DM Sans"/>
                          <a:sym typeface="DM Sans"/>
                        </a:rPr>
                        <a:t>Breakout zur Geschichte und Reflexion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15 min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Peer-Austausch (Break-Out)</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extLst>
                  <a:ext uri="{0D108BD9-81ED-4DB2-BD59-A6C34878D82A}">
                    <a16:rowId xmlns:a16="http://schemas.microsoft.com/office/drawing/2014/main" val="10005"/>
                  </a:ext>
                </a:extLst>
              </a:tr>
              <a:tr h="340850">
                <a:tc>
                  <a:txBody>
                    <a:bodyPr/>
                    <a:lstStyle/>
                    <a:p>
                      <a:pPr marL="0" lvl="0" indent="0" algn="l" rtl="0">
                        <a:spcBef>
                          <a:spcPts val="0"/>
                        </a:spcBef>
                        <a:spcAft>
                          <a:spcPts val="0"/>
                        </a:spcAft>
                        <a:buNone/>
                      </a:pPr>
                      <a:r>
                        <a:rPr lang="de" sz="800">
                          <a:latin typeface="DM Sans"/>
                          <a:ea typeface="DM Sans"/>
                          <a:cs typeface="DM Sans"/>
                          <a:sym typeface="DM Sans"/>
                        </a:rPr>
                        <a:t>Deep Dive Lernprojekt</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10 min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Input + Template</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extLst>
                  <a:ext uri="{0D108BD9-81ED-4DB2-BD59-A6C34878D82A}">
                    <a16:rowId xmlns:a16="http://schemas.microsoft.com/office/drawing/2014/main" val="10006"/>
                  </a:ext>
                </a:extLst>
              </a:tr>
              <a:tr h="340850">
                <a:tc>
                  <a:txBody>
                    <a:bodyPr/>
                    <a:lstStyle/>
                    <a:p>
                      <a:pPr marL="0" lvl="0" indent="0" algn="l" rtl="0">
                        <a:spcBef>
                          <a:spcPts val="0"/>
                        </a:spcBef>
                        <a:spcAft>
                          <a:spcPts val="0"/>
                        </a:spcAft>
                        <a:buNone/>
                      </a:pPr>
                      <a:r>
                        <a:rPr lang="de" sz="800">
                          <a:latin typeface="DM Sans"/>
                          <a:ea typeface="DM Sans"/>
                          <a:cs typeface="DM Sans"/>
                          <a:sym typeface="DM Sans"/>
                        </a:rPr>
                        <a:t>Ausblick &amp; Checkout</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8 min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tc>
                  <a:txBody>
                    <a:bodyPr/>
                    <a:lstStyle/>
                    <a:p>
                      <a:pPr marL="0" lvl="0" indent="0" algn="l" rtl="0">
                        <a:spcBef>
                          <a:spcPts val="0"/>
                        </a:spcBef>
                        <a:spcAft>
                          <a:spcPts val="0"/>
                        </a:spcAft>
                        <a:buNone/>
                      </a:pPr>
                      <a:r>
                        <a:rPr lang="de" sz="800">
                          <a:latin typeface="DM Sans"/>
                          <a:ea typeface="DM Sans"/>
                          <a:cs typeface="DM Sans"/>
                          <a:sym typeface="DM Sans"/>
                        </a:rPr>
                        <a:t>Chat-Interaktion</a:t>
                      </a:r>
                      <a:endParaRPr sz="800">
                        <a:latin typeface="DM Sans"/>
                        <a:ea typeface="DM Sans"/>
                        <a:cs typeface="DM Sans"/>
                        <a:sym typeface="DM Sans"/>
                      </a:endParaRPr>
                    </a:p>
                  </a:txBody>
                  <a:tcPr marL="72000" marR="72000" marT="72000" marB="72000">
                    <a:lnL w="9525" cap="flat" cmpd="sng">
                      <a:solidFill>
                        <a:srgbClr val="367B6E"/>
                      </a:solidFill>
                      <a:prstDash val="solid"/>
                      <a:round/>
                      <a:headEnd type="none" w="sm" len="sm"/>
                      <a:tailEnd type="none" w="sm" len="sm"/>
                    </a:lnL>
                    <a:lnR w="9525" cap="flat" cmpd="sng">
                      <a:solidFill>
                        <a:srgbClr val="367B6E"/>
                      </a:solidFill>
                      <a:prstDash val="solid"/>
                      <a:round/>
                      <a:headEnd type="none" w="sm" len="sm"/>
                      <a:tailEnd type="none" w="sm" len="sm"/>
                    </a:lnR>
                    <a:lnT w="9525" cap="flat" cmpd="sng">
                      <a:solidFill>
                        <a:srgbClr val="367B6E"/>
                      </a:solidFill>
                      <a:prstDash val="solid"/>
                      <a:round/>
                      <a:headEnd type="none" w="sm" len="sm"/>
                      <a:tailEnd type="none" w="sm" len="sm"/>
                    </a:lnT>
                    <a:lnB w="9525" cap="flat" cmpd="sng">
                      <a:solidFill>
                        <a:srgbClr val="367B6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836" name="Google Shape;1836;p132"/>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83</a:t>
            </a:fld>
            <a:endParaRPr sz="600">
              <a:solidFill>
                <a:srgbClr val="000000"/>
              </a:solidFill>
              <a:latin typeface="DM Sans Medium"/>
              <a:ea typeface="DM Sans Medium"/>
              <a:cs typeface="DM Sans Medium"/>
              <a:sym typeface="DM Sans Medium"/>
            </a:endParaRPr>
          </a:p>
        </p:txBody>
      </p:sp>
      <p:grpSp>
        <p:nvGrpSpPr>
          <p:cNvPr id="1837" name="Google Shape;1837;p132"/>
          <p:cNvGrpSpPr/>
          <p:nvPr/>
        </p:nvGrpSpPr>
        <p:grpSpPr>
          <a:xfrm>
            <a:off x="528600" y="2173000"/>
            <a:ext cx="2925300" cy="1248900"/>
            <a:chOff x="6218700" y="0"/>
            <a:chExt cx="2925300" cy="1248900"/>
          </a:xfrm>
        </p:grpSpPr>
        <p:sp>
          <p:nvSpPr>
            <p:cNvPr id="1838" name="Google Shape;1838;p132"/>
            <p:cNvSpPr/>
            <p:nvPr/>
          </p:nvSpPr>
          <p:spPr>
            <a:xfrm>
              <a:off x="6218700" y="0"/>
              <a:ext cx="2925300" cy="1248900"/>
            </a:xfrm>
            <a:prstGeom prst="rect">
              <a:avLst/>
            </a:prstGeom>
            <a:solidFill>
              <a:srgbClr val="D54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32"/>
            <p:cNvSpPr/>
            <p:nvPr/>
          </p:nvSpPr>
          <p:spPr>
            <a:xfrm>
              <a:off x="7590633" y="469346"/>
              <a:ext cx="165900" cy="165900"/>
            </a:xfrm>
            <a:prstGeom prst="arc">
              <a:avLst>
                <a:gd name="adj1" fmla="val 16200000"/>
                <a:gd name="adj2" fmla="val 5471235"/>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32"/>
            <p:cNvSpPr/>
            <p:nvPr/>
          </p:nvSpPr>
          <p:spPr>
            <a:xfrm flipH="1">
              <a:off x="7590456" y="469346"/>
              <a:ext cx="165900" cy="165900"/>
            </a:xfrm>
            <a:prstGeom prst="arc">
              <a:avLst>
                <a:gd name="adj1" fmla="val 16200000"/>
                <a:gd name="adj2" fmla="val 2964339"/>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1" name="Google Shape;1841;p132"/>
            <p:cNvCxnSpPr>
              <a:stCxn id="1839" idx="2"/>
            </p:cNvCxnSpPr>
            <p:nvPr/>
          </p:nvCxnSpPr>
          <p:spPr>
            <a:xfrm rot="10800000">
              <a:off x="7518864" y="635229"/>
              <a:ext cx="153000" cy="0"/>
            </a:xfrm>
            <a:prstGeom prst="straightConnector1">
              <a:avLst/>
            </a:prstGeom>
            <a:noFill/>
            <a:ln w="9525" cap="flat" cmpd="sng">
              <a:solidFill>
                <a:srgbClr val="000000"/>
              </a:solidFill>
              <a:prstDash val="solid"/>
              <a:round/>
              <a:headEnd type="none" w="med" len="med"/>
              <a:tailEnd type="none" w="med" len="med"/>
            </a:ln>
          </p:spPr>
        </p:cxnSp>
        <p:cxnSp>
          <p:nvCxnSpPr>
            <p:cNvPr id="1842" name="Google Shape;1842;p132"/>
            <p:cNvCxnSpPr/>
            <p:nvPr/>
          </p:nvCxnSpPr>
          <p:spPr>
            <a:xfrm>
              <a:off x="7743831" y="633248"/>
              <a:ext cx="96300" cy="0"/>
            </a:xfrm>
            <a:prstGeom prst="straightConnector1">
              <a:avLst/>
            </a:prstGeom>
            <a:noFill/>
            <a:ln w="9525" cap="flat" cmpd="sng">
              <a:solidFill>
                <a:srgbClr val="000000"/>
              </a:solidFill>
              <a:prstDash val="solid"/>
              <a:round/>
              <a:headEnd type="none" w="med" len="med"/>
              <a:tailEnd type="none" w="med" len="med"/>
            </a:ln>
          </p:spPr>
        </p:cxnSp>
        <p:cxnSp>
          <p:nvCxnSpPr>
            <p:cNvPr id="1843" name="Google Shape;1843;p132"/>
            <p:cNvCxnSpPr/>
            <p:nvPr/>
          </p:nvCxnSpPr>
          <p:spPr>
            <a:xfrm>
              <a:off x="7817769" y="610330"/>
              <a:ext cx="26100" cy="24900"/>
            </a:xfrm>
            <a:prstGeom prst="straightConnector1">
              <a:avLst/>
            </a:prstGeom>
            <a:noFill/>
            <a:ln w="9525" cap="flat" cmpd="sng">
              <a:solidFill>
                <a:srgbClr val="000000"/>
              </a:solidFill>
              <a:prstDash val="solid"/>
              <a:round/>
              <a:headEnd type="none" w="med" len="med"/>
              <a:tailEnd type="none" w="med" len="med"/>
            </a:ln>
          </p:spPr>
        </p:cxnSp>
        <p:cxnSp>
          <p:nvCxnSpPr>
            <p:cNvPr id="1844" name="Google Shape;1844;p132"/>
            <p:cNvCxnSpPr/>
            <p:nvPr/>
          </p:nvCxnSpPr>
          <p:spPr>
            <a:xfrm flipH="1">
              <a:off x="7817687" y="631473"/>
              <a:ext cx="26100" cy="24900"/>
            </a:xfrm>
            <a:prstGeom prst="straightConnector1">
              <a:avLst/>
            </a:prstGeom>
            <a:noFill/>
            <a:ln w="9525" cap="flat" cmpd="sng">
              <a:solidFill>
                <a:srgbClr val="000000"/>
              </a:solidFill>
              <a:prstDash val="solid"/>
              <a:round/>
              <a:headEnd type="none" w="med" len="med"/>
              <a:tailEnd type="none" w="med" len="med"/>
            </a:ln>
          </p:spPr>
        </p:cxnSp>
        <p:sp>
          <p:nvSpPr>
            <p:cNvPr id="1845" name="Google Shape;1845;p132"/>
            <p:cNvSpPr txBox="1"/>
            <p:nvPr/>
          </p:nvSpPr>
          <p:spPr>
            <a:xfrm>
              <a:off x="6771449" y="773475"/>
              <a:ext cx="180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a:latin typeface="DM Sans"/>
                  <a:ea typeface="DM Sans"/>
                  <a:cs typeface="DM Sans"/>
                  <a:sym typeface="DM Sans"/>
                </a:rPr>
                <a:t>In Arbeit</a:t>
              </a:r>
              <a:endParaRPr sz="1200">
                <a:latin typeface="DM Sans"/>
                <a:ea typeface="DM Sans"/>
                <a:cs typeface="DM Sans"/>
                <a:sym typeface="DM Sans"/>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133"/>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851" name="Google Shape;1851;p133"/>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I DO ARRT (Hyper Island)</a:t>
            </a:r>
            <a:endParaRPr sz="2400">
              <a:latin typeface="DM Sans Medium"/>
              <a:ea typeface="DM Sans Medium"/>
              <a:cs typeface="DM Sans Medium"/>
              <a:sym typeface="DM Sans Medium"/>
            </a:endParaRPr>
          </a:p>
        </p:txBody>
      </p:sp>
      <p:sp>
        <p:nvSpPr>
          <p:cNvPr id="1852" name="Google Shape;1852;p133"/>
          <p:cNvSpPr/>
          <p:nvPr/>
        </p:nvSpPr>
        <p:spPr>
          <a:xfrm>
            <a:off x="956150" y="1303225"/>
            <a:ext cx="7728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I</a:t>
            </a:r>
            <a:endParaRPr/>
          </a:p>
        </p:txBody>
      </p:sp>
      <p:sp>
        <p:nvSpPr>
          <p:cNvPr id="1853" name="Google Shape;1853;p133"/>
          <p:cNvSpPr/>
          <p:nvPr/>
        </p:nvSpPr>
        <p:spPr>
          <a:xfrm>
            <a:off x="956150" y="1880850"/>
            <a:ext cx="7728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DO</a:t>
            </a:r>
            <a:endParaRPr/>
          </a:p>
        </p:txBody>
      </p:sp>
      <p:sp>
        <p:nvSpPr>
          <p:cNvPr id="1854" name="Google Shape;1854;p133"/>
          <p:cNvSpPr/>
          <p:nvPr/>
        </p:nvSpPr>
        <p:spPr>
          <a:xfrm>
            <a:off x="956150" y="2458475"/>
            <a:ext cx="7728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A</a:t>
            </a:r>
            <a:endParaRPr/>
          </a:p>
        </p:txBody>
      </p:sp>
      <p:sp>
        <p:nvSpPr>
          <p:cNvPr id="1855" name="Google Shape;1855;p133"/>
          <p:cNvSpPr/>
          <p:nvPr/>
        </p:nvSpPr>
        <p:spPr>
          <a:xfrm>
            <a:off x="956150" y="3036100"/>
            <a:ext cx="7728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R</a:t>
            </a:r>
            <a:endParaRPr/>
          </a:p>
        </p:txBody>
      </p:sp>
      <p:sp>
        <p:nvSpPr>
          <p:cNvPr id="1856" name="Google Shape;1856;p133"/>
          <p:cNvSpPr/>
          <p:nvPr/>
        </p:nvSpPr>
        <p:spPr>
          <a:xfrm>
            <a:off x="956150" y="3613725"/>
            <a:ext cx="7728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R</a:t>
            </a:r>
            <a:endParaRPr/>
          </a:p>
        </p:txBody>
      </p:sp>
      <p:sp>
        <p:nvSpPr>
          <p:cNvPr id="1857" name="Google Shape;1857;p133"/>
          <p:cNvSpPr/>
          <p:nvPr/>
        </p:nvSpPr>
        <p:spPr>
          <a:xfrm>
            <a:off x="956150" y="4191350"/>
            <a:ext cx="772800" cy="379200"/>
          </a:xfrm>
          <a:prstGeom prst="chevron">
            <a:avLst>
              <a:gd name="adj" fmla="val 50000"/>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T</a:t>
            </a:r>
            <a:endParaRPr/>
          </a:p>
        </p:txBody>
      </p:sp>
      <p:sp>
        <p:nvSpPr>
          <p:cNvPr id="1858" name="Google Shape;1858;p133"/>
          <p:cNvSpPr/>
          <p:nvPr/>
        </p:nvSpPr>
        <p:spPr>
          <a:xfrm>
            <a:off x="2171625" y="1303225"/>
            <a:ext cx="1339800" cy="379200"/>
          </a:xfrm>
          <a:prstGeom prst="rect">
            <a:avLst/>
          </a:prstGeom>
          <a:solidFill>
            <a:schemeClr val="lt1"/>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Intention</a:t>
            </a:r>
            <a:endParaRPr/>
          </a:p>
        </p:txBody>
      </p:sp>
      <p:sp>
        <p:nvSpPr>
          <p:cNvPr id="1859" name="Google Shape;1859;p133"/>
          <p:cNvSpPr/>
          <p:nvPr/>
        </p:nvSpPr>
        <p:spPr>
          <a:xfrm>
            <a:off x="2171625" y="1880850"/>
            <a:ext cx="1339800" cy="379200"/>
          </a:xfrm>
          <a:prstGeom prst="rect">
            <a:avLst/>
          </a:prstGeom>
          <a:solidFill>
            <a:schemeClr val="lt1"/>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Desired Outcome</a:t>
            </a:r>
            <a:endParaRPr/>
          </a:p>
        </p:txBody>
      </p:sp>
      <p:sp>
        <p:nvSpPr>
          <p:cNvPr id="1860" name="Google Shape;1860;p133"/>
          <p:cNvSpPr/>
          <p:nvPr/>
        </p:nvSpPr>
        <p:spPr>
          <a:xfrm>
            <a:off x="2171625" y="2458475"/>
            <a:ext cx="1339800" cy="379200"/>
          </a:xfrm>
          <a:prstGeom prst="rect">
            <a:avLst/>
          </a:prstGeom>
          <a:solidFill>
            <a:schemeClr val="lt1"/>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Agenda</a:t>
            </a:r>
            <a:endParaRPr/>
          </a:p>
        </p:txBody>
      </p:sp>
      <p:sp>
        <p:nvSpPr>
          <p:cNvPr id="1861" name="Google Shape;1861;p133"/>
          <p:cNvSpPr/>
          <p:nvPr/>
        </p:nvSpPr>
        <p:spPr>
          <a:xfrm>
            <a:off x="2171625" y="3036100"/>
            <a:ext cx="1339800" cy="379200"/>
          </a:xfrm>
          <a:prstGeom prst="rect">
            <a:avLst/>
          </a:prstGeom>
          <a:solidFill>
            <a:schemeClr val="lt1"/>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Roles</a:t>
            </a:r>
            <a:endParaRPr/>
          </a:p>
        </p:txBody>
      </p:sp>
      <p:sp>
        <p:nvSpPr>
          <p:cNvPr id="1862" name="Google Shape;1862;p133"/>
          <p:cNvSpPr/>
          <p:nvPr/>
        </p:nvSpPr>
        <p:spPr>
          <a:xfrm>
            <a:off x="2171625" y="3613725"/>
            <a:ext cx="1339800" cy="379200"/>
          </a:xfrm>
          <a:prstGeom prst="rect">
            <a:avLst/>
          </a:prstGeom>
          <a:solidFill>
            <a:schemeClr val="lt1"/>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Rules</a:t>
            </a:r>
            <a:endParaRPr/>
          </a:p>
        </p:txBody>
      </p:sp>
      <p:sp>
        <p:nvSpPr>
          <p:cNvPr id="1863" name="Google Shape;1863;p133"/>
          <p:cNvSpPr/>
          <p:nvPr/>
        </p:nvSpPr>
        <p:spPr>
          <a:xfrm>
            <a:off x="2171625" y="4191350"/>
            <a:ext cx="1339800" cy="379200"/>
          </a:xfrm>
          <a:prstGeom prst="rect">
            <a:avLst/>
          </a:prstGeom>
          <a:solidFill>
            <a:schemeClr val="lt1"/>
          </a:solidFill>
          <a:ln w="9525" cap="flat" cmpd="sng">
            <a:solidFill>
              <a:srgbClr val="22FFA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Time</a:t>
            </a:r>
            <a:endParaRPr/>
          </a:p>
        </p:txBody>
      </p:sp>
      <p:sp>
        <p:nvSpPr>
          <p:cNvPr id="1864" name="Google Shape;1864;p133"/>
          <p:cNvSpPr/>
          <p:nvPr/>
        </p:nvSpPr>
        <p:spPr>
          <a:xfrm>
            <a:off x="3649300" y="1303225"/>
            <a:ext cx="4316700" cy="379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a:ea typeface="DM Sans"/>
                <a:cs typeface="DM Sans"/>
                <a:sym typeface="DM Sans"/>
              </a:rPr>
              <a:t>Beweggrund</a:t>
            </a:r>
            <a:endParaRPr sz="1600"/>
          </a:p>
        </p:txBody>
      </p:sp>
      <p:sp>
        <p:nvSpPr>
          <p:cNvPr id="1865" name="Google Shape;1865;p133"/>
          <p:cNvSpPr/>
          <p:nvPr/>
        </p:nvSpPr>
        <p:spPr>
          <a:xfrm>
            <a:off x="3649300" y="1880850"/>
            <a:ext cx="4316700" cy="379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a:ea typeface="DM Sans"/>
                <a:cs typeface="DM Sans"/>
                <a:sym typeface="DM Sans"/>
              </a:rPr>
              <a:t>gewünschtes Endergebnis</a:t>
            </a:r>
            <a:endParaRPr sz="1600"/>
          </a:p>
        </p:txBody>
      </p:sp>
      <p:sp>
        <p:nvSpPr>
          <p:cNvPr id="1866" name="Google Shape;1866;p133"/>
          <p:cNvSpPr/>
          <p:nvPr/>
        </p:nvSpPr>
        <p:spPr>
          <a:xfrm>
            <a:off x="3649300" y="2458475"/>
            <a:ext cx="4316700" cy="379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a:ea typeface="DM Sans"/>
                <a:cs typeface="DM Sans"/>
                <a:sym typeface="DM Sans"/>
              </a:rPr>
              <a:t>Agenda</a:t>
            </a:r>
            <a:endParaRPr sz="1600"/>
          </a:p>
        </p:txBody>
      </p:sp>
      <p:sp>
        <p:nvSpPr>
          <p:cNvPr id="1867" name="Google Shape;1867;p133"/>
          <p:cNvSpPr/>
          <p:nvPr/>
        </p:nvSpPr>
        <p:spPr>
          <a:xfrm>
            <a:off x="3649300" y="3036100"/>
            <a:ext cx="4316700" cy="379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a:ea typeface="DM Sans"/>
                <a:cs typeface="DM Sans"/>
                <a:sym typeface="DM Sans"/>
              </a:rPr>
              <a:t>Rollenaufteilung</a:t>
            </a:r>
            <a:endParaRPr sz="1600"/>
          </a:p>
        </p:txBody>
      </p:sp>
      <p:sp>
        <p:nvSpPr>
          <p:cNvPr id="1868" name="Google Shape;1868;p133"/>
          <p:cNvSpPr/>
          <p:nvPr/>
        </p:nvSpPr>
        <p:spPr>
          <a:xfrm>
            <a:off x="3649300" y="3613725"/>
            <a:ext cx="4316700" cy="379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a:ea typeface="DM Sans"/>
                <a:cs typeface="DM Sans"/>
                <a:sym typeface="DM Sans"/>
              </a:rPr>
              <a:t>(Spiel-) Regeln</a:t>
            </a:r>
            <a:endParaRPr sz="1600"/>
          </a:p>
        </p:txBody>
      </p:sp>
      <p:sp>
        <p:nvSpPr>
          <p:cNvPr id="1869" name="Google Shape;1869;p133"/>
          <p:cNvSpPr/>
          <p:nvPr/>
        </p:nvSpPr>
        <p:spPr>
          <a:xfrm>
            <a:off x="3649300" y="4191350"/>
            <a:ext cx="4316700" cy="379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200">
                <a:latin typeface="DM Sans"/>
                <a:ea typeface="DM Sans"/>
                <a:cs typeface="DM Sans"/>
                <a:sym typeface="DM Sans"/>
              </a:rPr>
              <a:t>Uhrzeit</a:t>
            </a:r>
            <a:endParaRPr sz="1600"/>
          </a:p>
        </p:txBody>
      </p:sp>
      <p:sp>
        <p:nvSpPr>
          <p:cNvPr id="1870" name="Google Shape;1870;p13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33"/>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84</a:t>
            </a:fld>
            <a:endParaRPr sz="600">
              <a:solidFill>
                <a:srgbClr val="000000"/>
              </a:solidFill>
              <a:latin typeface="DM Sans Medium"/>
              <a:ea typeface="DM Sans Medium"/>
              <a:cs typeface="DM Sans Medium"/>
              <a:sym typeface="DM Sans Medium"/>
            </a:endParaRPr>
          </a:p>
        </p:txBody>
      </p:sp>
      <p:sp>
        <p:nvSpPr>
          <p:cNvPr id="1872" name="Google Shape;1872;p133"/>
          <p:cNvSpPr txBox="1"/>
          <p:nvPr/>
        </p:nvSpPr>
        <p:spPr>
          <a:xfrm>
            <a:off x="1049100" y="4762850"/>
            <a:ext cx="6231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800">
                <a:solidFill>
                  <a:schemeClr val="dk1"/>
                </a:solidFill>
                <a:latin typeface="DM Sans"/>
                <a:ea typeface="DM Sans"/>
                <a:cs typeface="DM Sans"/>
                <a:sym typeface="DM Sans"/>
              </a:rPr>
              <a:t>Quelle: IDOARRT Meeting Design. (n.d.). HI Toolbox. </a:t>
            </a:r>
            <a:r>
              <a:rPr lang="de" sz="800" u="sng">
                <a:solidFill>
                  <a:schemeClr val="hlink"/>
                </a:solidFill>
                <a:latin typeface="DM Sans"/>
                <a:ea typeface="DM Sans"/>
                <a:cs typeface="DM Sans"/>
                <a:sym typeface="DM Sans"/>
                <a:hlinkClick r:id="rId3"/>
              </a:rPr>
              <a:t>https://toolbox.hyperisland.com/idoarrt-meeting-design</a:t>
            </a:r>
            <a:r>
              <a:rPr lang="de" sz="800">
                <a:solidFill>
                  <a:schemeClr val="dk1"/>
                </a:solidFill>
                <a:latin typeface="DM Sans"/>
                <a:ea typeface="DM Sans"/>
                <a:cs typeface="DM Sans"/>
                <a:sym typeface="DM Sans"/>
              </a:rPr>
              <a:t> </a:t>
            </a:r>
            <a:endParaRPr sz="800">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876"/>
        <p:cNvGrpSpPr/>
        <p:nvPr/>
      </p:nvGrpSpPr>
      <p:grpSpPr>
        <a:xfrm>
          <a:off x="0" y="0"/>
          <a:ext cx="0" cy="0"/>
          <a:chOff x="0" y="0"/>
          <a:chExt cx="0" cy="0"/>
        </a:xfrm>
      </p:grpSpPr>
      <p:sp>
        <p:nvSpPr>
          <p:cNvPr id="1877" name="Google Shape;1877;p134"/>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878" name="Google Shape;1878;p13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34"/>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Storytelling &amp; Präsentation für Lernen</a:t>
            </a:r>
            <a:endParaRPr sz="2400">
              <a:solidFill>
                <a:schemeClr val="dk1"/>
              </a:solidFill>
              <a:latin typeface="DM Sans Medium"/>
              <a:ea typeface="DM Sans Medium"/>
              <a:cs typeface="DM Sans Medium"/>
              <a:sym typeface="DM Sans Medium"/>
            </a:endParaRPr>
          </a:p>
        </p:txBody>
      </p:sp>
      <p:sp>
        <p:nvSpPr>
          <p:cNvPr id="1880" name="Google Shape;1880;p134"/>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85</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35"/>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886" name="Google Shape;1886;p135"/>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Hero’s Journey / Heldensage</a:t>
            </a:r>
            <a:endParaRPr sz="2400">
              <a:latin typeface="DM Sans Medium"/>
              <a:ea typeface="DM Sans Medium"/>
              <a:cs typeface="DM Sans Medium"/>
              <a:sym typeface="DM Sans Medium"/>
            </a:endParaRPr>
          </a:p>
        </p:txBody>
      </p:sp>
      <p:grpSp>
        <p:nvGrpSpPr>
          <p:cNvPr id="1887" name="Google Shape;1887;p135"/>
          <p:cNvGrpSpPr/>
          <p:nvPr/>
        </p:nvGrpSpPr>
        <p:grpSpPr>
          <a:xfrm>
            <a:off x="2756050" y="659872"/>
            <a:ext cx="5870125" cy="4564393"/>
            <a:chOff x="1232050" y="659872"/>
            <a:chExt cx="5870125" cy="4564393"/>
          </a:xfrm>
        </p:grpSpPr>
        <p:sp>
          <p:nvSpPr>
            <p:cNvPr id="1888" name="Google Shape;1888;p135"/>
            <p:cNvSpPr txBox="1"/>
            <p:nvPr/>
          </p:nvSpPr>
          <p:spPr>
            <a:xfrm>
              <a:off x="5094600" y="1482500"/>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Benötigt</a:t>
              </a:r>
              <a:endParaRPr sz="1000" b="1"/>
            </a:p>
          </p:txBody>
        </p:sp>
        <p:grpSp>
          <p:nvGrpSpPr>
            <p:cNvPr id="1889" name="Google Shape;1889;p135"/>
            <p:cNvGrpSpPr/>
            <p:nvPr/>
          </p:nvGrpSpPr>
          <p:grpSpPr>
            <a:xfrm rot="1281527">
              <a:off x="2483789" y="1167903"/>
              <a:ext cx="3458933" cy="3548331"/>
              <a:chOff x="1897078" y="945735"/>
              <a:chExt cx="3459000" cy="3548400"/>
            </a:xfrm>
          </p:grpSpPr>
          <p:cxnSp>
            <p:nvCxnSpPr>
              <p:cNvPr id="1890" name="Google Shape;1890;p135"/>
              <p:cNvCxnSpPr/>
              <p:nvPr/>
            </p:nvCxnSpPr>
            <p:spPr>
              <a:xfrm rot="10800000" flipH="1">
                <a:off x="2403640" y="1465269"/>
                <a:ext cx="2445900" cy="2509200"/>
              </a:xfrm>
              <a:prstGeom prst="straightConnector1">
                <a:avLst/>
              </a:prstGeom>
              <a:noFill/>
              <a:ln w="19050" cap="flat" cmpd="sng">
                <a:solidFill>
                  <a:srgbClr val="9E9E9E"/>
                </a:solidFill>
                <a:prstDash val="solid"/>
                <a:round/>
                <a:headEnd type="none" w="med" len="med"/>
                <a:tailEnd type="none" w="med" len="med"/>
              </a:ln>
            </p:spPr>
          </p:cxnSp>
          <p:grpSp>
            <p:nvGrpSpPr>
              <p:cNvPr id="1891" name="Google Shape;1891;p135"/>
              <p:cNvGrpSpPr/>
              <p:nvPr/>
            </p:nvGrpSpPr>
            <p:grpSpPr>
              <a:xfrm>
                <a:off x="1897078" y="945735"/>
                <a:ext cx="3459000" cy="3548400"/>
                <a:chOff x="1897078" y="945735"/>
                <a:chExt cx="3459000" cy="3548400"/>
              </a:xfrm>
            </p:grpSpPr>
            <p:cxnSp>
              <p:nvCxnSpPr>
                <p:cNvPr id="1892" name="Google Shape;1892;p135"/>
                <p:cNvCxnSpPr/>
                <p:nvPr/>
              </p:nvCxnSpPr>
              <p:spPr>
                <a:xfrm>
                  <a:off x="3626587" y="945735"/>
                  <a:ext cx="0" cy="3548400"/>
                </a:xfrm>
                <a:prstGeom prst="straightConnector1">
                  <a:avLst/>
                </a:prstGeom>
                <a:noFill/>
                <a:ln w="19050" cap="flat" cmpd="sng">
                  <a:solidFill>
                    <a:srgbClr val="9E9E9E"/>
                  </a:solidFill>
                  <a:prstDash val="solid"/>
                  <a:round/>
                  <a:headEnd type="none" w="med" len="med"/>
                  <a:tailEnd type="none" w="med" len="med"/>
                </a:ln>
              </p:spPr>
            </p:cxnSp>
            <p:grpSp>
              <p:nvGrpSpPr>
                <p:cNvPr id="1893" name="Google Shape;1893;p135"/>
                <p:cNvGrpSpPr/>
                <p:nvPr/>
              </p:nvGrpSpPr>
              <p:grpSpPr>
                <a:xfrm>
                  <a:off x="1897078" y="1124682"/>
                  <a:ext cx="3459000" cy="3190500"/>
                  <a:chOff x="1897078" y="1124682"/>
                  <a:chExt cx="3459000" cy="3190500"/>
                </a:xfrm>
              </p:grpSpPr>
              <p:cxnSp>
                <p:nvCxnSpPr>
                  <p:cNvPr id="1894" name="Google Shape;1894;p135"/>
                  <p:cNvCxnSpPr/>
                  <p:nvPr/>
                </p:nvCxnSpPr>
                <p:spPr>
                  <a:xfrm rot="10800000">
                    <a:off x="2403634" y="1465269"/>
                    <a:ext cx="2445900" cy="2509200"/>
                  </a:xfrm>
                  <a:prstGeom prst="straightConnector1">
                    <a:avLst/>
                  </a:prstGeom>
                  <a:noFill/>
                  <a:ln w="19050" cap="flat" cmpd="sng">
                    <a:solidFill>
                      <a:srgbClr val="9E9E9E"/>
                    </a:solidFill>
                    <a:prstDash val="solid"/>
                    <a:round/>
                    <a:headEnd type="none" w="med" len="med"/>
                    <a:tailEnd type="none" w="med" len="med"/>
                  </a:ln>
                </p:spPr>
              </p:cxnSp>
              <p:grpSp>
                <p:nvGrpSpPr>
                  <p:cNvPr id="1895" name="Google Shape;1895;p135"/>
                  <p:cNvGrpSpPr/>
                  <p:nvPr/>
                </p:nvGrpSpPr>
                <p:grpSpPr>
                  <a:xfrm>
                    <a:off x="1897078" y="1124682"/>
                    <a:ext cx="3459000" cy="3190500"/>
                    <a:chOff x="1897078" y="1124682"/>
                    <a:chExt cx="3459000" cy="3190500"/>
                  </a:xfrm>
                </p:grpSpPr>
                <p:cxnSp>
                  <p:nvCxnSpPr>
                    <p:cNvPr id="1896" name="Google Shape;1896;p135"/>
                    <p:cNvCxnSpPr/>
                    <p:nvPr/>
                  </p:nvCxnSpPr>
                  <p:spPr>
                    <a:xfrm>
                      <a:off x="1897078" y="2719927"/>
                      <a:ext cx="3459000" cy="0"/>
                    </a:xfrm>
                    <a:prstGeom prst="straightConnector1">
                      <a:avLst/>
                    </a:prstGeom>
                    <a:noFill/>
                    <a:ln w="19050" cap="flat" cmpd="sng">
                      <a:solidFill>
                        <a:srgbClr val="9E9E9E"/>
                      </a:solidFill>
                      <a:prstDash val="solid"/>
                      <a:round/>
                      <a:headEnd type="none" w="med" len="med"/>
                      <a:tailEnd type="none" w="med" len="med"/>
                    </a:ln>
                  </p:spPr>
                </p:cxnSp>
                <p:sp>
                  <p:nvSpPr>
                    <p:cNvPr id="1897" name="Google Shape;1897;p135"/>
                    <p:cNvSpPr/>
                    <p:nvPr/>
                  </p:nvSpPr>
                  <p:spPr>
                    <a:xfrm>
                      <a:off x="2071544" y="1124682"/>
                      <a:ext cx="3110100" cy="3190500"/>
                    </a:xfrm>
                    <a:prstGeom prst="ellipse">
                      <a:avLst/>
                    </a:prstGeom>
                    <a:noFill/>
                    <a:ln w="19050"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898" name="Google Shape;1898;p135"/>
            <p:cNvSpPr txBox="1"/>
            <p:nvPr/>
          </p:nvSpPr>
          <p:spPr>
            <a:xfrm>
              <a:off x="3444625" y="929300"/>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Protagonist</a:t>
              </a:r>
              <a:endParaRPr sz="1000" b="1"/>
            </a:p>
          </p:txBody>
        </p:sp>
        <p:sp>
          <p:nvSpPr>
            <p:cNvPr id="1899" name="Google Shape;1899;p135"/>
            <p:cNvSpPr txBox="1"/>
            <p:nvPr/>
          </p:nvSpPr>
          <p:spPr>
            <a:xfrm>
              <a:off x="5650475" y="2743769"/>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Geht los</a:t>
              </a:r>
              <a:endParaRPr sz="1000" b="1"/>
            </a:p>
          </p:txBody>
        </p:sp>
        <p:sp>
          <p:nvSpPr>
            <p:cNvPr id="1900" name="Google Shape;1900;p135"/>
            <p:cNvSpPr txBox="1"/>
            <p:nvPr/>
          </p:nvSpPr>
          <p:spPr>
            <a:xfrm>
              <a:off x="5018400" y="4045025"/>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Sucht</a:t>
              </a:r>
              <a:endParaRPr sz="1000" b="1"/>
            </a:p>
          </p:txBody>
        </p:sp>
        <p:sp>
          <p:nvSpPr>
            <p:cNvPr id="1901" name="Google Shape;1901;p135"/>
            <p:cNvSpPr txBox="1"/>
            <p:nvPr/>
          </p:nvSpPr>
          <p:spPr>
            <a:xfrm>
              <a:off x="3487400" y="4664500"/>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Findet</a:t>
              </a:r>
              <a:endParaRPr sz="1000" b="1"/>
            </a:p>
          </p:txBody>
        </p:sp>
        <p:sp>
          <p:nvSpPr>
            <p:cNvPr id="1902" name="Google Shape;1902;p135"/>
            <p:cNvSpPr txBox="1"/>
            <p:nvPr/>
          </p:nvSpPr>
          <p:spPr>
            <a:xfrm>
              <a:off x="1891800" y="4045025"/>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Ergreift</a:t>
              </a:r>
              <a:endParaRPr sz="1000" b="1"/>
            </a:p>
          </p:txBody>
        </p:sp>
        <p:sp>
          <p:nvSpPr>
            <p:cNvPr id="1903" name="Google Shape;1903;p135"/>
            <p:cNvSpPr txBox="1"/>
            <p:nvPr/>
          </p:nvSpPr>
          <p:spPr>
            <a:xfrm>
              <a:off x="1232050" y="2743769"/>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Kehrt zurück</a:t>
              </a:r>
              <a:endParaRPr sz="1000" b="1"/>
            </a:p>
          </p:txBody>
        </p:sp>
        <p:sp>
          <p:nvSpPr>
            <p:cNvPr id="1904" name="Google Shape;1904;p135"/>
            <p:cNvSpPr txBox="1"/>
            <p:nvPr/>
          </p:nvSpPr>
          <p:spPr>
            <a:xfrm>
              <a:off x="1916250" y="1482500"/>
              <a:ext cx="1451700" cy="3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000" b="1">
                  <a:latin typeface="DM Sans"/>
                  <a:ea typeface="DM Sans"/>
                  <a:cs typeface="DM Sans"/>
                  <a:sym typeface="DM Sans"/>
                </a:rPr>
                <a:t>Verändert</a:t>
              </a:r>
              <a:endParaRPr sz="1000" b="1"/>
            </a:p>
          </p:txBody>
        </p:sp>
        <p:pic>
          <p:nvPicPr>
            <p:cNvPr id="1905" name="Google Shape;1905;p1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745725" y="1924599"/>
              <a:ext cx="428125" cy="438400"/>
            </a:xfrm>
            <a:prstGeom prst="rect">
              <a:avLst/>
            </a:prstGeom>
            <a:noFill/>
            <a:ln>
              <a:noFill/>
            </a:ln>
          </p:spPr>
        </p:pic>
        <p:pic>
          <p:nvPicPr>
            <p:cNvPr id="1906" name="Google Shape;1906;p13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094605" y="2669182"/>
              <a:ext cx="428125" cy="491172"/>
            </a:xfrm>
            <a:prstGeom prst="rect">
              <a:avLst/>
            </a:prstGeom>
            <a:noFill/>
            <a:ln>
              <a:noFill/>
            </a:ln>
          </p:spPr>
        </p:pic>
        <p:pic>
          <p:nvPicPr>
            <p:cNvPr id="1907" name="Google Shape;1907;p13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888" y="3960546"/>
              <a:ext cx="428126" cy="299904"/>
            </a:xfrm>
            <a:prstGeom prst="rect">
              <a:avLst/>
            </a:prstGeom>
            <a:noFill/>
            <a:ln>
              <a:noFill/>
            </a:ln>
          </p:spPr>
        </p:pic>
        <p:pic>
          <p:nvPicPr>
            <p:cNvPr id="1908" name="Google Shape;1908;p13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206446" y="3471199"/>
              <a:ext cx="489077" cy="489350"/>
            </a:xfrm>
            <a:prstGeom prst="rect">
              <a:avLst/>
            </a:prstGeom>
            <a:noFill/>
            <a:ln>
              <a:noFill/>
            </a:ln>
          </p:spPr>
        </p:pic>
        <p:pic>
          <p:nvPicPr>
            <p:cNvPr id="1909" name="Google Shape;1909;p13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4736825" y="3413237"/>
              <a:ext cx="614577" cy="614577"/>
            </a:xfrm>
            <a:prstGeom prst="rect">
              <a:avLst/>
            </a:prstGeom>
            <a:noFill/>
            <a:ln>
              <a:noFill/>
            </a:ln>
          </p:spPr>
        </p:pic>
        <p:pic>
          <p:nvPicPr>
            <p:cNvPr id="1910" name="Google Shape;1910;p13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253187" y="1920525"/>
              <a:ext cx="395591" cy="489350"/>
            </a:xfrm>
            <a:prstGeom prst="rect">
              <a:avLst/>
            </a:prstGeom>
            <a:noFill/>
            <a:ln>
              <a:noFill/>
            </a:ln>
          </p:spPr>
        </p:pic>
        <p:pic>
          <p:nvPicPr>
            <p:cNvPr id="1911" name="Google Shape;1911;p13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31223" y="1589600"/>
              <a:ext cx="332060" cy="489350"/>
            </a:xfrm>
            <a:prstGeom prst="rect">
              <a:avLst/>
            </a:prstGeom>
            <a:noFill/>
            <a:ln>
              <a:noFill/>
            </a:ln>
          </p:spPr>
        </p:pic>
        <p:pic>
          <p:nvPicPr>
            <p:cNvPr id="1912" name="Google Shape;1912;p13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860622" y="2726473"/>
              <a:ext cx="428125" cy="428134"/>
            </a:xfrm>
            <a:prstGeom prst="rect">
              <a:avLst/>
            </a:prstGeom>
            <a:noFill/>
            <a:ln>
              <a:noFill/>
            </a:ln>
          </p:spPr>
        </p:pic>
      </p:grpSp>
      <p:sp>
        <p:nvSpPr>
          <p:cNvPr id="1913" name="Google Shape;1913;p135"/>
          <p:cNvSpPr txBox="1"/>
          <p:nvPr/>
        </p:nvSpPr>
        <p:spPr>
          <a:xfrm>
            <a:off x="422750" y="3534700"/>
            <a:ext cx="2714400" cy="132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100" b="1">
                <a:solidFill>
                  <a:schemeClr val="dk1"/>
                </a:solidFill>
                <a:latin typeface="DM Sans"/>
                <a:ea typeface="DM Sans"/>
                <a:cs typeface="DM Sans"/>
                <a:sym typeface="DM Sans"/>
              </a:rPr>
              <a:t>“Wir können gemeinsam mit unseren </a:t>
            </a:r>
            <a:endParaRPr sz="1100" b="1">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de" sz="1100" b="1">
                <a:solidFill>
                  <a:schemeClr val="dk1"/>
                </a:solidFill>
                <a:latin typeface="DM Sans"/>
                <a:ea typeface="DM Sans"/>
                <a:cs typeface="DM Sans"/>
                <a:sym typeface="DM Sans"/>
              </a:rPr>
              <a:t>Teilnehmer:innen eine Geschichte </a:t>
            </a:r>
            <a:endParaRPr sz="1100" b="1">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de" sz="1100" b="1">
                <a:solidFill>
                  <a:schemeClr val="dk1"/>
                </a:solidFill>
                <a:latin typeface="DM Sans"/>
                <a:ea typeface="DM Sans"/>
                <a:cs typeface="DM Sans"/>
                <a:sym typeface="DM Sans"/>
              </a:rPr>
              <a:t>der Veränderung entwickeln, </a:t>
            </a:r>
            <a:endParaRPr sz="1100" b="1">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de" sz="1100" b="1">
                <a:solidFill>
                  <a:schemeClr val="dk1"/>
                </a:solidFill>
                <a:latin typeface="DM Sans"/>
                <a:ea typeface="DM Sans"/>
                <a:cs typeface="DM Sans"/>
                <a:sym typeface="DM Sans"/>
              </a:rPr>
              <a:t>in der sie die Held:innen sind.”</a:t>
            </a:r>
            <a:br>
              <a:rPr lang="de" sz="1100">
                <a:solidFill>
                  <a:schemeClr val="dk1"/>
                </a:solidFill>
                <a:latin typeface="DM Sans"/>
                <a:ea typeface="DM Sans"/>
                <a:cs typeface="DM Sans"/>
                <a:sym typeface="DM Sans"/>
              </a:rPr>
            </a:br>
            <a:br>
              <a:rPr lang="de" sz="1100">
                <a:solidFill>
                  <a:schemeClr val="dk1"/>
                </a:solidFill>
                <a:latin typeface="DM Sans"/>
                <a:ea typeface="DM Sans"/>
                <a:cs typeface="DM Sans"/>
                <a:sym typeface="DM Sans"/>
              </a:rPr>
            </a:br>
            <a:r>
              <a:rPr lang="de" sz="1100">
                <a:solidFill>
                  <a:schemeClr val="dk1"/>
                </a:solidFill>
                <a:latin typeface="DM Sans"/>
                <a:ea typeface="DM Sans"/>
                <a:cs typeface="DM Sans"/>
                <a:sym typeface="DM Sans"/>
              </a:rPr>
              <a:t>Bastian Küntzel</a:t>
            </a:r>
            <a:endParaRPr sz="1100">
              <a:solidFill>
                <a:schemeClr val="dk1"/>
              </a:solidFill>
              <a:latin typeface="DM Sans Medium"/>
              <a:ea typeface="DM Sans Medium"/>
              <a:cs typeface="DM Sans Medium"/>
              <a:sym typeface="DM Sans Medium"/>
            </a:endParaRPr>
          </a:p>
        </p:txBody>
      </p:sp>
      <p:sp>
        <p:nvSpPr>
          <p:cNvPr id="1914" name="Google Shape;1914;p13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35"/>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86</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36"/>
          <p:cNvSpPr txBox="1"/>
          <p:nvPr/>
        </p:nvSpPr>
        <p:spPr>
          <a:xfrm>
            <a:off x="255150" y="194400"/>
            <a:ext cx="4316700" cy="6648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latin typeface="DM Sans Medium"/>
              <a:ea typeface="DM Sans Medium"/>
              <a:cs typeface="DM Sans Medium"/>
              <a:sym typeface="DM Sans Medium"/>
            </a:endParaRPr>
          </a:p>
        </p:txBody>
      </p:sp>
      <p:sp>
        <p:nvSpPr>
          <p:cNvPr id="1921" name="Google Shape;1921;p136"/>
          <p:cNvSpPr txBox="1"/>
          <p:nvPr/>
        </p:nvSpPr>
        <p:spPr>
          <a:xfrm>
            <a:off x="255150" y="194400"/>
            <a:ext cx="7916700" cy="11880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a:latin typeface="DM Sans Medium"/>
                <a:ea typeface="DM Sans Medium"/>
                <a:cs typeface="DM Sans Medium"/>
                <a:sym typeface="DM Sans Medium"/>
              </a:rPr>
              <a:t>Storytelling-Struktur: Die drei Akte</a:t>
            </a:r>
            <a:endParaRPr sz="2400">
              <a:latin typeface="DM Sans Medium"/>
              <a:ea typeface="DM Sans Medium"/>
              <a:cs typeface="DM Sans Medium"/>
              <a:sym typeface="DM Sans Medium"/>
            </a:endParaRPr>
          </a:p>
        </p:txBody>
      </p:sp>
      <p:sp>
        <p:nvSpPr>
          <p:cNvPr id="1922" name="Google Shape;1922;p13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36"/>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87</a:t>
            </a:fld>
            <a:endParaRPr sz="600">
              <a:solidFill>
                <a:srgbClr val="000000"/>
              </a:solidFill>
              <a:latin typeface="DM Sans Medium"/>
              <a:ea typeface="DM Sans Medium"/>
              <a:cs typeface="DM Sans Medium"/>
              <a:sym typeface="DM Sans Medium"/>
            </a:endParaRPr>
          </a:p>
        </p:txBody>
      </p:sp>
      <p:sp>
        <p:nvSpPr>
          <p:cNvPr id="1924" name="Google Shape;1924;p136"/>
          <p:cNvSpPr/>
          <p:nvPr/>
        </p:nvSpPr>
        <p:spPr>
          <a:xfrm>
            <a:off x="952375" y="1518575"/>
            <a:ext cx="2336400" cy="3639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600">
                <a:latin typeface="DM Sans Medium"/>
                <a:ea typeface="DM Sans Medium"/>
                <a:cs typeface="DM Sans Medium"/>
                <a:sym typeface="DM Sans Medium"/>
              </a:rPr>
              <a:t>AKT 1</a:t>
            </a:r>
            <a:endParaRPr sz="1600">
              <a:latin typeface="DM Sans Medium"/>
              <a:ea typeface="DM Sans Medium"/>
              <a:cs typeface="DM Sans Medium"/>
              <a:sym typeface="DM Sans Medium"/>
            </a:endParaRPr>
          </a:p>
        </p:txBody>
      </p:sp>
      <p:sp>
        <p:nvSpPr>
          <p:cNvPr id="1925" name="Google Shape;1925;p136"/>
          <p:cNvSpPr/>
          <p:nvPr/>
        </p:nvSpPr>
        <p:spPr>
          <a:xfrm>
            <a:off x="3403800" y="1518575"/>
            <a:ext cx="2336400" cy="3639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600">
                <a:latin typeface="DM Sans Medium"/>
                <a:ea typeface="DM Sans Medium"/>
                <a:cs typeface="DM Sans Medium"/>
                <a:sym typeface="DM Sans Medium"/>
              </a:rPr>
              <a:t>AKT 2</a:t>
            </a:r>
            <a:endParaRPr sz="1600">
              <a:latin typeface="DM Sans Medium"/>
              <a:ea typeface="DM Sans Medium"/>
              <a:cs typeface="DM Sans Medium"/>
              <a:sym typeface="DM Sans Medium"/>
            </a:endParaRPr>
          </a:p>
        </p:txBody>
      </p:sp>
      <p:sp>
        <p:nvSpPr>
          <p:cNvPr id="1926" name="Google Shape;1926;p136"/>
          <p:cNvSpPr/>
          <p:nvPr/>
        </p:nvSpPr>
        <p:spPr>
          <a:xfrm>
            <a:off x="5855225" y="1518575"/>
            <a:ext cx="2336400" cy="363900"/>
          </a:xfrm>
          <a:prstGeom prst="rect">
            <a:avLst/>
          </a:prstGeom>
          <a:solidFill>
            <a:srgbClr val="22FF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1600">
                <a:latin typeface="DM Sans Medium"/>
                <a:ea typeface="DM Sans Medium"/>
                <a:cs typeface="DM Sans Medium"/>
                <a:sym typeface="DM Sans Medium"/>
              </a:rPr>
              <a:t>AKT 3</a:t>
            </a:r>
            <a:endParaRPr sz="1600">
              <a:latin typeface="DM Sans Medium"/>
              <a:ea typeface="DM Sans Medium"/>
              <a:cs typeface="DM Sans Medium"/>
              <a:sym typeface="DM Sans Medium"/>
            </a:endParaRPr>
          </a:p>
        </p:txBody>
      </p:sp>
      <p:sp>
        <p:nvSpPr>
          <p:cNvPr id="1927" name="Google Shape;1927;p136"/>
          <p:cNvSpPr/>
          <p:nvPr/>
        </p:nvSpPr>
        <p:spPr>
          <a:xfrm>
            <a:off x="952375" y="2008814"/>
            <a:ext cx="2336400" cy="2444400"/>
          </a:xfrm>
          <a:prstGeom prst="rect">
            <a:avLst/>
          </a:prstGeom>
          <a:solidFill>
            <a:srgbClr val="22FFAA">
              <a:alpha val="3981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Auftakt</a:t>
            </a:r>
            <a:endParaRPr sz="1200">
              <a:latin typeface="DM Sans Medium"/>
              <a:ea typeface="DM Sans Medium"/>
              <a:cs typeface="DM Sans Medium"/>
              <a:sym typeface="DM Sans Medium"/>
            </a:endParaRPr>
          </a:p>
        </p:txBody>
      </p:sp>
      <p:sp>
        <p:nvSpPr>
          <p:cNvPr id="1928" name="Google Shape;1928;p136"/>
          <p:cNvSpPr/>
          <p:nvPr/>
        </p:nvSpPr>
        <p:spPr>
          <a:xfrm>
            <a:off x="3403800" y="2008814"/>
            <a:ext cx="2336400" cy="2444400"/>
          </a:xfrm>
          <a:prstGeom prst="rect">
            <a:avLst/>
          </a:prstGeom>
          <a:solidFill>
            <a:srgbClr val="22FFAA">
              <a:alpha val="3981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Reise</a:t>
            </a:r>
            <a:endParaRPr sz="1200">
              <a:latin typeface="DM Sans Medium"/>
              <a:ea typeface="DM Sans Medium"/>
              <a:cs typeface="DM Sans Medium"/>
              <a:sym typeface="DM Sans Medium"/>
            </a:endParaRPr>
          </a:p>
        </p:txBody>
      </p:sp>
      <p:sp>
        <p:nvSpPr>
          <p:cNvPr id="1929" name="Google Shape;1929;p136"/>
          <p:cNvSpPr/>
          <p:nvPr/>
        </p:nvSpPr>
        <p:spPr>
          <a:xfrm>
            <a:off x="5855225" y="2008814"/>
            <a:ext cx="2336400" cy="2444400"/>
          </a:xfrm>
          <a:prstGeom prst="rect">
            <a:avLst/>
          </a:prstGeom>
          <a:solidFill>
            <a:srgbClr val="22FFAA">
              <a:alpha val="3981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de" sz="1200">
                <a:latin typeface="DM Sans Medium"/>
                <a:ea typeface="DM Sans Medium"/>
                <a:cs typeface="DM Sans Medium"/>
                <a:sym typeface="DM Sans Medium"/>
              </a:rPr>
              <a:t>Auflösung</a:t>
            </a:r>
            <a:endParaRPr sz="1200">
              <a:latin typeface="DM Sans Medium"/>
              <a:ea typeface="DM Sans Medium"/>
              <a:cs typeface="DM Sans Medium"/>
              <a:sym typeface="DM Sans Medium"/>
            </a:endParaRPr>
          </a:p>
        </p:txBody>
      </p:sp>
      <p:cxnSp>
        <p:nvCxnSpPr>
          <p:cNvPr id="1930" name="Google Shape;1930;p136"/>
          <p:cNvCxnSpPr/>
          <p:nvPr/>
        </p:nvCxnSpPr>
        <p:spPr>
          <a:xfrm rot="10800000" flipH="1">
            <a:off x="959625" y="2021650"/>
            <a:ext cx="4770300" cy="2103900"/>
          </a:xfrm>
          <a:prstGeom prst="straightConnector1">
            <a:avLst/>
          </a:prstGeom>
          <a:noFill/>
          <a:ln w="19050" cap="flat" cmpd="sng">
            <a:solidFill>
              <a:schemeClr val="dk1"/>
            </a:solidFill>
            <a:prstDash val="solid"/>
            <a:round/>
            <a:headEnd type="none" w="med" len="med"/>
            <a:tailEnd type="none" w="med" len="med"/>
          </a:ln>
        </p:spPr>
      </p:cxnSp>
      <p:cxnSp>
        <p:nvCxnSpPr>
          <p:cNvPr id="1931" name="Google Shape;1931;p136"/>
          <p:cNvCxnSpPr/>
          <p:nvPr/>
        </p:nvCxnSpPr>
        <p:spPr>
          <a:xfrm>
            <a:off x="5721350" y="2020500"/>
            <a:ext cx="2465700" cy="21201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137"/>
          <p:cNvSpPr txBox="1"/>
          <p:nvPr/>
        </p:nvSpPr>
        <p:spPr>
          <a:xfrm>
            <a:off x="638825" y="986400"/>
            <a:ext cx="1388700" cy="4157100"/>
          </a:xfrm>
          <a:prstGeom prst="rect">
            <a:avLst/>
          </a:prstGeom>
          <a:solidFill>
            <a:srgbClr val="22FFAA"/>
          </a:solidFill>
          <a:ln>
            <a:noFill/>
          </a:ln>
        </p:spPr>
        <p:txBody>
          <a:bodyPr spcFirstLastPara="1" wrap="square" lIns="252000" tIns="90000" rIns="252000" bIns="86400" anchor="ctr" anchorCtr="0">
            <a:noAutofit/>
          </a:bodyPr>
          <a:lstStyle/>
          <a:p>
            <a:pPr marL="0" lvl="0" indent="0" algn="l" rtl="0">
              <a:spcBef>
                <a:spcPts val="0"/>
              </a:spcBef>
              <a:spcAft>
                <a:spcPts val="0"/>
              </a:spcAft>
              <a:buNone/>
            </a:pPr>
            <a:endParaRPr sz="800">
              <a:solidFill>
                <a:srgbClr val="FFFFFF"/>
              </a:solidFill>
              <a:latin typeface="DM Sans Medium"/>
              <a:ea typeface="DM Sans Medium"/>
              <a:cs typeface="DM Sans Medium"/>
              <a:sym typeface="DM Sans Medium"/>
            </a:endParaRPr>
          </a:p>
        </p:txBody>
      </p:sp>
      <p:sp>
        <p:nvSpPr>
          <p:cNvPr id="1937" name="Google Shape;1937;p137"/>
          <p:cNvSpPr txBox="1"/>
          <p:nvPr/>
        </p:nvSpPr>
        <p:spPr>
          <a:xfrm>
            <a:off x="973650" y="194400"/>
            <a:ext cx="6478200" cy="4356300"/>
          </a:xfrm>
          <a:prstGeom prst="rect">
            <a:avLst/>
          </a:prstGeom>
          <a:noFill/>
          <a:ln>
            <a:noFill/>
          </a:ln>
        </p:spPr>
        <p:txBody>
          <a:bodyPr spcFirstLastPara="1" wrap="square" lIns="252000" tIns="252000" rIns="252000" bIns="252000" anchor="ctr" anchorCtr="0">
            <a:noAutofit/>
          </a:bodyPr>
          <a:lstStyle/>
          <a:p>
            <a:pPr marL="0" lvl="0" indent="0" algn="l" rtl="0">
              <a:spcBef>
                <a:spcPts val="0"/>
              </a:spcBef>
              <a:spcAft>
                <a:spcPts val="0"/>
              </a:spcAft>
              <a:buNone/>
            </a:pPr>
            <a:r>
              <a:rPr lang="de" sz="3600" b="1">
                <a:latin typeface="DM Sans"/>
                <a:ea typeface="DM Sans"/>
                <a:cs typeface="DM Sans"/>
                <a:sym typeface="DM Sans"/>
              </a:rPr>
              <a:t>Schritt 3: Produktion</a:t>
            </a:r>
            <a:endParaRPr sz="3600" b="1">
              <a:latin typeface="DM Sans"/>
              <a:ea typeface="DM Sans"/>
              <a:cs typeface="DM Sans"/>
              <a:sym typeface="DM Sans"/>
            </a:endParaRPr>
          </a:p>
          <a:p>
            <a:pPr marL="0" lvl="0" indent="0" algn="l" rtl="0">
              <a:spcBef>
                <a:spcPts val="0"/>
              </a:spcBef>
              <a:spcAft>
                <a:spcPts val="0"/>
              </a:spcAft>
              <a:buNone/>
            </a:pPr>
            <a:r>
              <a:rPr lang="de" sz="3600">
                <a:latin typeface="DM Sans"/>
                <a:ea typeface="DM Sans"/>
                <a:cs typeface="DM Sans"/>
                <a:sym typeface="DM Sans"/>
              </a:rPr>
              <a:t>Lernerfahrung produzieren</a:t>
            </a:r>
            <a:endParaRPr sz="3600">
              <a:latin typeface="DM Sans"/>
              <a:ea typeface="DM Sans"/>
              <a:cs typeface="DM Sans"/>
              <a:sym typeface="DM Sans"/>
            </a:endParaRPr>
          </a:p>
        </p:txBody>
      </p:sp>
      <p:sp>
        <p:nvSpPr>
          <p:cNvPr id="1938" name="Google Shape;1938;p137"/>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88</a:t>
            </a:fld>
            <a:endParaRPr sz="600">
              <a:solidFill>
                <a:srgbClr val="000000"/>
              </a:solidFill>
              <a:latin typeface="DM Sans Medium"/>
              <a:ea typeface="DM Sans Medium"/>
              <a:cs typeface="DM Sans Medium"/>
              <a:sym typeface="DM Sans Medium"/>
            </a:endParaRPr>
          </a:p>
        </p:txBody>
      </p:sp>
      <p:sp>
        <p:nvSpPr>
          <p:cNvPr id="1939" name="Google Shape;1939;p137"/>
          <p:cNvSpPr txBox="1"/>
          <p:nvPr/>
        </p:nvSpPr>
        <p:spPr>
          <a:xfrm>
            <a:off x="2027525" y="3210875"/>
            <a:ext cx="36924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DM Sans"/>
              <a:buChar char="●"/>
            </a:pPr>
            <a:r>
              <a:rPr lang="de">
                <a:latin typeface="DM Sans"/>
                <a:ea typeface="DM Sans"/>
                <a:cs typeface="DM Sans"/>
                <a:sym typeface="DM Sans"/>
              </a:rPr>
              <a:t>Video-, Audio- und Text</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Templates und Arbeitsblätter</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Material und Artefakte</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Technik und Plattformen</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Kommunikation</a:t>
            </a:r>
            <a:endParaRPr>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138"/>
          <p:cNvSpPr txBox="1"/>
          <p:nvPr/>
        </p:nvSpPr>
        <p:spPr>
          <a:xfrm>
            <a:off x="638825" y="986400"/>
            <a:ext cx="1388700" cy="4157100"/>
          </a:xfrm>
          <a:prstGeom prst="rect">
            <a:avLst/>
          </a:prstGeom>
          <a:solidFill>
            <a:srgbClr val="22FFAA"/>
          </a:solidFill>
          <a:ln>
            <a:noFill/>
          </a:ln>
        </p:spPr>
        <p:txBody>
          <a:bodyPr spcFirstLastPara="1" wrap="square" lIns="252000" tIns="90000" rIns="252000" bIns="86400" anchor="ctr" anchorCtr="0">
            <a:noAutofit/>
          </a:bodyPr>
          <a:lstStyle/>
          <a:p>
            <a:pPr marL="0" lvl="0" indent="0" algn="l" rtl="0">
              <a:spcBef>
                <a:spcPts val="0"/>
              </a:spcBef>
              <a:spcAft>
                <a:spcPts val="0"/>
              </a:spcAft>
              <a:buNone/>
            </a:pPr>
            <a:endParaRPr sz="800">
              <a:solidFill>
                <a:srgbClr val="FFFFFF"/>
              </a:solidFill>
              <a:latin typeface="DM Sans Medium"/>
              <a:ea typeface="DM Sans Medium"/>
              <a:cs typeface="DM Sans Medium"/>
              <a:sym typeface="DM Sans Medium"/>
            </a:endParaRPr>
          </a:p>
        </p:txBody>
      </p:sp>
      <p:sp>
        <p:nvSpPr>
          <p:cNvPr id="1945" name="Google Shape;1945;p138"/>
          <p:cNvSpPr txBox="1"/>
          <p:nvPr/>
        </p:nvSpPr>
        <p:spPr>
          <a:xfrm>
            <a:off x="973650" y="194400"/>
            <a:ext cx="6478200" cy="4356300"/>
          </a:xfrm>
          <a:prstGeom prst="rect">
            <a:avLst/>
          </a:prstGeom>
          <a:noFill/>
          <a:ln>
            <a:noFill/>
          </a:ln>
        </p:spPr>
        <p:txBody>
          <a:bodyPr spcFirstLastPara="1" wrap="square" lIns="252000" tIns="252000" rIns="252000" bIns="252000" anchor="ctr" anchorCtr="0">
            <a:noAutofit/>
          </a:bodyPr>
          <a:lstStyle/>
          <a:p>
            <a:pPr marL="0" lvl="0" indent="0" algn="l" rtl="0">
              <a:spcBef>
                <a:spcPts val="0"/>
              </a:spcBef>
              <a:spcAft>
                <a:spcPts val="0"/>
              </a:spcAft>
              <a:buNone/>
            </a:pPr>
            <a:r>
              <a:rPr lang="de" sz="3600" b="1">
                <a:latin typeface="DM Sans"/>
                <a:ea typeface="DM Sans"/>
                <a:cs typeface="DM Sans"/>
                <a:sym typeface="DM Sans"/>
              </a:rPr>
              <a:t>Schritt 4: Umsetzung &amp; Durchführung</a:t>
            </a:r>
            <a:endParaRPr sz="3600" b="1">
              <a:latin typeface="DM Sans"/>
              <a:ea typeface="DM Sans"/>
              <a:cs typeface="DM Sans"/>
              <a:sym typeface="DM Sans"/>
            </a:endParaRPr>
          </a:p>
          <a:p>
            <a:pPr marL="0" lvl="0" indent="0" algn="l" rtl="0">
              <a:spcBef>
                <a:spcPts val="0"/>
              </a:spcBef>
              <a:spcAft>
                <a:spcPts val="0"/>
              </a:spcAft>
              <a:buNone/>
            </a:pPr>
            <a:r>
              <a:rPr lang="de" sz="3600">
                <a:latin typeface="DM Sans"/>
                <a:ea typeface="DM Sans"/>
                <a:cs typeface="DM Sans"/>
                <a:sym typeface="DM Sans"/>
              </a:rPr>
              <a:t>Lernerfahrung umsetzen</a:t>
            </a:r>
            <a:endParaRPr sz="3600">
              <a:latin typeface="DM Sans"/>
              <a:ea typeface="DM Sans"/>
              <a:cs typeface="DM Sans"/>
              <a:sym typeface="DM Sans"/>
            </a:endParaRPr>
          </a:p>
        </p:txBody>
      </p:sp>
      <p:sp>
        <p:nvSpPr>
          <p:cNvPr id="1946" name="Google Shape;1946;p138"/>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89</a:t>
            </a:fld>
            <a:endParaRPr sz="600">
              <a:solidFill>
                <a:srgbClr val="000000"/>
              </a:solidFill>
              <a:latin typeface="DM Sans Medium"/>
              <a:ea typeface="DM Sans Medium"/>
              <a:cs typeface="DM Sans Medium"/>
              <a:sym typeface="DM Sans Medium"/>
            </a:endParaRPr>
          </a:p>
        </p:txBody>
      </p:sp>
      <p:sp>
        <p:nvSpPr>
          <p:cNvPr id="1947" name="Google Shape;1947;p138"/>
          <p:cNvSpPr txBox="1"/>
          <p:nvPr/>
        </p:nvSpPr>
        <p:spPr>
          <a:xfrm>
            <a:off x="2027525" y="3210875"/>
            <a:ext cx="63435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DM Sans"/>
              <a:buChar char="●"/>
            </a:pPr>
            <a:r>
              <a:rPr lang="de">
                <a:latin typeface="DM Sans"/>
                <a:ea typeface="DM Sans"/>
                <a:cs typeface="DM Sans"/>
                <a:sym typeface="DM Sans"/>
              </a:rPr>
              <a:t>Facilitation und Prozessbegleitung</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Kickoff von Lernerfahrungen und -reisen</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Abschluss von Lernerfahrungen und -reisen</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Raum für Growth Mindset, Neugierde und Sicherheit</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Interaktion, Engagement und Reflexion</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Gestaltung des physischen, hybriden und digitalen (Lern-)Raumes</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de">
                <a:latin typeface="DM Sans"/>
                <a:ea typeface="DM Sans"/>
                <a:cs typeface="DM Sans"/>
                <a:sym typeface="DM Sans"/>
              </a:rPr>
              <a:t>Deep Dive: Online Sessions</a:t>
            </a:r>
            <a:endParaRPr>
              <a:latin typeface="DM Sans"/>
              <a:ea typeface="DM Sans"/>
              <a:cs typeface="DM Sans"/>
              <a:sym typeface="DM Sans"/>
            </a:endParaRPr>
          </a:p>
        </p:txBody>
      </p:sp>
      <p:grpSp>
        <p:nvGrpSpPr>
          <p:cNvPr id="1948" name="Google Shape;1948;p138"/>
          <p:cNvGrpSpPr/>
          <p:nvPr/>
        </p:nvGrpSpPr>
        <p:grpSpPr>
          <a:xfrm>
            <a:off x="6218700" y="0"/>
            <a:ext cx="2925300" cy="1248900"/>
            <a:chOff x="6218700" y="0"/>
            <a:chExt cx="2925300" cy="1248900"/>
          </a:xfrm>
        </p:grpSpPr>
        <p:sp>
          <p:nvSpPr>
            <p:cNvPr id="1949" name="Google Shape;1949;p138"/>
            <p:cNvSpPr/>
            <p:nvPr/>
          </p:nvSpPr>
          <p:spPr>
            <a:xfrm>
              <a:off x="6218700" y="0"/>
              <a:ext cx="2925300" cy="1248900"/>
            </a:xfrm>
            <a:prstGeom prst="rect">
              <a:avLst/>
            </a:prstGeom>
            <a:solidFill>
              <a:srgbClr val="D54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8"/>
            <p:cNvSpPr/>
            <p:nvPr/>
          </p:nvSpPr>
          <p:spPr>
            <a:xfrm>
              <a:off x="7590633" y="469346"/>
              <a:ext cx="165900" cy="165900"/>
            </a:xfrm>
            <a:prstGeom prst="arc">
              <a:avLst>
                <a:gd name="adj1" fmla="val 16200000"/>
                <a:gd name="adj2" fmla="val 5471235"/>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38"/>
            <p:cNvSpPr/>
            <p:nvPr/>
          </p:nvSpPr>
          <p:spPr>
            <a:xfrm flipH="1">
              <a:off x="7590456" y="469346"/>
              <a:ext cx="165900" cy="165900"/>
            </a:xfrm>
            <a:prstGeom prst="arc">
              <a:avLst>
                <a:gd name="adj1" fmla="val 16200000"/>
                <a:gd name="adj2" fmla="val 2964339"/>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2" name="Google Shape;1952;p138"/>
            <p:cNvCxnSpPr>
              <a:stCxn id="1950" idx="2"/>
            </p:cNvCxnSpPr>
            <p:nvPr/>
          </p:nvCxnSpPr>
          <p:spPr>
            <a:xfrm rot="10800000">
              <a:off x="7518864" y="635229"/>
              <a:ext cx="153000" cy="0"/>
            </a:xfrm>
            <a:prstGeom prst="straightConnector1">
              <a:avLst/>
            </a:prstGeom>
            <a:noFill/>
            <a:ln w="9525" cap="flat" cmpd="sng">
              <a:solidFill>
                <a:srgbClr val="000000"/>
              </a:solidFill>
              <a:prstDash val="solid"/>
              <a:round/>
              <a:headEnd type="none" w="med" len="med"/>
              <a:tailEnd type="none" w="med" len="med"/>
            </a:ln>
          </p:spPr>
        </p:cxnSp>
        <p:cxnSp>
          <p:nvCxnSpPr>
            <p:cNvPr id="1953" name="Google Shape;1953;p138"/>
            <p:cNvCxnSpPr/>
            <p:nvPr/>
          </p:nvCxnSpPr>
          <p:spPr>
            <a:xfrm>
              <a:off x="7743831" y="633248"/>
              <a:ext cx="96300" cy="0"/>
            </a:xfrm>
            <a:prstGeom prst="straightConnector1">
              <a:avLst/>
            </a:prstGeom>
            <a:noFill/>
            <a:ln w="9525" cap="flat" cmpd="sng">
              <a:solidFill>
                <a:srgbClr val="000000"/>
              </a:solidFill>
              <a:prstDash val="solid"/>
              <a:round/>
              <a:headEnd type="none" w="med" len="med"/>
              <a:tailEnd type="none" w="med" len="med"/>
            </a:ln>
          </p:spPr>
        </p:cxnSp>
        <p:cxnSp>
          <p:nvCxnSpPr>
            <p:cNvPr id="1954" name="Google Shape;1954;p138"/>
            <p:cNvCxnSpPr/>
            <p:nvPr/>
          </p:nvCxnSpPr>
          <p:spPr>
            <a:xfrm>
              <a:off x="7817769" y="610330"/>
              <a:ext cx="26100" cy="24900"/>
            </a:xfrm>
            <a:prstGeom prst="straightConnector1">
              <a:avLst/>
            </a:prstGeom>
            <a:noFill/>
            <a:ln w="9525" cap="flat" cmpd="sng">
              <a:solidFill>
                <a:srgbClr val="000000"/>
              </a:solidFill>
              <a:prstDash val="solid"/>
              <a:round/>
              <a:headEnd type="none" w="med" len="med"/>
              <a:tailEnd type="none" w="med" len="med"/>
            </a:ln>
          </p:spPr>
        </p:cxnSp>
        <p:cxnSp>
          <p:nvCxnSpPr>
            <p:cNvPr id="1955" name="Google Shape;1955;p138"/>
            <p:cNvCxnSpPr/>
            <p:nvPr/>
          </p:nvCxnSpPr>
          <p:spPr>
            <a:xfrm flipH="1">
              <a:off x="7817687" y="631473"/>
              <a:ext cx="26100" cy="24900"/>
            </a:xfrm>
            <a:prstGeom prst="straightConnector1">
              <a:avLst/>
            </a:prstGeom>
            <a:noFill/>
            <a:ln w="9525" cap="flat" cmpd="sng">
              <a:solidFill>
                <a:srgbClr val="000000"/>
              </a:solidFill>
              <a:prstDash val="solid"/>
              <a:round/>
              <a:headEnd type="none" w="med" len="med"/>
              <a:tailEnd type="none" w="med" len="med"/>
            </a:ln>
          </p:spPr>
        </p:cxnSp>
        <p:sp>
          <p:nvSpPr>
            <p:cNvPr id="1956" name="Google Shape;1956;p138"/>
            <p:cNvSpPr txBox="1"/>
            <p:nvPr/>
          </p:nvSpPr>
          <p:spPr>
            <a:xfrm>
              <a:off x="6771449" y="773475"/>
              <a:ext cx="180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a:latin typeface="DM Sans"/>
                  <a:ea typeface="DM Sans"/>
                  <a:cs typeface="DM Sans"/>
                  <a:sym typeface="DM Sans"/>
                </a:rPr>
                <a:t>In Arbeit</a:t>
              </a:r>
              <a:endParaRPr sz="1200">
                <a:latin typeface="DM Sans"/>
                <a:ea typeface="DM Sans"/>
                <a:cs typeface="DM Sans"/>
                <a:sym typeface="DM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58" title="Learning-Video_4ED1_2020 (4).mp4">
            <a:hlinkClick r:id="rId3"/>
          </p:cNvPr>
          <p:cNvPicPr preferRelativeResize="0"/>
          <p:nvPr/>
        </p:nvPicPr>
        <p:blipFill>
          <a:blip r:embed="rId4">
            <a:alphaModFix/>
          </a:blip>
          <a:stretch>
            <a:fillRect/>
          </a:stretch>
        </p:blipFill>
        <p:spPr>
          <a:xfrm>
            <a:off x="0" y="0"/>
            <a:ext cx="9144000" cy="51435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139"/>
          <p:cNvSpPr txBox="1"/>
          <p:nvPr/>
        </p:nvSpPr>
        <p:spPr>
          <a:xfrm>
            <a:off x="638825" y="986400"/>
            <a:ext cx="1388700" cy="4157100"/>
          </a:xfrm>
          <a:prstGeom prst="rect">
            <a:avLst/>
          </a:prstGeom>
          <a:solidFill>
            <a:srgbClr val="22FFAA"/>
          </a:solidFill>
          <a:ln>
            <a:noFill/>
          </a:ln>
        </p:spPr>
        <p:txBody>
          <a:bodyPr spcFirstLastPara="1" wrap="square" lIns="252000" tIns="90000" rIns="252000" bIns="86400" anchor="ctr" anchorCtr="0">
            <a:noAutofit/>
          </a:bodyPr>
          <a:lstStyle/>
          <a:p>
            <a:pPr marL="0" lvl="0" indent="0" algn="l" rtl="0">
              <a:spcBef>
                <a:spcPts val="0"/>
              </a:spcBef>
              <a:spcAft>
                <a:spcPts val="0"/>
              </a:spcAft>
              <a:buNone/>
            </a:pPr>
            <a:endParaRPr sz="800">
              <a:solidFill>
                <a:srgbClr val="FFFFFF"/>
              </a:solidFill>
              <a:latin typeface="DM Sans Medium"/>
              <a:ea typeface="DM Sans Medium"/>
              <a:cs typeface="DM Sans Medium"/>
              <a:sym typeface="DM Sans Medium"/>
            </a:endParaRPr>
          </a:p>
        </p:txBody>
      </p:sp>
      <p:sp>
        <p:nvSpPr>
          <p:cNvPr id="1962" name="Google Shape;1962;p139"/>
          <p:cNvSpPr txBox="1"/>
          <p:nvPr/>
        </p:nvSpPr>
        <p:spPr>
          <a:xfrm>
            <a:off x="973650" y="194400"/>
            <a:ext cx="6478200" cy="4356300"/>
          </a:xfrm>
          <a:prstGeom prst="rect">
            <a:avLst/>
          </a:prstGeom>
          <a:noFill/>
          <a:ln>
            <a:noFill/>
          </a:ln>
        </p:spPr>
        <p:txBody>
          <a:bodyPr spcFirstLastPara="1" wrap="square" lIns="252000" tIns="252000" rIns="252000" bIns="252000" anchor="ctr" anchorCtr="0">
            <a:noAutofit/>
          </a:bodyPr>
          <a:lstStyle/>
          <a:p>
            <a:pPr marL="0" lvl="0" indent="0" algn="l" rtl="0">
              <a:spcBef>
                <a:spcPts val="0"/>
              </a:spcBef>
              <a:spcAft>
                <a:spcPts val="0"/>
              </a:spcAft>
              <a:buNone/>
            </a:pPr>
            <a:r>
              <a:rPr lang="de" sz="3600" b="1">
                <a:latin typeface="DM Sans"/>
                <a:ea typeface="DM Sans"/>
                <a:cs typeface="DM Sans"/>
                <a:sym typeface="DM Sans"/>
              </a:rPr>
              <a:t>Schritt 5: Monitoring &amp; Reflexion</a:t>
            </a:r>
            <a:endParaRPr sz="3600" b="1">
              <a:latin typeface="DM Sans"/>
              <a:ea typeface="DM Sans"/>
              <a:cs typeface="DM Sans"/>
              <a:sym typeface="DM Sans"/>
            </a:endParaRPr>
          </a:p>
          <a:p>
            <a:pPr marL="0" lvl="0" indent="0" algn="l" rtl="0">
              <a:spcBef>
                <a:spcPts val="0"/>
              </a:spcBef>
              <a:spcAft>
                <a:spcPts val="0"/>
              </a:spcAft>
              <a:buNone/>
            </a:pPr>
            <a:r>
              <a:rPr lang="de" sz="3600">
                <a:latin typeface="DM Sans"/>
                <a:ea typeface="DM Sans"/>
                <a:cs typeface="DM Sans"/>
                <a:sym typeface="DM Sans"/>
              </a:rPr>
              <a:t>Erkenntnisse sichern</a:t>
            </a:r>
            <a:endParaRPr sz="3600">
              <a:latin typeface="DM Sans"/>
              <a:ea typeface="DM Sans"/>
              <a:cs typeface="DM Sans"/>
              <a:sym typeface="DM Sans"/>
            </a:endParaRPr>
          </a:p>
        </p:txBody>
      </p:sp>
      <p:sp>
        <p:nvSpPr>
          <p:cNvPr id="1963" name="Google Shape;1963;p139"/>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90</a:t>
            </a:fld>
            <a:endParaRPr sz="600">
              <a:solidFill>
                <a:srgbClr val="000000"/>
              </a:solidFill>
              <a:latin typeface="DM Sans Medium"/>
              <a:ea typeface="DM Sans Medium"/>
              <a:cs typeface="DM Sans Medium"/>
              <a:sym typeface="DM Sans Medium"/>
            </a:endParaRPr>
          </a:p>
        </p:txBody>
      </p:sp>
      <p:sp>
        <p:nvSpPr>
          <p:cNvPr id="1964" name="Google Shape;1964;p139"/>
          <p:cNvSpPr txBox="1"/>
          <p:nvPr/>
        </p:nvSpPr>
        <p:spPr>
          <a:xfrm>
            <a:off x="2027525" y="3210875"/>
            <a:ext cx="36924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DM Sans"/>
              <a:buChar char="●"/>
            </a:pPr>
            <a:r>
              <a:rPr lang="de">
                <a:latin typeface="DM Sans"/>
                <a:ea typeface="DM Sans"/>
                <a:cs typeface="DM Sans"/>
                <a:sym typeface="DM Sans"/>
              </a:rPr>
              <a:t>tbd.</a:t>
            </a:r>
            <a:endParaRPr>
              <a:latin typeface="DM Sans"/>
              <a:ea typeface="DM Sans"/>
              <a:cs typeface="DM Sans"/>
              <a:sym typeface="DM Sans"/>
            </a:endParaRPr>
          </a:p>
        </p:txBody>
      </p:sp>
      <p:grpSp>
        <p:nvGrpSpPr>
          <p:cNvPr id="1965" name="Google Shape;1965;p139"/>
          <p:cNvGrpSpPr/>
          <p:nvPr/>
        </p:nvGrpSpPr>
        <p:grpSpPr>
          <a:xfrm>
            <a:off x="6218700" y="0"/>
            <a:ext cx="2925300" cy="1248900"/>
            <a:chOff x="6218700" y="0"/>
            <a:chExt cx="2925300" cy="1248900"/>
          </a:xfrm>
        </p:grpSpPr>
        <p:sp>
          <p:nvSpPr>
            <p:cNvPr id="1966" name="Google Shape;1966;p139"/>
            <p:cNvSpPr/>
            <p:nvPr/>
          </p:nvSpPr>
          <p:spPr>
            <a:xfrm>
              <a:off x="6218700" y="0"/>
              <a:ext cx="2925300" cy="1248900"/>
            </a:xfrm>
            <a:prstGeom prst="rect">
              <a:avLst/>
            </a:prstGeom>
            <a:solidFill>
              <a:srgbClr val="D54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9"/>
            <p:cNvSpPr/>
            <p:nvPr/>
          </p:nvSpPr>
          <p:spPr>
            <a:xfrm>
              <a:off x="7590633" y="469346"/>
              <a:ext cx="165900" cy="165900"/>
            </a:xfrm>
            <a:prstGeom prst="arc">
              <a:avLst>
                <a:gd name="adj1" fmla="val 16200000"/>
                <a:gd name="adj2" fmla="val 5471235"/>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39"/>
            <p:cNvSpPr/>
            <p:nvPr/>
          </p:nvSpPr>
          <p:spPr>
            <a:xfrm flipH="1">
              <a:off x="7590456" y="469346"/>
              <a:ext cx="165900" cy="165900"/>
            </a:xfrm>
            <a:prstGeom prst="arc">
              <a:avLst>
                <a:gd name="adj1" fmla="val 16200000"/>
                <a:gd name="adj2" fmla="val 2964339"/>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139"/>
            <p:cNvCxnSpPr>
              <a:stCxn id="1967" idx="2"/>
            </p:cNvCxnSpPr>
            <p:nvPr/>
          </p:nvCxnSpPr>
          <p:spPr>
            <a:xfrm rot="10800000">
              <a:off x="7518864" y="635229"/>
              <a:ext cx="153000" cy="0"/>
            </a:xfrm>
            <a:prstGeom prst="straightConnector1">
              <a:avLst/>
            </a:prstGeom>
            <a:noFill/>
            <a:ln w="9525" cap="flat" cmpd="sng">
              <a:solidFill>
                <a:srgbClr val="000000"/>
              </a:solidFill>
              <a:prstDash val="solid"/>
              <a:round/>
              <a:headEnd type="none" w="med" len="med"/>
              <a:tailEnd type="none" w="med" len="med"/>
            </a:ln>
          </p:spPr>
        </p:cxnSp>
        <p:cxnSp>
          <p:nvCxnSpPr>
            <p:cNvPr id="1970" name="Google Shape;1970;p139"/>
            <p:cNvCxnSpPr/>
            <p:nvPr/>
          </p:nvCxnSpPr>
          <p:spPr>
            <a:xfrm>
              <a:off x="7743831" y="633248"/>
              <a:ext cx="96300" cy="0"/>
            </a:xfrm>
            <a:prstGeom prst="straightConnector1">
              <a:avLst/>
            </a:prstGeom>
            <a:noFill/>
            <a:ln w="9525" cap="flat" cmpd="sng">
              <a:solidFill>
                <a:srgbClr val="000000"/>
              </a:solidFill>
              <a:prstDash val="solid"/>
              <a:round/>
              <a:headEnd type="none" w="med" len="med"/>
              <a:tailEnd type="none" w="med" len="med"/>
            </a:ln>
          </p:spPr>
        </p:cxnSp>
        <p:cxnSp>
          <p:nvCxnSpPr>
            <p:cNvPr id="1971" name="Google Shape;1971;p139"/>
            <p:cNvCxnSpPr/>
            <p:nvPr/>
          </p:nvCxnSpPr>
          <p:spPr>
            <a:xfrm>
              <a:off x="7817769" y="610330"/>
              <a:ext cx="26100" cy="24900"/>
            </a:xfrm>
            <a:prstGeom prst="straightConnector1">
              <a:avLst/>
            </a:prstGeom>
            <a:noFill/>
            <a:ln w="9525" cap="flat" cmpd="sng">
              <a:solidFill>
                <a:srgbClr val="000000"/>
              </a:solidFill>
              <a:prstDash val="solid"/>
              <a:round/>
              <a:headEnd type="none" w="med" len="med"/>
              <a:tailEnd type="none" w="med" len="med"/>
            </a:ln>
          </p:spPr>
        </p:cxnSp>
        <p:cxnSp>
          <p:nvCxnSpPr>
            <p:cNvPr id="1972" name="Google Shape;1972;p139"/>
            <p:cNvCxnSpPr/>
            <p:nvPr/>
          </p:nvCxnSpPr>
          <p:spPr>
            <a:xfrm flipH="1">
              <a:off x="7817687" y="631473"/>
              <a:ext cx="26100" cy="24900"/>
            </a:xfrm>
            <a:prstGeom prst="straightConnector1">
              <a:avLst/>
            </a:prstGeom>
            <a:noFill/>
            <a:ln w="9525" cap="flat" cmpd="sng">
              <a:solidFill>
                <a:srgbClr val="000000"/>
              </a:solidFill>
              <a:prstDash val="solid"/>
              <a:round/>
              <a:headEnd type="none" w="med" len="med"/>
              <a:tailEnd type="none" w="med" len="med"/>
            </a:ln>
          </p:spPr>
        </p:cxnSp>
        <p:sp>
          <p:nvSpPr>
            <p:cNvPr id="1973" name="Google Shape;1973;p139"/>
            <p:cNvSpPr txBox="1"/>
            <p:nvPr/>
          </p:nvSpPr>
          <p:spPr>
            <a:xfrm>
              <a:off x="6771449" y="773475"/>
              <a:ext cx="180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1200">
                  <a:latin typeface="DM Sans"/>
                  <a:ea typeface="DM Sans"/>
                  <a:cs typeface="DM Sans"/>
                  <a:sym typeface="DM Sans"/>
                </a:rPr>
                <a:t>In Arbeit</a:t>
              </a:r>
              <a:endParaRPr sz="1200">
                <a:latin typeface="DM Sans"/>
                <a:ea typeface="DM Sans"/>
                <a:cs typeface="DM Sans"/>
                <a:sym typeface="DM Sans"/>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Google Shape;1978;p140"/>
          <p:cNvSpPr txBox="1"/>
          <p:nvPr/>
        </p:nvSpPr>
        <p:spPr>
          <a:xfrm>
            <a:off x="252000" y="1778400"/>
            <a:ext cx="2160000" cy="2772000"/>
          </a:xfrm>
          <a:prstGeom prst="rect">
            <a:avLst/>
          </a:prstGeom>
          <a:noFill/>
          <a:ln>
            <a:noFill/>
          </a:ln>
        </p:spPr>
        <p:txBody>
          <a:bodyPr spcFirstLastPara="1" wrap="square" lIns="252000" tIns="252000" rIns="252000" bIns="252000" anchor="b" anchorCtr="0">
            <a:noAutofit/>
          </a:bodyPr>
          <a:lstStyle/>
          <a:p>
            <a:pPr marL="0" lvl="0" indent="0" algn="l" rtl="0">
              <a:lnSpc>
                <a:spcPct val="115000"/>
              </a:lnSpc>
              <a:spcBef>
                <a:spcPts val="0"/>
              </a:spcBef>
              <a:spcAft>
                <a:spcPts val="0"/>
              </a:spcAft>
              <a:buClr>
                <a:schemeClr val="dk1"/>
              </a:buClr>
              <a:buSzPts val="1100"/>
              <a:buFont typeface="Arial"/>
              <a:buNone/>
            </a:pPr>
            <a:r>
              <a:rPr lang="de" sz="800">
                <a:latin typeface="DM Sans Medium"/>
                <a:ea typeface="DM Sans Medium"/>
                <a:cs typeface="DM Sans Medium"/>
                <a:sym typeface="DM Sans Medium"/>
              </a:rPr>
              <a:t>	</a:t>
            </a:r>
            <a:br>
              <a:rPr lang="de" sz="800">
                <a:latin typeface="DM Sans Medium"/>
                <a:ea typeface="DM Sans Medium"/>
                <a:cs typeface="DM Sans Medium"/>
                <a:sym typeface="DM Sans Medium"/>
              </a:rPr>
            </a:br>
            <a:r>
              <a:rPr lang="de" sz="800">
                <a:latin typeface="DM Sans Medium"/>
                <a:ea typeface="DM Sans Medium"/>
                <a:cs typeface="DM Sans Medium"/>
                <a:sym typeface="DM Sans Medium"/>
              </a:rPr>
              <a:t>	  	     </a:t>
            </a:r>
            <a:endParaRPr sz="800">
              <a:latin typeface="DM Sans Medium"/>
              <a:ea typeface="DM Sans Medium"/>
              <a:cs typeface="DM Sans Medium"/>
              <a:sym typeface="DM Sans Medium"/>
            </a:endParaRPr>
          </a:p>
          <a:p>
            <a:pPr marL="0" lvl="0" indent="0" algn="l" rtl="0">
              <a:lnSpc>
                <a:spcPct val="115000"/>
              </a:lnSpc>
              <a:spcBef>
                <a:spcPts val="0"/>
              </a:spcBef>
              <a:spcAft>
                <a:spcPts val="0"/>
              </a:spcAft>
              <a:buClr>
                <a:schemeClr val="dk1"/>
              </a:buClr>
              <a:buSzPts val="1100"/>
              <a:buFont typeface="Arial"/>
              <a:buNone/>
            </a:pPr>
            <a:r>
              <a:rPr lang="de" sz="800">
                <a:solidFill>
                  <a:srgbClr val="2D2F38"/>
                </a:solidFill>
                <a:latin typeface="DM Sans"/>
                <a:ea typeface="DM Sans"/>
                <a:cs typeface="DM Sans"/>
                <a:sym typeface="DM Sans"/>
              </a:rPr>
              <a:t>Forever Day One</a:t>
            </a:r>
            <a:endParaRPr sz="800">
              <a:solidFill>
                <a:srgbClr val="2D2F38"/>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de" sz="800">
                <a:solidFill>
                  <a:srgbClr val="2D2F38"/>
                </a:solidFill>
                <a:latin typeface="DM Sans"/>
                <a:ea typeface="DM Sans"/>
                <a:cs typeface="DM Sans"/>
                <a:sym typeface="DM Sans"/>
              </a:rPr>
              <a:t>4ED1 GmbH</a:t>
            </a:r>
            <a:endParaRPr sz="800">
              <a:solidFill>
                <a:srgbClr val="2D2F38"/>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de" sz="800">
                <a:solidFill>
                  <a:srgbClr val="2D2F38"/>
                </a:solidFill>
                <a:latin typeface="DM Sans"/>
                <a:ea typeface="DM Sans"/>
                <a:cs typeface="DM Sans"/>
                <a:sym typeface="DM Sans"/>
              </a:rPr>
              <a:t>Möckernstraße 68</a:t>
            </a:r>
            <a:endParaRPr sz="800">
              <a:solidFill>
                <a:srgbClr val="2D2F38"/>
              </a:solidFill>
              <a:latin typeface="DM Sans"/>
              <a:ea typeface="DM Sans"/>
              <a:cs typeface="DM Sans"/>
              <a:sym typeface="DM Sans"/>
            </a:endParaRPr>
          </a:p>
          <a:p>
            <a:pPr marL="0" lvl="0" indent="0" algn="l" rtl="0">
              <a:lnSpc>
                <a:spcPct val="115000"/>
              </a:lnSpc>
              <a:spcBef>
                <a:spcPts val="0"/>
              </a:spcBef>
              <a:spcAft>
                <a:spcPts val="0"/>
              </a:spcAft>
              <a:buNone/>
            </a:pPr>
            <a:r>
              <a:rPr lang="de" sz="800">
                <a:solidFill>
                  <a:srgbClr val="2D2F38"/>
                </a:solidFill>
                <a:latin typeface="DM Sans"/>
                <a:ea typeface="DM Sans"/>
                <a:cs typeface="DM Sans"/>
                <a:sym typeface="DM Sans"/>
              </a:rPr>
              <a:t>10965 Berlin</a:t>
            </a:r>
            <a:endParaRPr sz="800">
              <a:solidFill>
                <a:srgbClr val="2D2F38"/>
              </a:solidFill>
              <a:latin typeface="DM Sans"/>
              <a:ea typeface="DM Sans"/>
              <a:cs typeface="DM Sans"/>
              <a:sym typeface="DM Sans"/>
            </a:endParaRPr>
          </a:p>
          <a:p>
            <a:pPr marL="0" lvl="0" indent="0" algn="l" rtl="0">
              <a:lnSpc>
                <a:spcPct val="115000"/>
              </a:lnSpc>
              <a:spcBef>
                <a:spcPts val="0"/>
              </a:spcBef>
              <a:spcAft>
                <a:spcPts val="0"/>
              </a:spcAft>
              <a:buNone/>
            </a:pPr>
            <a:endParaRPr sz="800">
              <a:solidFill>
                <a:srgbClr val="2D2F38"/>
              </a:solidFill>
              <a:latin typeface="DM Sans Medium"/>
              <a:ea typeface="DM Sans Medium"/>
              <a:cs typeface="DM Sans Medium"/>
              <a:sym typeface="DM Sans Medium"/>
            </a:endParaRPr>
          </a:p>
          <a:p>
            <a:pPr marL="0" lvl="0" indent="0" algn="l" rtl="0">
              <a:lnSpc>
                <a:spcPct val="115000"/>
              </a:lnSpc>
              <a:spcBef>
                <a:spcPts val="0"/>
              </a:spcBef>
              <a:spcAft>
                <a:spcPts val="0"/>
              </a:spcAft>
              <a:buClr>
                <a:schemeClr val="dk1"/>
              </a:buClr>
              <a:buSzPts val="1100"/>
              <a:buFont typeface="Arial"/>
              <a:buNone/>
            </a:pPr>
            <a:r>
              <a:rPr lang="de" sz="800">
                <a:solidFill>
                  <a:srgbClr val="2D2F38"/>
                </a:solidFill>
                <a:latin typeface="DM Sans Medium"/>
                <a:ea typeface="DM Sans Medium"/>
                <a:cs typeface="DM Sans Medium"/>
                <a:sym typeface="DM Sans Medium"/>
              </a:rPr>
              <a:t>+49 176 70 80 18 20 </a:t>
            </a:r>
            <a:endParaRPr sz="800">
              <a:solidFill>
                <a:srgbClr val="2D2F38"/>
              </a:solidFill>
              <a:latin typeface="DM Sans Medium"/>
              <a:ea typeface="DM Sans Medium"/>
              <a:cs typeface="DM Sans Medium"/>
              <a:sym typeface="DM Sans Medium"/>
            </a:endParaRPr>
          </a:p>
          <a:p>
            <a:pPr marL="0" lvl="0" indent="0" algn="l" rtl="0">
              <a:lnSpc>
                <a:spcPct val="115000"/>
              </a:lnSpc>
              <a:spcBef>
                <a:spcPts val="0"/>
              </a:spcBef>
              <a:spcAft>
                <a:spcPts val="0"/>
              </a:spcAft>
              <a:buClr>
                <a:schemeClr val="dk1"/>
              </a:buClr>
              <a:buSzPts val="1100"/>
              <a:buFont typeface="Arial"/>
              <a:buNone/>
            </a:pPr>
            <a:r>
              <a:rPr lang="de" sz="800">
                <a:solidFill>
                  <a:srgbClr val="2D2F38"/>
                </a:solidFill>
                <a:latin typeface="DM Sans Medium"/>
                <a:ea typeface="DM Sans Medium"/>
                <a:cs typeface="DM Sans Medium"/>
                <a:sym typeface="DM Sans Medium"/>
              </a:rPr>
              <a:t>hello@4ed1.com</a:t>
            </a:r>
            <a:endParaRPr sz="800">
              <a:solidFill>
                <a:srgbClr val="2D2F38"/>
              </a:solidFill>
              <a:latin typeface="DM Sans Medium"/>
              <a:ea typeface="DM Sans Medium"/>
              <a:cs typeface="DM Sans Medium"/>
              <a:sym typeface="DM Sans Medium"/>
            </a:endParaRPr>
          </a:p>
        </p:txBody>
      </p:sp>
      <p:sp>
        <p:nvSpPr>
          <p:cNvPr id="1979" name="Google Shape;1979;p140"/>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0"/>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chemeClr val="dk1"/>
                </a:solidFill>
                <a:latin typeface="DM Sans Medium"/>
                <a:ea typeface="DM Sans Medium"/>
                <a:cs typeface="DM Sans Medium"/>
                <a:sym typeface="DM Sans Medium"/>
              </a:rPr>
              <a:t>Forever Day One 2022   </a:t>
            </a:r>
            <a:fld id="{00000000-1234-1234-1234-123412341234}" type="slidenum">
              <a:rPr lang="de" sz="600">
                <a:solidFill>
                  <a:schemeClr val="dk1"/>
                </a:solidFill>
                <a:latin typeface="DM Sans Medium"/>
                <a:ea typeface="DM Sans Medium"/>
                <a:cs typeface="DM Sans Medium"/>
                <a:sym typeface="DM Sans Medium"/>
              </a:rPr>
              <a:t>91</a:t>
            </a:fld>
            <a:endParaRPr sz="600">
              <a:latin typeface="DM Sans Medium"/>
              <a:ea typeface="DM Sans Medium"/>
              <a:cs typeface="DM Sans Medium"/>
              <a:sym typeface="DM Sans Medium"/>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2FFAA"/>
        </a:solidFill>
        <a:effectLst/>
      </p:bgPr>
    </p:bg>
    <p:spTree>
      <p:nvGrpSpPr>
        <p:cNvPr id="1" name="Shape 1984"/>
        <p:cNvGrpSpPr/>
        <p:nvPr/>
      </p:nvGrpSpPr>
      <p:grpSpPr>
        <a:xfrm>
          <a:off x="0" y="0"/>
          <a:ext cx="0" cy="0"/>
          <a:chOff x="0" y="0"/>
          <a:chExt cx="0" cy="0"/>
        </a:xfrm>
      </p:grpSpPr>
      <p:sp>
        <p:nvSpPr>
          <p:cNvPr id="1985" name="Google Shape;1985;p141"/>
          <p:cNvSpPr txBox="1"/>
          <p:nvPr/>
        </p:nvSpPr>
        <p:spPr>
          <a:xfrm>
            <a:off x="252000" y="2174400"/>
            <a:ext cx="7892400" cy="20784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p:txBody>
      </p:sp>
      <p:sp>
        <p:nvSpPr>
          <p:cNvPr id="1986" name="Google Shape;1986;p141"/>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41"/>
          <p:cNvSpPr txBox="1"/>
          <p:nvPr/>
        </p:nvSpPr>
        <p:spPr>
          <a:xfrm>
            <a:off x="251975" y="194400"/>
            <a:ext cx="7920000" cy="4356000"/>
          </a:xfrm>
          <a:prstGeom prst="rect">
            <a:avLst/>
          </a:prstGeom>
          <a:noFill/>
          <a:ln>
            <a:noFill/>
          </a:ln>
        </p:spPr>
        <p:txBody>
          <a:bodyPr spcFirstLastPara="1" wrap="square" lIns="252000" tIns="252000" rIns="252000" bIns="252000" anchor="ctr" anchorCtr="0">
            <a:noAutofit/>
          </a:bodyPr>
          <a:lstStyle/>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Anhang</a:t>
            </a:r>
            <a:endParaRPr sz="2400">
              <a:solidFill>
                <a:schemeClr val="dk1"/>
              </a:solidFill>
              <a:latin typeface="DM Sans Medium"/>
              <a:ea typeface="DM Sans Medium"/>
              <a:cs typeface="DM Sans Medium"/>
              <a:sym typeface="DM Sans Medium"/>
            </a:endParaRPr>
          </a:p>
          <a:p>
            <a:pPr marL="457200" lvl="0" indent="0" algn="l" rtl="0">
              <a:spcBef>
                <a:spcPts val="0"/>
              </a:spcBef>
              <a:spcAft>
                <a:spcPts val="0"/>
              </a:spcAft>
              <a:buNone/>
            </a:pPr>
            <a:endParaRPr sz="2400">
              <a:solidFill>
                <a:schemeClr val="dk1"/>
              </a:solidFill>
              <a:latin typeface="DM Sans Medium"/>
              <a:ea typeface="DM Sans Medium"/>
              <a:cs typeface="DM Sans Medium"/>
              <a:sym typeface="DM Sans Medium"/>
            </a:endParaRPr>
          </a:p>
          <a:p>
            <a:pPr marL="457200" lvl="0" indent="0" algn="l" rtl="0">
              <a:spcBef>
                <a:spcPts val="0"/>
              </a:spcBef>
              <a:spcAft>
                <a:spcPts val="0"/>
              </a:spcAft>
              <a:buNone/>
            </a:pPr>
            <a:r>
              <a:rPr lang="de" sz="2400">
                <a:solidFill>
                  <a:schemeClr val="dk1"/>
                </a:solidFill>
                <a:latin typeface="DM Sans Medium"/>
                <a:ea typeface="DM Sans Medium"/>
                <a:cs typeface="DM Sans Medium"/>
                <a:sym typeface="DM Sans Medium"/>
              </a:rPr>
              <a:t>Formate im Überblick</a:t>
            </a:r>
            <a:endParaRPr sz="2400">
              <a:solidFill>
                <a:schemeClr val="dk1"/>
              </a:solidFill>
              <a:latin typeface="DM Sans Medium"/>
              <a:ea typeface="DM Sans Medium"/>
              <a:cs typeface="DM Sans Medium"/>
              <a:sym typeface="DM Sans Medium"/>
            </a:endParaRPr>
          </a:p>
        </p:txBody>
      </p:sp>
      <p:sp>
        <p:nvSpPr>
          <p:cNvPr id="1988" name="Google Shape;1988;p141"/>
          <p:cNvSpPr txBox="1">
            <a:spLocks noGrp="1"/>
          </p:cNvSpPr>
          <p:nvPr>
            <p:ph type="sldNum" idx="12"/>
          </p:nvPr>
        </p:nvSpPr>
        <p:spPr>
          <a:xfrm>
            <a:off x="7136600" y="4817275"/>
            <a:ext cx="1755300" cy="211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de" sz="600">
                <a:solidFill>
                  <a:srgbClr val="000000"/>
                </a:solidFill>
                <a:latin typeface="DM Sans Medium"/>
                <a:ea typeface="DM Sans Medium"/>
                <a:cs typeface="DM Sans Medium"/>
                <a:sym typeface="DM Sans Medium"/>
              </a:rPr>
              <a:t>Forever Day One 2022   </a:t>
            </a:r>
            <a:fld id="{00000000-1234-1234-1234-123412341234}" type="slidenum">
              <a:rPr lang="de" sz="600">
                <a:solidFill>
                  <a:srgbClr val="000000"/>
                </a:solidFill>
                <a:latin typeface="DM Sans Medium"/>
                <a:ea typeface="DM Sans Medium"/>
                <a:cs typeface="DM Sans Medium"/>
                <a:sym typeface="DM Sans Medium"/>
              </a:rPr>
              <a:t>92</a:t>
            </a:fld>
            <a:endParaRPr sz="600">
              <a:solidFill>
                <a:srgbClr val="000000"/>
              </a:solidFill>
              <a:latin typeface="DM Sans Medium"/>
              <a:ea typeface="DM Sans Medium"/>
              <a:cs typeface="DM Sans Medium"/>
              <a:sym typeface="DM Sans Medium"/>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42"/>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pic>
        <p:nvPicPr>
          <p:cNvPr id="1994" name="Google Shape;1994;p14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1"/>
          </a:xfrm>
          <a:prstGeom prst="rect">
            <a:avLst/>
          </a:prstGeom>
          <a:noFill/>
          <a:ln>
            <a:noFill/>
          </a:ln>
        </p:spPr>
      </p:pic>
      <p:sp>
        <p:nvSpPr>
          <p:cNvPr id="1995" name="Google Shape;1995;p142"/>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Vorträge</a:t>
            </a:r>
            <a:endParaRPr sz="2400" b="1">
              <a:latin typeface="DM Sans"/>
              <a:ea typeface="DM Sans"/>
              <a:cs typeface="DM Sans"/>
              <a:sym typeface="DM Sans"/>
            </a:endParaRPr>
          </a:p>
        </p:txBody>
      </p:sp>
      <p:sp>
        <p:nvSpPr>
          <p:cNvPr id="1996" name="Google Shape;1996;p142"/>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93</a:t>
            </a:fld>
            <a:endParaRPr sz="600">
              <a:latin typeface="DM Sans Medium"/>
              <a:ea typeface="DM Sans Medium"/>
              <a:cs typeface="DM Sans Medium"/>
              <a:sym typeface="DM Sans Medium"/>
            </a:endParaRPr>
          </a:p>
        </p:txBody>
      </p:sp>
      <p:sp>
        <p:nvSpPr>
          <p:cNvPr id="1997" name="Google Shape;1997;p142"/>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42"/>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1999" name="Google Shape;1999;p142"/>
          <p:cNvSpPr/>
          <p:nvPr/>
        </p:nvSpPr>
        <p:spPr>
          <a:xfrm>
            <a:off x="445475" y="1014925"/>
            <a:ext cx="2978400" cy="3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900">
                <a:solidFill>
                  <a:schemeClr val="dk1"/>
                </a:solidFill>
                <a:latin typeface="DM Sans"/>
                <a:ea typeface="DM Sans"/>
                <a:cs typeface="DM Sans"/>
                <a:sym typeface="DM Sans"/>
              </a:rPr>
              <a:t>Bei diesem Lernformat werden Lernende neue </a:t>
            </a:r>
            <a:r>
              <a:rPr lang="de" sz="900">
                <a:solidFill>
                  <a:schemeClr val="dk1"/>
                </a:solidFill>
                <a:highlight>
                  <a:srgbClr val="BCF3DD"/>
                </a:highlight>
                <a:latin typeface="DM Sans"/>
                <a:ea typeface="DM Sans"/>
                <a:cs typeface="DM Sans"/>
                <a:sym typeface="DM Sans"/>
              </a:rPr>
              <a:t>Inhalte in verbaler Form vermittelt.</a:t>
            </a:r>
            <a:r>
              <a:rPr lang="de" sz="900">
                <a:solidFill>
                  <a:schemeClr val="dk1"/>
                </a:solidFill>
                <a:latin typeface="DM Sans"/>
                <a:ea typeface="DM Sans"/>
                <a:cs typeface="DM Sans"/>
                <a:sym typeface="DM Sans"/>
              </a:rPr>
              <a:t> Die Ausführungen können mit </a:t>
            </a:r>
            <a:r>
              <a:rPr lang="de" sz="900">
                <a:solidFill>
                  <a:schemeClr val="dk1"/>
                </a:solidFill>
                <a:highlight>
                  <a:srgbClr val="BCF3DD"/>
                </a:highlight>
                <a:latin typeface="DM Sans"/>
                <a:ea typeface="DM Sans"/>
                <a:cs typeface="DM Sans"/>
                <a:sym typeface="DM Sans"/>
              </a:rPr>
              <a:t>visuellen Elementen </a:t>
            </a:r>
            <a:r>
              <a:rPr lang="de" sz="900">
                <a:solidFill>
                  <a:schemeClr val="dk1"/>
                </a:solidFill>
                <a:latin typeface="DM Sans"/>
                <a:ea typeface="DM Sans"/>
                <a:cs typeface="DM Sans"/>
                <a:sym typeface="DM Sans"/>
              </a:rPr>
              <a:t>gestützt werden wie Bilder, Filmausschnitte, Grafiken etc. Es können </a:t>
            </a:r>
            <a:r>
              <a:rPr lang="de" sz="900">
                <a:solidFill>
                  <a:schemeClr val="dk1"/>
                </a:solidFill>
                <a:highlight>
                  <a:srgbClr val="BCF3DD"/>
                </a:highlight>
                <a:latin typeface="DM Sans"/>
                <a:ea typeface="DM Sans"/>
                <a:cs typeface="DM Sans"/>
                <a:sym typeface="DM Sans"/>
              </a:rPr>
              <a:t>praxisorientierte Beispiele </a:t>
            </a:r>
            <a:r>
              <a:rPr lang="de" sz="900">
                <a:solidFill>
                  <a:schemeClr val="dk1"/>
                </a:solidFill>
                <a:latin typeface="DM Sans"/>
                <a:ea typeface="DM Sans"/>
                <a:cs typeface="DM Sans"/>
                <a:sym typeface="DM Sans"/>
              </a:rPr>
              <a:t>und </a:t>
            </a:r>
            <a:r>
              <a:rPr lang="de" sz="900">
                <a:solidFill>
                  <a:schemeClr val="dk1"/>
                </a:solidFill>
                <a:highlight>
                  <a:srgbClr val="BCF3DD"/>
                </a:highlight>
                <a:latin typeface="DM Sans"/>
                <a:ea typeface="DM Sans"/>
                <a:cs typeface="DM Sans"/>
                <a:sym typeface="DM Sans"/>
              </a:rPr>
              <a:t>eigene Erfahrungen</a:t>
            </a:r>
            <a:r>
              <a:rPr lang="de" sz="900">
                <a:solidFill>
                  <a:schemeClr val="dk1"/>
                </a:solidFill>
                <a:latin typeface="DM Sans"/>
                <a:ea typeface="DM Sans"/>
                <a:cs typeface="DM Sans"/>
                <a:sym typeface="DM Sans"/>
              </a:rPr>
              <a:t> eingebaut werden. Gutes </a:t>
            </a:r>
            <a:r>
              <a:rPr lang="de" sz="900">
                <a:solidFill>
                  <a:schemeClr val="dk1"/>
                </a:solidFill>
                <a:highlight>
                  <a:srgbClr val="BCF3DD"/>
                </a:highlight>
                <a:latin typeface="DM Sans"/>
                <a:ea typeface="DM Sans"/>
                <a:cs typeface="DM Sans"/>
                <a:sym typeface="DM Sans"/>
              </a:rPr>
              <a:t>Storytelling</a:t>
            </a:r>
            <a:r>
              <a:rPr lang="de" sz="900">
                <a:solidFill>
                  <a:schemeClr val="dk1"/>
                </a:solidFill>
                <a:latin typeface="DM Sans"/>
                <a:ea typeface="DM Sans"/>
                <a:cs typeface="DM Sans"/>
                <a:sym typeface="DM Sans"/>
              </a:rPr>
              <a:t> kann den Beitrag bereichern und verstärken. Es können zB. Geschichten vorgelesen werden, die für das Thema relevant sind oder Metaphern verwendet werden, um komplexe Sachverhalte zu veranschaulichen. Ein Vortrag sollte nicht länger als 40 Minuten dauern und </a:t>
            </a:r>
            <a:r>
              <a:rPr lang="de" sz="900">
                <a:solidFill>
                  <a:schemeClr val="dk1"/>
                </a:solidFill>
                <a:highlight>
                  <a:srgbClr val="BCF3DD"/>
                </a:highlight>
                <a:latin typeface="DM Sans"/>
                <a:ea typeface="DM Sans"/>
                <a:cs typeface="DM Sans"/>
                <a:sym typeface="DM Sans"/>
              </a:rPr>
              <a:t>alle 7 Minuten Interaktion mit dem Publikum</a:t>
            </a:r>
            <a:r>
              <a:rPr lang="de" sz="900">
                <a:solidFill>
                  <a:schemeClr val="dk1"/>
                </a:solidFill>
                <a:latin typeface="DM Sans"/>
                <a:ea typeface="DM Sans"/>
                <a:cs typeface="DM Sans"/>
                <a:sym typeface="DM Sans"/>
              </a:rPr>
              <a:t> enthalten zB. die Zuhörer:innen schätzen, rätseln oder abstimmen lassen, zu körperlicher Aktivität anregen, sie zu Betroffenen machen oder ihnen Fragen stellen.</a:t>
            </a:r>
            <a:endParaRPr sz="900">
              <a:solidFill>
                <a:schemeClr val="dk1"/>
              </a:solidFill>
              <a:latin typeface="DM Sans"/>
              <a:ea typeface="DM Sans"/>
              <a:cs typeface="DM Sans"/>
              <a:sym typeface="DM Sans"/>
            </a:endParaRPr>
          </a:p>
        </p:txBody>
      </p:sp>
      <p:sp>
        <p:nvSpPr>
          <p:cNvPr id="2000" name="Google Shape;2000;p142"/>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latin typeface="DM Sans"/>
                <a:ea typeface="DM Sans"/>
                <a:cs typeface="DM Sans"/>
                <a:sym typeface="DM Sans"/>
              </a:rPr>
              <a:t>Fail Pitches * Lightning Talks * Pecha Kucha * Science Slams</a:t>
            </a:r>
            <a:endParaRPr sz="900">
              <a:latin typeface="DM Sans"/>
              <a:ea typeface="DM Sans"/>
              <a:cs typeface="DM Sans"/>
              <a:sym typeface="DM Sans"/>
            </a:endParaRPr>
          </a:p>
        </p:txBody>
      </p:sp>
      <p:sp>
        <p:nvSpPr>
          <p:cNvPr id="2001" name="Google Shape;2001;p142"/>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002" name="Google Shape;2002;p142"/>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03" name="Google Shape;2003;p142"/>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004" name="Google Shape;2004;p142"/>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005" name="Google Shape;2005;p142"/>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06" name="Google Shape;2006;p142"/>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sp>
        <p:nvSpPr>
          <p:cNvPr id="2007" name="Google Shape;2007;p142"/>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cxnSp>
        <p:nvCxnSpPr>
          <p:cNvPr id="2008" name="Google Shape;2008;p142"/>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09" name="Google Shape;2009;p142"/>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
        <p:nvSpPr>
          <p:cNvPr id="2010" name="Google Shape;2010;p142"/>
          <p:cNvSpPr/>
          <p:nvPr/>
        </p:nvSpPr>
        <p:spPr>
          <a:xfrm>
            <a:off x="1068300"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2"/>
          <p:cNvSpPr/>
          <p:nvPr/>
        </p:nvSpPr>
        <p:spPr>
          <a:xfrm>
            <a:off x="1068300"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42"/>
          <p:cNvSpPr/>
          <p:nvPr/>
        </p:nvSpPr>
        <p:spPr>
          <a:xfrm>
            <a:off x="106830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143"/>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sp>
        <p:nvSpPr>
          <p:cNvPr id="2018" name="Google Shape;2018;p143"/>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pic>
        <p:nvPicPr>
          <p:cNvPr id="2019" name="Google Shape;2019;p1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1"/>
          </a:xfrm>
          <a:prstGeom prst="rect">
            <a:avLst/>
          </a:prstGeom>
          <a:noFill/>
          <a:ln>
            <a:noFill/>
          </a:ln>
        </p:spPr>
      </p:pic>
      <p:sp>
        <p:nvSpPr>
          <p:cNvPr id="2020" name="Google Shape;2020;p143"/>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Erinnern</a:t>
            </a:r>
            <a:endParaRPr sz="2400" b="1">
              <a:latin typeface="DM Sans"/>
              <a:ea typeface="DM Sans"/>
              <a:cs typeface="DM Sans"/>
              <a:sym typeface="DM Sans"/>
            </a:endParaRPr>
          </a:p>
        </p:txBody>
      </p:sp>
      <p:sp>
        <p:nvSpPr>
          <p:cNvPr id="2021" name="Google Shape;2021;p143"/>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94</a:t>
            </a:fld>
            <a:endParaRPr sz="600">
              <a:latin typeface="DM Sans Medium"/>
              <a:ea typeface="DM Sans Medium"/>
              <a:cs typeface="DM Sans Medium"/>
              <a:sym typeface="DM Sans Medium"/>
            </a:endParaRPr>
          </a:p>
        </p:txBody>
      </p:sp>
      <p:sp>
        <p:nvSpPr>
          <p:cNvPr id="2022" name="Google Shape;2022;p143"/>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43"/>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024" name="Google Shape;2024;p143"/>
          <p:cNvSpPr/>
          <p:nvPr/>
        </p:nvSpPr>
        <p:spPr>
          <a:xfrm>
            <a:off x="445475" y="1014925"/>
            <a:ext cx="2978400" cy="3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900">
                <a:solidFill>
                  <a:schemeClr val="dk1"/>
                </a:solidFill>
                <a:latin typeface="DM Sans"/>
                <a:ea typeface="DM Sans"/>
                <a:cs typeface="DM Sans"/>
                <a:sym typeface="DM Sans"/>
              </a:rPr>
              <a:t>Bei diesem Lernformat folgt nach dem Verstehen und Wiederholen von Inhalten das Erinnern. Lernende versuchen sich an </a:t>
            </a:r>
            <a:r>
              <a:rPr lang="de" sz="900">
                <a:solidFill>
                  <a:schemeClr val="dk1"/>
                </a:solidFill>
                <a:highlight>
                  <a:srgbClr val="BCF3DD"/>
                </a:highlight>
                <a:latin typeface="DM Sans"/>
                <a:ea typeface="DM Sans"/>
                <a:cs typeface="DM Sans"/>
                <a:sym typeface="DM Sans"/>
              </a:rPr>
              <a:t>Lerninhalte zu erinnern, ohne Hilfsmittel </a:t>
            </a:r>
            <a:r>
              <a:rPr lang="de" sz="900">
                <a:solidFill>
                  <a:schemeClr val="dk1"/>
                </a:solidFill>
                <a:latin typeface="DM Sans"/>
                <a:ea typeface="DM Sans"/>
                <a:cs typeface="DM Sans"/>
                <a:sym typeface="DM Sans"/>
              </a:rPr>
              <a:t>wie Notizen oder das Internet in Anspruch zu nehmen. Sie graben also sprichwörtlich nach Informationen in ihrem Gehirn, die durch regelmäßiges Wiederholen dort abgespeichert wurden. Dabei gilt: je anstrengender der Prozess des Erinnerns und Abrufens von Informationen ist, desto größer auch der Effekt auf das Gedächtnis.</a:t>
            </a:r>
            <a:endParaRPr sz="900">
              <a:solidFill>
                <a:schemeClr val="dk1"/>
              </a:solidFill>
              <a:latin typeface="DM Sans"/>
              <a:ea typeface="DM Sans"/>
              <a:cs typeface="DM Sans"/>
              <a:sym typeface="DM Sans"/>
            </a:endParaRPr>
          </a:p>
        </p:txBody>
      </p:sp>
      <p:sp>
        <p:nvSpPr>
          <p:cNvPr id="2025" name="Google Shape;2025;p143"/>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Quiz * Memory Spiel * Lückentexte </a:t>
            </a:r>
            <a:br>
              <a:rPr lang="de" sz="900">
                <a:solidFill>
                  <a:schemeClr val="dk1"/>
                </a:solidFill>
                <a:latin typeface="DM Sans"/>
                <a:ea typeface="DM Sans"/>
                <a:cs typeface="DM Sans"/>
                <a:sym typeface="DM Sans"/>
              </a:rPr>
            </a:br>
            <a:r>
              <a:rPr lang="de" sz="900">
                <a:solidFill>
                  <a:schemeClr val="dk1"/>
                </a:solidFill>
                <a:latin typeface="DM Sans"/>
                <a:ea typeface="DM Sans"/>
                <a:cs typeface="DM Sans"/>
                <a:sym typeface="DM Sans"/>
              </a:rPr>
              <a:t>* Mindmaps * Wissenslandkarten</a:t>
            </a:r>
            <a:endParaRPr sz="900">
              <a:latin typeface="DM Sans"/>
              <a:ea typeface="DM Sans"/>
              <a:cs typeface="DM Sans"/>
              <a:sym typeface="DM Sans"/>
            </a:endParaRPr>
          </a:p>
        </p:txBody>
      </p:sp>
      <p:sp>
        <p:nvSpPr>
          <p:cNvPr id="2026" name="Google Shape;2026;p143"/>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027" name="Google Shape;2027;p143"/>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28" name="Google Shape;2028;p143"/>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029" name="Google Shape;2029;p143"/>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030" name="Google Shape;2030;p143"/>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31" name="Google Shape;2031;p143"/>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032" name="Google Shape;2032;p143"/>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33" name="Google Shape;2033;p143"/>
          <p:cNvSpPr/>
          <p:nvPr/>
        </p:nvSpPr>
        <p:spPr>
          <a:xfrm>
            <a:off x="2017800"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43"/>
          <p:cNvSpPr/>
          <p:nvPr/>
        </p:nvSpPr>
        <p:spPr>
          <a:xfrm>
            <a:off x="1540575"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43"/>
          <p:cNvSpPr/>
          <p:nvPr/>
        </p:nvSpPr>
        <p:spPr>
          <a:xfrm>
            <a:off x="1540575" y="43653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3"/>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144"/>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pic>
        <p:nvPicPr>
          <p:cNvPr id="2042" name="Google Shape;2042;p14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6" cy="4662753"/>
          </a:xfrm>
          <a:prstGeom prst="rect">
            <a:avLst/>
          </a:prstGeom>
          <a:noFill/>
          <a:ln>
            <a:noFill/>
          </a:ln>
        </p:spPr>
      </p:pic>
      <p:sp>
        <p:nvSpPr>
          <p:cNvPr id="2043" name="Google Shape;2043;p144"/>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Recherche</a:t>
            </a:r>
            <a:endParaRPr sz="2400" b="1">
              <a:latin typeface="DM Sans"/>
              <a:ea typeface="DM Sans"/>
              <a:cs typeface="DM Sans"/>
              <a:sym typeface="DM Sans"/>
            </a:endParaRPr>
          </a:p>
        </p:txBody>
      </p:sp>
      <p:sp>
        <p:nvSpPr>
          <p:cNvPr id="2044" name="Google Shape;2044;p144"/>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95</a:t>
            </a:fld>
            <a:endParaRPr sz="600">
              <a:latin typeface="DM Sans Medium"/>
              <a:ea typeface="DM Sans Medium"/>
              <a:cs typeface="DM Sans Medium"/>
              <a:sym typeface="DM Sans Medium"/>
            </a:endParaRPr>
          </a:p>
        </p:txBody>
      </p:sp>
      <p:sp>
        <p:nvSpPr>
          <p:cNvPr id="2045" name="Google Shape;2045;p144"/>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44"/>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047" name="Google Shape;2047;p144"/>
          <p:cNvSpPr/>
          <p:nvPr/>
        </p:nvSpPr>
        <p:spPr>
          <a:xfrm>
            <a:off x="445475" y="1014925"/>
            <a:ext cx="2978400" cy="3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900">
                <a:solidFill>
                  <a:schemeClr val="dk1"/>
                </a:solidFill>
                <a:latin typeface="DM Sans"/>
                <a:ea typeface="DM Sans"/>
                <a:cs typeface="DM Sans"/>
                <a:sym typeface="DM Sans"/>
              </a:rPr>
              <a:t>Bei der Recherche setzen sich Lernende selbstständig mit einem Thema auseinander und </a:t>
            </a:r>
            <a:r>
              <a:rPr lang="de" sz="900">
                <a:solidFill>
                  <a:schemeClr val="dk1"/>
                </a:solidFill>
                <a:highlight>
                  <a:srgbClr val="BCF3DD"/>
                </a:highlight>
                <a:latin typeface="DM Sans"/>
                <a:ea typeface="DM Sans"/>
                <a:cs typeface="DM Sans"/>
                <a:sym typeface="DM Sans"/>
              </a:rPr>
              <a:t>suchen gezielt nach Informationen.</a:t>
            </a:r>
            <a:r>
              <a:rPr lang="de" sz="900">
                <a:solidFill>
                  <a:schemeClr val="dk1"/>
                </a:solidFill>
                <a:latin typeface="DM Sans"/>
                <a:ea typeface="DM Sans"/>
                <a:cs typeface="DM Sans"/>
                <a:sym typeface="DM Sans"/>
              </a:rPr>
              <a:t> Dabei ist es wichtig, dass die Lernenden die Glaubwürdigkeit der Informationsquellen prüfen lernen. Sie sollen Strategien entwickeln, um sich aus vielfältigen Quellen zu informieren und kritisch zu hinterfragen.</a:t>
            </a:r>
            <a:endParaRPr sz="900">
              <a:solidFill>
                <a:schemeClr val="dk1"/>
              </a:solidFill>
              <a:latin typeface="DM Sans"/>
              <a:ea typeface="DM Sans"/>
              <a:cs typeface="DM Sans"/>
              <a:sym typeface="DM Sans"/>
            </a:endParaRPr>
          </a:p>
        </p:txBody>
      </p:sp>
      <p:sp>
        <p:nvSpPr>
          <p:cNvPr id="2048" name="Google Shape;2048;p144"/>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Readinglist * Wiki</a:t>
            </a:r>
            <a:endParaRPr sz="900">
              <a:latin typeface="DM Sans"/>
              <a:ea typeface="DM Sans"/>
              <a:cs typeface="DM Sans"/>
              <a:sym typeface="DM Sans"/>
            </a:endParaRPr>
          </a:p>
        </p:txBody>
      </p:sp>
      <p:sp>
        <p:nvSpPr>
          <p:cNvPr id="2049" name="Google Shape;2049;p144"/>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050" name="Google Shape;2050;p144"/>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51" name="Google Shape;2051;p144"/>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052" name="Google Shape;2052;p144"/>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053" name="Google Shape;2053;p144"/>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54" name="Google Shape;2054;p144"/>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055" name="Google Shape;2055;p144"/>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56" name="Google Shape;2056;p144"/>
          <p:cNvSpPr/>
          <p:nvPr/>
        </p:nvSpPr>
        <p:spPr>
          <a:xfrm>
            <a:off x="2017800"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4"/>
          <p:cNvSpPr/>
          <p:nvPr/>
        </p:nvSpPr>
        <p:spPr>
          <a:xfrm>
            <a:off x="1540575"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4"/>
          <p:cNvSpPr/>
          <p:nvPr/>
        </p:nvSpPr>
        <p:spPr>
          <a:xfrm>
            <a:off x="201780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4"/>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060" name="Google Shape;2060;p144"/>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45"/>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pic>
        <p:nvPicPr>
          <p:cNvPr id="2066" name="Google Shape;2066;p14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067" name="Google Shape;2067;p145"/>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Arbeitsaufträge</a:t>
            </a:r>
            <a:endParaRPr sz="2400" b="1">
              <a:latin typeface="DM Sans"/>
              <a:ea typeface="DM Sans"/>
              <a:cs typeface="DM Sans"/>
              <a:sym typeface="DM Sans"/>
            </a:endParaRPr>
          </a:p>
        </p:txBody>
      </p:sp>
      <p:sp>
        <p:nvSpPr>
          <p:cNvPr id="2068" name="Google Shape;2068;p145"/>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96</a:t>
            </a:fld>
            <a:endParaRPr sz="600">
              <a:latin typeface="DM Sans Medium"/>
              <a:ea typeface="DM Sans Medium"/>
              <a:cs typeface="DM Sans Medium"/>
              <a:sym typeface="DM Sans Medium"/>
            </a:endParaRPr>
          </a:p>
        </p:txBody>
      </p:sp>
      <p:sp>
        <p:nvSpPr>
          <p:cNvPr id="2069" name="Google Shape;2069;p145"/>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5"/>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071" name="Google Shape;2071;p145"/>
          <p:cNvSpPr/>
          <p:nvPr/>
        </p:nvSpPr>
        <p:spPr>
          <a:xfrm>
            <a:off x="445475" y="1014925"/>
            <a:ext cx="2978400" cy="3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Arbeitsaufträge sind </a:t>
            </a:r>
            <a:r>
              <a:rPr lang="de" sz="900">
                <a:solidFill>
                  <a:schemeClr val="dk1"/>
                </a:solidFill>
                <a:highlight>
                  <a:srgbClr val="BCF3DD"/>
                </a:highlight>
                <a:latin typeface="DM Sans"/>
                <a:ea typeface="DM Sans"/>
                <a:cs typeface="DM Sans"/>
                <a:sym typeface="DM Sans"/>
              </a:rPr>
              <a:t>kurzweilige Lerneinheiten</a:t>
            </a:r>
            <a:r>
              <a:rPr lang="de" sz="900">
                <a:solidFill>
                  <a:schemeClr val="dk1"/>
                </a:solidFill>
                <a:latin typeface="DM Sans"/>
                <a:ea typeface="DM Sans"/>
                <a:cs typeface="DM Sans"/>
                <a:sym typeface="DM Sans"/>
              </a:rPr>
              <a:t> wie beispielsweise praktische Übungen oder Recherchen. Besonders wichtig ist es, Arbeitsaufträge </a:t>
            </a:r>
            <a:r>
              <a:rPr lang="de" sz="900">
                <a:solidFill>
                  <a:schemeClr val="dk1"/>
                </a:solidFill>
                <a:highlight>
                  <a:srgbClr val="BCF3DD"/>
                </a:highlight>
                <a:latin typeface="DM Sans"/>
                <a:ea typeface="DM Sans"/>
                <a:cs typeface="DM Sans"/>
                <a:sym typeface="DM Sans"/>
              </a:rPr>
              <a:t>klar und verständlich zu formulieren</a:t>
            </a:r>
            <a:r>
              <a:rPr lang="de" sz="900">
                <a:solidFill>
                  <a:schemeClr val="dk1"/>
                </a:solidFill>
                <a:latin typeface="DM Sans"/>
                <a:ea typeface="DM Sans"/>
                <a:cs typeface="DM Sans"/>
                <a:sym typeface="DM Sans"/>
              </a:rPr>
              <a:t>. Folgende Fragen sollte der Arbeitsauftrag beantworten: Was müssen die Lernenden tun, damit sie erfolgreich sind? (Bei komplexeren Aufträgen mit Handlungsabfolge) Welches Ziel wird damit erreicht? Wo wird der Auftrag gelöst? Welches Material benötigen die Lernenden? Wie lange haben sie dafür Zeit? In welcher Sozialform arbeiten sie? Bestenfalls haben die Lernenden Zugang zu verschriftlichen Arbeitsauftrag zB. an der Tafel oder auf einem Arbeitsplatz.</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072" name="Google Shape;2072;p145"/>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073" name="Google Shape;2073;p145"/>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074" name="Google Shape;2074;p145"/>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75" name="Google Shape;2075;p145"/>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076" name="Google Shape;2076;p145"/>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077" name="Google Shape;2077;p145"/>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78" name="Google Shape;2078;p145"/>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079" name="Google Shape;2079;p145"/>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80" name="Google Shape;2080;p145"/>
          <p:cNvSpPr/>
          <p:nvPr/>
        </p:nvSpPr>
        <p:spPr>
          <a:xfrm>
            <a:off x="2017800"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5"/>
          <p:cNvSpPr/>
          <p:nvPr/>
        </p:nvSpPr>
        <p:spPr>
          <a:xfrm>
            <a:off x="1540575"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5"/>
          <p:cNvSpPr/>
          <p:nvPr/>
        </p:nvSpPr>
        <p:spPr>
          <a:xfrm>
            <a:off x="201780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5"/>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084" name="Google Shape;2084;p145"/>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146"/>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pic>
        <p:nvPicPr>
          <p:cNvPr id="2090" name="Google Shape;2090;p1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091" name="Google Shape;2091;p146"/>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Präsentationen</a:t>
            </a:r>
            <a:endParaRPr sz="2400" b="1">
              <a:latin typeface="DM Sans"/>
              <a:ea typeface="DM Sans"/>
              <a:cs typeface="DM Sans"/>
              <a:sym typeface="DM Sans"/>
            </a:endParaRPr>
          </a:p>
        </p:txBody>
      </p:sp>
      <p:sp>
        <p:nvSpPr>
          <p:cNvPr id="2092" name="Google Shape;2092;p146"/>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97</a:t>
            </a:fld>
            <a:endParaRPr sz="600">
              <a:latin typeface="DM Sans Medium"/>
              <a:ea typeface="DM Sans Medium"/>
              <a:cs typeface="DM Sans Medium"/>
              <a:sym typeface="DM Sans Medium"/>
            </a:endParaRPr>
          </a:p>
        </p:txBody>
      </p:sp>
      <p:sp>
        <p:nvSpPr>
          <p:cNvPr id="2093" name="Google Shape;2093;p146"/>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6"/>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095" name="Google Shape;2095;p146"/>
          <p:cNvSpPr/>
          <p:nvPr/>
        </p:nvSpPr>
        <p:spPr>
          <a:xfrm>
            <a:off x="445475" y="1014925"/>
            <a:ext cx="2978400" cy="3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Bei diesem Lernformat </a:t>
            </a:r>
            <a:r>
              <a:rPr lang="de" sz="900">
                <a:solidFill>
                  <a:schemeClr val="dk1"/>
                </a:solidFill>
                <a:highlight>
                  <a:srgbClr val="BCF3DD"/>
                </a:highlight>
                <a:latin typeface="DM Sans"/>
                <a:ea typeface="DM Sans"/>
                <a:cs typeface="DM Sans"/>
                <a:sym typeface="DM Sans"/>
              </a:rPr>
              <a:t>zeigen Lernende die Ergebnisse ihres Lernprozesses</a:t>
            </a:r>
            <a:r>
              <a:rPr lang="de" sz="900">
                <a:solidFill>
                  <a:schemeClr val="dk1"/>
                </a:solidFill>
                <a:latin typeface="DM Sans"/>
                <a:ea typeface="DM Sans"/>
                <a:cs typeface="DM Sans"/>
                <a:sym typeface="DM Sans"/>
              </a:rPr>
              <a:t> anderen Lernenden, in der Gruppe oder darüber hinaus. Wichtig ist hier Erfolge auch angemessen zu feiern. In der Darstellung der Präsentation gibt es unzählige Möglichkeiten.</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096" name="Google Shape;2096;p146"/>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Pecha Kucha Vortrag * Gallery Walk </a:t>
            </a:r>
            <a:br>
              <a:rPr lang="de" sz="900">
                <a:solidFill>
                  <a:schemeClr val="dk1"/>
                </a:solidFill>
                <a:latin typeface="DM Sans"/>
                <a:ea typeface="DM Sans"/>
                <a:cs typeface="DM Sans"/>
                <a:sym typeface="DM Sans"/>
              </a:rPr>
            </a:br>
            <a:r>
              <a:rPr lang="de" sz="900">
                <a:solidFill>
                  <a:schemeClr val="dk1"/>
                </a:solidFill>
                <a:latin typeface="DM Sans"/>
                <a:ea typeface="DM Sans"/>
                <a:cs typeface="DM Sans"/>
                <a:sym typeface="DM Sans"/>
              </a:rPr>
              <a:t>* (Werbe)video erstellen * Web-Blog gestalten * Plakat * Video</a:t>
            </a:r>
            <a:endParaRPr sz="900">
              <a:latin typeface="DM Sans"/>
              <a:ea typeface="DM Sans"/>
              <a:cs typeface="DM Sans"/>
              <a:sym typeface="DM Sans"/>
            </a:endParaRPr>
          </a:p>
        </p:txBody>
      </p:sp>
      <p:sp>
        <p:nvSpPr>
          <p:cNvPr id="2097" name="Google Shape;2097;p146"/>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098" name="Google Shape;2098;p146"/>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099" name="Google Shape;2099;p146"/>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100" name="Google Shape;2100;p146"/>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101" name="Google Shape;2101;p146"/>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02" name="Google Shape;2102;p146"/>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103" name="Google Shape;2103;p146"/>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04" name="Google Shape;2104;p146"/>
          <p:cNvSpPr/>
          <p:nvPr/>
        </p:nvSpPr>
        <p:spPr>
          <a:xfrm>
            <a:off x="2017800"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6"/>
          <p:cNvSpPr/>
          <p:nvPr/>
        </p:nvSpPr>
        <p:spPr>
          <a:xfrm>
            <a:off x="1540575"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6"/>
          <p:cNvSpPr/>
          <p:nvPr/>
        </p:nvSpPr>
        <p:spPr>
          <a:xfrm>
            <a:off x="201780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6"/>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108" name="Google Shape;2108;p146"/>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147"/>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pic>
        <p:nvPicPr>
          <p:cNvPr id="2114" name="Google Shape;2114;p14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6" cy="4662753"/>
          </a:xfrm>
          <a:prstGeom prst="rect">
            <a:avLst/>
          </a:prstGeom>
          <a:noFill/>
          <a:ln>
            <a:noFill/>
          </a:ln>
        </p:spPr>
      </p:pic>
      <p:sp>
        <p:nvSpPr>
          <p:cNvPr id="2115" name="Google Shape;2115;p147"/>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Masterclass</a:t>
            </a:r>
            <a:endParaRPr sz="2400" b="1">
              <a:latin typeface="DM Sans"/>
              <a:ea typeface="DM Sans"/>
              <a:cs typeface="DM Sans"/>
              <a:sym typeface="DM Sans"/>
            </a:endParaRPr>
          </a:p>
        </p:txBody>
      </p:sp>
      <p:sp>
        <p:nvSpPr>
          <p:cNvPr id="2116" name="Google Shape;2116;p147"/>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98</a:t>
            </a:fld>
            <a:endParaRPr sz="600">
              <a:latin typeface="DM Sans Medium"/>
              <a:ea typeface="DM Sans Medium"/>
              <a:cs typeface="DM Sans Medium"/>
              <a:sym typeface="DM Sans Medium"/>
            </a:endParaRPr>
          </a:p>
        </p:txBody>
      </p:sp>
      <p:sp>
        <p:nvSpPr>
          <p:cNvPr id="2117" name="Google Shape;2117;p147"/>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7"/>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119" name="Google Shape;2119;p147"/>
          <p:cNvSpPr/>
          <p:nvPr/>
        </p:nvSpPr>
        <p:spPr>
          <a:xfrm>
            <a:off x="445475" y="1014925"/>
            <a:ext cx="2978400" cy="3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Dieses Lernformat, oft auch </a:t>
            </a:r>
            <a:r>
              <a:rPr lang="de" sz="900" i="1">
                <a:solidFill>
                  <a:schemeClr val="dk1"/>
                </a:solidFill>
                <a:latin typeface="DM Sans"/>
                <a:ea typeface="DM Sans"/>
                <a:cs typeface="DM Sans"/>
                <a:sym typeface="DM Sans"/>
              </a:rPr>
              <a:t>Meisterklassen</a:t>
            </a:r>
            <a:r>
              <a:rPr lang="de" sz="900">
                <a:solidFill>
                  <a:schemeClr val="dk1"/>
                </a:solidFill>
                <a:latin typeface="DM Sans"/>
                <a:ea typeface="DM Sans"/>
                <a:cs typeface="DM Sans"/>
                <a:sym typeface="DM Sans"/>
              </a:rPr>
              <a:t> oder </a:t>
            </a:r>
            <a:r>
              <a:rPr lang="de" sz="900" i="1">
                <a:solidFill>
                  <a:schemeClr val="dk1"/>
                </a:solidFill>
                <a:latin typeface="DM Sans"/>
                <a:ea typeface="DM Sans"/>
                <a:cs typeface="DM Sans"/>
                <a:sym typeface="DM Sans"/>
              </a:rPr>
              <a:t>Deep Dive</a:t>
            </a:r>
            <a:r>
              <a:rPr lang="de" sz="900">
                <a:solidFill>
                  <a:schemeClr val="dk1"/>
                </a:solidFill>
                <a:latin typeface="DM Sans"/>
                <a:ea typeface="DM Sans"/>
                <a:cs typeface="DM Sans"/>
                <a:sym typeface="DM Sans"/>
              </a:rPr>
              <a:t> genannt, ermöglicht das </a:t>
            </a:r>
            <a:r>
              <a:rPr lang="de" sz="900">
                <a:solidFill>
                  <a:schemeClr val="dk1"/>
                </a:solidFill>
                <a:highlight>
                  <a:srgbClr val="BCF3DD"/>
                </a:highlight>
                <a:latin typeface="DM Sans"/>
                <a:ea typeface="DM Sans"/>
                <a:cs typeface="DM Sans"/>
                <a:sym typeface="DM Sans"/>
              </a:rPr>
              <a:t>tiefe Eintauchen in einzelne Themenbereiche</a:t>
            </a:r>
            <a:r>
              <a:rPr lang="de" sz="900">
                <a:solidFill>
                  <a:schemeClr val="dk1"/>
                </a:solidFill>
                <a:latin typeface="DM Sans"/>
                <a:ea typeface="DM Sans"/>
                <a:cs typeface="DM Sans"/>
                <a:sym typeface="DM Sans"/>
              </a:rPr>
              <a:t> (mitunter auch Nischenthemen). Expert:innen einer bestimmten Disziplin geben detailreiche Inputs und teilen ihr Erfahrungswissen. Masterclasses sind für Lernende optional und setzen intrinsische Motivation und persönliches Interesse voraus.</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120" name="Google Shape;2120;p147"/>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121" name="Google Shape;2121;p147"/>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122" name="Google Shape;2122;p147"/>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23" name="Google Shape;2123;p147"/>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124" name="Google Shape;2124;p147"/>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125" name="Google Shape;2125;p147"/>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26" name="Google Shape;2126;p147"/>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127" name="Google Shape;2127;p147"/>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28" name="Google Shape;2128;p147"/>
          <p:cNvSpPr/>
          <p:nvPr/>
        </p:nvSpPr>
        <p:spPr>
          <a:xfrm>
            <a:off x="2017800"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7"/>
          <p:cNvSpPr/>
          <p:nvPr/>
        </p:nvSpPr>
        <p:spPr>
          <a:xfrm>
            <a:off x="1540575"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7"/>
          <p:cNvSpPr/>
          <p:nvPr/>
        </p:nvSpPr>
        <p:spPr>
          <a:xfrm>
            <a:off x="104625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7"/>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132" name="Google Shape;2132;p147"/>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148"/>
          <p:cNvSpPr/>
          <p:nvPr/>
        </p:nvSpPr>
        <p:spPr>
          <a:xfrm>
            <a:off x="0" y="3807150"/>
            <a:ext cx="3324000" cy="885000"/>
          </a:xfrm>
          <a:prstGeom prst="rect">
            <a:avLst/>
          </a:prstGeom>
          <a:solidFill>
            <a:srgbClr val="DDF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DM Sans"/>
              <a:ea typeface="DM Sans"/>
              <a:cs typeface="DM Sans"/>
              <a:sym typeface="DM Sans"/>
            </a:endParaRPr>
          </a:p>
        </p:txBody>
      </p:sp>
      <p:pic>
        <p:nvPicPr>
          <p:cNvPr id="2138" name="Google Shape;2138;p14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51125" y="0"/>
            <a:ext cx="4685875" cy="4662755"/>
          </a:xfrm>
          <a:prstGeom prst="rect">
            <a:avLst/>
          </a:prstGeom>
          <a:noFill/>
          <a:ln>
            <a:noFill/>
          </a:ln>
        </p:spPr>
      </p:pic>
      <p:sp>
        <p:nvSpPr>
          <p:cNvPr id="2139" name="Google Shape;2139;p148"/>
          <p:cNvSpPr txBox="1"/>
          <p:nvPr/>
        </p:nvSpPr>
        <p:spPr>
          <a:xfrm>
            <a:off x="255150" y="194400"/>
            <a:ext cx="8526900" cy="606900"/>
          </a:xfrm>
          <a:prstGeom prst="rect">
            <a:avLst/>
          </a:prstGeom>
          <a:noFill/>
          <a:ln>
            <a:noFill/>
          </a:ln>
        </p:spPr>
        <p:txBody>
          <a:bodyPr spcFirstLastPara="1" wrap="square" lIns="252000" tIns="252000" rIns="252000" bIns="252000" anchor="t" anchorCtr="0">
            <a:noAutofit/>
          </a:bodyPr>
          <a:lstStyle/>
          <a:p>
            <a:pPr marL="0" lvl="0" indent="0" algn="l" rtl="0">
              <a:spcBef>
                <a:spcPts val="0"/>
              </a:spcBef>
              <a:spcAft>
                <a:spcPts val="0"/>
              </a:spcAft>
              <a:buNone/>
            </a:pPr>
            <a:r>
              <a:rPr lang="de" sz="2400" b="1">
                <a:latin typeface="DM Sans"/>
                <a:ea typeface="DM Sans"/>
                <a:cs typeface="DM Sans"/>
                <a:sym typeface="DM Sans"/>
              </a:rPr>
              <a:t>MOOC</a:t>
            </a:r>
            <a:endParaRPr sz="2400" b="1">
              <a:latin typeface="DM Sans"/>
              <a:ea typeface="DM Sans"/>
              <a:cs typeface="DM Sans"/>
              <a:sym typeface="DM Sans"/>
            </a:endParaRPr>
          </a:p>
        </p:txBody>
      </p:sp>
      <p:sp>
        <p:nvSpPr>
          <p:cNvPr id="2140" name="Google Shape;2140;p148"/>
          <p:cNvSpPr txBox="1"/>
          <p:nvPr/>
        </p:nvSpPr>
        <p:spPr>
          <a:xfrm>
            <a:off x="7136600" y="4817275"/>
            <a:ext cx="1755300" cy="211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de" sz="600">
                <a:latin typeface="DM Sans Medium"/>
                <a:ea typeface="DM Sans Medium"/>
                <a:cs typeface="DM Sans Medium"/>
                <a:sym typeface="DM Sans Medium"/>
              </a:rPr>
              <a:t>Forever Day One 2022   </a:t>
            </a:r>
            <a:fld id="{00000000-1234-1234-1234-123412341234}" type="slidenum">
              <a:rPr lang="de" sz="600">
                <a:latin typeface="DM Sans Medium"/>
                <a:ea typeface="DM Sans Medium"/>
                <a:cs typeface="DM Sans Medium"/>
                <a:sym typeface="DM Sans Medium"/>
              </a:rPr>
              <a:t>99</a:t>
            </a:fld>
            <a:endParaRPr sz="600">
              <a:latin typeface="DM Sans Medium"/>
              <a:ea typeface="DM Sans Medium"/>
              <a:cs typeface="DM Sans Medium"/>
              <a:sym typeface="DM Sans Medium"/>
            </a:endParaRPr>
          </a:p>
        </p:txBody>
      </p:sp>
      <p:sp>
        <p:nvSpPr>
          <p:cNvPr id="2141" name="Google Shape;2141;p148"/>
          <p:cNvSpPr/>
          <p:nvPr/>
        </p:nvSpPr>
        <p:spPr>
          <a:xfrm>
            <a:off x="252000" y="4838400"/>
            <a:ext cx="718800" cy="108000"/>
          </a:xfrm>
          <a:prstGeom prst="corner">
            <a:avLst>
              <a:gd name="adj1" fmla="val 7787"/>
              <a:gd name="adj2" fmla="val 3154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8"/>
          <p:cNvSpPr/>
          <p:nvPr/>
        </p:nvSpPr>
        <p:spPr>
          <a:xfrm rot="5400000">
            <a:off x="7619900" y="539375"/>
            <a:ext cx="2061000" cy="483000"/>
          </a:xfrm>
          <a:prstGeom prst="chevron">
            <a:avLst>
              <a:gd name="adj" fmla="val 50000"/>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de" sz="1300" b="1">
                <a:latin typeface="DM Sans"/>
                <a:ea typeface="DM Sans"/>
                <a:cs typeface="DM Sans"/>
                <a:sym typeface="DM Sans"/>
              </a:rPr>
              <a:t>Wissen erwerben</a:t>
            </a:r>
            <a:endParaRPr sz="1300" b="1">
              <a:solidFill>
                <a:srgbClr val="000000"/>
              </a:solidFill>
              <a:latin typeface="DM Sans"/>
              <a:ea typeface="DM Sans"/>
              <a:cs typeface="DM Sans"/>
              <a:sym typeface="DM Sans"/>
            </a:endParaRPr>
          </a:p>
        </p:txBody>
      </p:sp>
      <p:sp>
        <p:nvSpPr>
          <p:cNvPr id="2143" name="Google Shape;2143;p148"/>
          <p:cNvSpPr/>
          <p:nvPr/>
        </p:nvSpPr>
        <p:spPr>
          <a:xfrm>
            <a:off x="445475" y="1014925"/>
            <a:ext cx="2978400" cy="33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de" sz="900">
                <a:solidFill>
                  <a:schemeClr val="dk1"/>
                </a:solidFill>
                <a:latin typeface="DM Sans"/>
                <a:ea typeface="DM Sans"/>
                <a:cs typeface="DM Sans"/>
                <a:sym typeface="DM Sans"/>
              </a:rPr>
              <a:t>MOOC steht für Massive Open Online Course. Dabei kombinieren die </a:t>
            </a:r>
            <a:r>
              <a:rPr lang="de" sz="900">
                <a:solidFill>
                  <a:schemeClr val="dk1"/>
                </a:solidFill>
                <a:highlight>
                  <a:srgbClr val="BCF3DD"/>
                </a:highlight>
                <a:latin typeface="DM Sans"/>
                <a:ea typeface="DM Sans"/>
                <a:cs typeface="DM Sans"/>
                <a:sym typeface="DM Sans"/>
              </a:rPr>
              <a:t>Onlinekurse</a:t>
            </a:r>
            <a:r>
              <a:rPr lang="de" sz="900">
                <a:solidFill>
                  <a:schemeClr val="dk1"/>
                </a:solidFill>
                <a:latin typeface="DM Sans"/>
                <a:ea typeface="DM Sans"/>
                <a:cs typeface="DM Sans"/>
                <a:sym typeface="DM Sans"/>
              </a:rPr>
              <a:t> traditionelle Formen der </a:t>
            </a:r>
            <a:r>
              <a:rPr lang="de" sz="900">
                <a:solidFill>
                  <a:schemeClr val="dk1"/>
                </a:solidFill>
                <a:highlight>
                  <a:srgbClr val="BCF3DD"/>
                </a:highlight>
                <a:latin typeface="DM Sans"/>
                <a:ea typeface="DM Sans"/>
                <a:cs typeface="DM Sans"/>
                <a:sym typeface="DM Sans"/>
              </a:rPr>
              <a:t>Wissensvermittlung</a:t>
            </a:r>
            <a:r>
              <a:rPr lang="de" sz="900">
                <a:solidFill>
                  <a:schemeClr val="dk1"/>
                </a:solidFill>
                <a:latin typeface="DM Sans"/>
                <a:ea typeface="DM Sans"/>
                <a:cs typeface="DM Sans"/>
                <a:sym typeface="DM Sans"/>
              </a:rPr>
              <a:t>, wie Videos und Lesematerial </a:t>
            </a:r>
            <a:r>
              <a:rPr lang="de" sz="900">
                <a:solidFill>
                  <a:schemeClr val="dk1"/>
                </a:solidFill>
                <a:highlight>
                  <a:srgbClr val="BCF3DD"/>
                </a:highlight>
                <a:latin typeface="DM Sans"/>
                <a:ea typeface="DM Sans"/>
                <a:cs typeface="DM Sans"/>
                <a:sym typeface="DM Sans"/>
              </a:rPr>
              <a:t>mit Foren</a:t>
            </a:r>
            <a:r>
              <a:rPr lang="de" sz="900">
                <a:solidFill>
                  <a:schemeClr val="dk1"/>
                </a:solidFill>
                <a:latin typeface="DM Sans"/>
                <a:ea typeface="DM Sans"/>
                <a:cs typeface="DM Sans"/>
                <a:sym typeface="DM Sans"/>
              </a:rPr>
              <a:t>. In Foren können Lernende und Lehrpersonen miteinander kommunizieren und Communities bilden. Die Kurse können Online besucht werden und sind meist orts- und zeitunabhängig.</a:t>
            </a: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endParaRPr sz="900">
              <a:solidFill>
                <a:schemeClr val="dk1"/>
              </a:solidFill>
              <a:latin typeface="DM Sans"/>
              <a:ea typeface="DM Sans"/>
              <a:cs typeface="DM Sans"/>
              <a:sym typeface="DM Sans"/>
            </a:endParaRPr>
          </a:p>
        </p:txBody>
      </p:sp>
      <p:sp>
        <p:nvSpPr>
          <p:cNvPr id="2144" name="Google Shape;2144;p148"/>
          <p:cNvSpPr/>
          <p:nvPr/>
        </p:nvSpPr>
        <p:spPr>
          <a:xfrm>
            <a:off x="5777400" y="3976400"/>
            <a:ext cx="2926200" cy="51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900" b="1">
                <a:latin typeface="DM Sans"/>
                <a:ea typeface="DM Sans"/>
                <a:cs typeface="DM Sans"/>
                <a:sym typeface="DM Sans"/>
              </a:rPr>
              <a:t>Beispiele: </a:t>
            </a:r>
            <a:r>
              <a:rPr lang="de" sz="900">
                <a:solidFill>
                  <a:schemeClr val="dk1"/>
                </a:solidFill>
                <a:latin typeface="DM Sans"/>
                <a:ea typeface="DM Sans"/>
                <a:cs typeface="DM Sans"/>
                <a:sym typeface="DM Sans"/>
              </a:rPr>
              <a:t>*</a:t>
            </a:r>
            <a:endParaRPr sz="900">
              <a:latin typeface="DM Sans"/>
              <a:ea typeface="DM Sans"/>
              <a:cs typeface="DM Sans"/>
              <a:sym typeface="DM Sans"/>
            </a:endParaRPr>
          </a:p>
        </p:txBody>
      </p:sp>
      <p:sp>
        <p:nvSpPr>
          <p:cNvPr id="2145" name="Google Shape;2145;p148"/>
          <p:cNvSpPr txBox="1"/>
          <p:nvPr/>
        </p:nvSpPr>
        <p:spPr>
          <a:xfrm>
            <a:off x="32745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back </a:t>
            </a:r>
            <a:endParaRPr sz="700">
              <a:solidFill>
                <a:srgbClr val="000000"/>
              </a:solidFill>
              <a:latin typeface="DM Sans"/>
              <a:ea typeface="DM Sans"/>
              <a:cs typeface="DM Sans"/>
              <a:sym typeface="DM Sans"/>
            </a:endParaRPr>
          </a:p>
        </p:txBody>
      </p:sp>
      <p:cxnSp>
        <p:nvCxnSpPr>
          <p:cNvPr id="2146" name="Google Shape;2146;p148"/>
          <p:cNvCxnSpPr/>
          <p:nvPr/>
        </p:nvCxnSpPr>
        <p:spPr>
          <a:xfrm>
            <a:off x="1000725" y="39764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47" name="Google Shape;2147;p148"/>
          <p:cNvSpPr txBox="1"/>
          <p:nvPr/>
        </p:nvSpPr>
        <p:spPr>
          <a:xfrm>
            <a:off x="2017800" y="365542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lean forward</a:t>
            </a:r>
            <a:endParaRPr sz="700">
              <a:solidFill>
                <a:srgbClr val="000000"/>
              </a:solidFill>
              <a:latin typeface="DM Sans"/>
              <a:ea typeface="DM Sans"/>
              <a:cs typeface="DM Sans"/>
              <a:sym typeface="DM Sans"/>
            </a:endParaRPr>
          </a:p>
        </p:txBody>
      </p:sp>
      <p:sp>
        <p:nvSpPr>
          <p:cNvPr id="2148" name="Google Shape;2148;p148"/>
          <p:cNvSpPr txBox="1"/>
          <p:nvPr/>
        </p:nvSpPr>
        <p:spPr>
          <a:xfrm>
            <a:off x="30365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individuell</a:t>
            </a:r>
            <a:endParaRPr sz="700">
              <a:solidFill>
                <a:srgbClr val="000000"/>
              </a:solidFill>
              <a:latin typeface="DM Sans"/>
              <a:ea typeface="DM Sans"/>
              <a:cs typeface="DM Sans"/>
              <a:sym typeface="DM Sans"/>
            </a:endParaRPr>
          </a:p>
        </p:txBody>
      </p:sp>
      <p:cxnSp>
        <p:nvCxnSpPr>
          <p:cNvPr id="2149" name="Google Shape;2149;p148"/>
          <p:cNvCxnSpPr/>
          <p:nvPr/>
        </p:nvCxnSpPr>
        <p:spPr>
          <a:xfrm>
            <a:off x="1000725" y="41907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50" name="Google Shape;2150;p148"/>
          <p:cNvSpPr txBox="1"/>
          <p:nvPr/>
        </p:nvSpPr>
        <p:spPr>
          <a:xfrm>
            <a:off x="2017800" y="3874475"/>
            <a:ext cx="10782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kollaborativ</a:t>
            </a:r>
            <a:endParaRPr sz="700">
              <a:solidFill>
                <a:srgbClr val="000000"/>
              </a:solidFill>
              <a:latin typeface="DM Sans"/>
              <a:ea typeface="DM Sans"/>
              <a:cs typeface="DM Sans"/>
              <a:sym typeface="DM Sans"/>
            </a:endParaRPr>
          </a:p>
        </p:txBody>
      </p:sp>
      <p:cxnSp>
        <p:nvCxnSpPr>
          <p:cNvPr id="2151" name="Google Shape;2151;p148"/>
          <p:cNvCxnSpPr/>
          <p:nvPr/>
        </p:nvCxnSpPr>
        <p:spPr>
          <a:xfrm>
            <a:off x="1000725" y="4419300"/>
            <a:ext cx="1187700" cy="0"/>
          </a:xfrm>
          <a:prstGeom prst="straightConnector1">
            <a:avLst/>
          </a:prstGeom>
          <a:noFill/>
          <a:ln w="9525" cap="flat" cmpd="sng">
            <a:solidFill>
              <a:schemeClr val="accent2"/>
            </a:solidFill>
            <a:prstDash val="solid"/>
            <a:round/>
            <a:headEnd type="none" w="med" len="med"/>
            <a:tailEnd type="none" w="med" len="med"/>
          </a:ln>
        </p:spPr>
      </p:cxnSp>
      <p:sp>
        <p:nvSpPr>
          <p:cNvPr id="2152" name="Google Shape;2152;p148"/>
          <p:cNvSpPr/>
          <p:nvPr/>
        </p:nvSpPr>
        <p:spPr>
          <a:xfrm>
            <a:off x="1540575" y="39224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8"/>
          <p:cNvSpPr/>
          <p:nvPr/>
        </p:nvSpPr>
        <p:spPr>
          <a:xfrm>
            <a:off x="1026225" y="4128925"/>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8"/>
          <p:cNvSpPr/>
          <p:nvPr/>
        </p:nvSpPr>
        <p:spPr>
          <a:xfrm>
            <a:off x="2017800" y="4355100"/>
            <a:ext cx="108000" cy="108000"/>
          </a:xfrm>
          <a:prstGeom prst="ellipse">
            <a:avLst/>
          </a:prstGeom>
          <a:solidFill>
            <a:srgbClr val="23F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8"/>
          <p:cNvSpPr txBox="1"/>
          <p:nvPr/>
        </p:nvSpPr>
        <p:spPr>
          <a:xfrm>
            <a:off x="303650" y="4103075"/>
            <a:ext cx="12210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fremd-</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latin typeface="DM Sans"/>
              <a:ea typeface="DM Sans"/>
              <a:cs typeface="DM Sans"/>
              <a:sym typeface="DM Sans"/>
            </a:endParaRPr>
          </a:p>
        </p:txBody>
      </p:sp>
      <p:sp>
        <p:nvSpPr>
          <p:cNvPr id="2156" name="Google Shape;2156;p148"/>
          <p:cNvSpPr txBox="1"/>
          <p:nvPr/>
        </p:nvSpPr>
        <p:spPr>
          <a:xfrm>
            <a:off x="2017800" y="4103075"/>
            <a:ext cx="1187700" cy="452700"/>
          </a:xfrm>
          <a:prstGeom prst="rect">
            <a:avLst/>
          </a:prstGeom>
          <a:noFill/>
          <a:ln>
            <a:noFill/>
          </a:ln>
        </p:spPr>
        <p:txBody>
          <a:bodyPr spcFirstLastPara="1" wrap="square" lIns="216000" tIns="252000" rIns="216000" bIns="252000" anchor="t" anchorCtr="0">
            <a:noAutofit/>
          </a:bodyPr>
          <a:lstStyle/>
          <a:p>
            <a:pPr marL="0" lvl="0" indent="0" algn="l" rtl="0">
              <a:spcBef>
                <a:spcPts val="0"/>
              </a:spcBef>
              <a:spcAft>
                <a:spcPts val="0"/>
              </a:spcAft>
              <a:buNone/>
            </a:pPr>
            <a:r>
              <a:rPr lang="de" sz="700">
                <a:latin typeface="DM Sans"/>
                <a:ea typeface="DM Sans"/>
                <a:cs typeface="DM Sans"/>
                <a:sym typeface="DM Sans"/>
              </a:rPr>
              <a:t>selbst-</a:t>
            </a:r>
            <a:endParaRPr sz="700">
              <a:latin typeface="DM Sans"/>
              <a:ea typeface="DM Sans"/>
              <a:cs typeface="DM Sans"/>
              <a:sym typeface="DM Sans"/>
            </a:endParaRPr>
          </a:p>
          <a:p>
            <a:pPr marL="0" lvl="0" indent="0" algn="l" rtl="0">
              <a:spcBef>
                <a:spcPts val="0"/>
              </a:spcBef>
              <a:spcAft>
                <a:spcPts val="0"/>
              </a:spcAft>
              <a:buNone/>
            </a:pPr>
            <a:r>
              <a:rPr lang="de" sz="700">
                <a:latin typeface="DM Sans"/>
                <a:ea typeface="DM Sans"/>
                <a:cs typeface="DM Sans"/>
                <a:sym typeface="DM Sans"/>
              </a:rPr>
              <a:t>gesteuert</a:t>
            </a:r>
            <a:endParaRPr sz="700">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9384</Words>
  <Application>Microsoft Macintosh PowerPoint</Application>
  <PresentationFormat>On-screen Show (16:9)</PresentationFormat>
  <Paragraphs>1884</Paragraphs>
  <Slides>118</Slides>
  <Notes>118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118</vt:i4>
      </vt:variant>
    </vt:vector>
  </HeadingPairs>
  <TitlesOfParts>
    <vt:vector size="127" baseType="lpstr">
      <vt:lpstr>DM Sans Medium</vt:lpstr>
      <vt:lpstr>DM Sans</vt:lpstr>
      <vt:lpstr>Proxima Nova</vt:lpstr>
      <vt:lpstr>Arial</vt:lpstr>
      <vt:lpstr>Roboto</vt:lpstr>
      <vt:lpstr>Simple Light</vt:lpstr>
      <vt:lpstr>Simple Light</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Helene Kolkmann</cp:lastModifiedBy>
  <cp:revision>3</cp:revision>
  <dcterms:modified xsi:type="dcterms:W3CDTF">2023-02-07T09:53:19Z</dcterms:modified>
</cp:coreProperties>
</file>